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1" r:id="rId2"/>
    <p:sldId id="328" r:id="rId3"/>
    <p:sldId id="313" r:id="rId4"/>
    <p:sldId id="312" r:id="rId5"/>
    <p:sldId id="315" r:id="rId6"/>
    <p:sldId id="316" r:id="rId7"/>
    <p:sldId id="317" r:id="rId8"/>
    <p:sldId id="318" r:id="rId9"/>
    <p:sldId id="314" r:id="rId10"/>
    <p:sldId id="327" r:id="rId11"/>
    <p:sldId id="321" r:id="rId12"/>
    <p:sldId id="332" r:id="rId13"/>
    <p:sldId id="322" r:id="rId14"/>
    <p:sldId id="323" r:id="rId15"/>
    <p:sldId id="324" r:id="rId16"/>
    <p:sldId id="330" r:id="rId17"/>
    <p:sldId id="329" r:id="rId18"/>
    <p:sldId id="331" r:id="rId19"/>
  </p:sldIdLst>
  <p:sldSz cx="9906000" cy="6858000" type="A4"/>
  <p:notesSz cx="9926638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158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316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4742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632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579034" algn="l" defTabSz="10316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094842" algn="l" defTabSz="10316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610648" algn="l" defTabSz="10316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126455" algn="l" defTabSz="10316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43" autoAdjust="0"/>
  </p:normalViewPr>
  <p:slideViewPr>
    <p:cSldViewPr>
      <p:cViewPr>
        <p:scale>
          <a:sx n="110" d="100"/>
          <a:sy n="110" d="100"/>
        </p:scale>
        <p:origin x="-684" y="-42"/>
      </p:cViewPr>
      <p:guideLst>
        <p:guide orient="horz" pos="225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92774C-041D-4905-978C-FFE3F21C8F2F}" type="datetimeFigureOut">
              <a:rPr lang="da-DK"/>
              <a:pPr>
                <a:defRPr/>
              </a:pPr>
              <a:t>23-01-2017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84B85E-48BF-4D9F-9E32-CC114E933A3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163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B945BC-9CEE-451E-9FFC-DB3ECE29CF69}" type="datetimeFigureOut">
              <a:rPr lang="da-DK"/>
              <a:pPr>
                <a:defRPr/>
              </a:pPr>
              <a:t>23-01-2017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30A6F-4515-4F89-B7D7-EE14AAA3D03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410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07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1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2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27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34" algn="l" defTabSz="103161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42" algn="l" defTabSz="103161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48" algn="l" defTabSz="103161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455" algn="l" defTabSz="103161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30A6F-4515-4F89-B7D7-EE14AAA3D03A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076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30A6F-4515-4F89-B7D7-EE14AAA3D03A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397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1260" y="1371013"/>
            <a:ext cx="3219441" cy="4115972"/>
          </a:xfrm>
          <a:solidFill>
            <a:schemeClr val="accent1">
              <a:lumMod val="75000"/>
            </a:schemeClr>
          </a:solidFill>
          <a:ln w="0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/>
          </a:scene3d>
          <a:sp3d prstMaterial="plastic">
            <a:bevelT w="228600" h="101600" prst="coolSlant"/>
          </a:sp3d>
        </p:spPr>
        <p:txBody>
          <a:bodyPr/>
          <a:lstStyle>
            <a:lvl1pPr>
              <a:defRPr sz="23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53874" y="1371013"/>
            <a:ext cx="3173038" cy="4115972"/>
          </a:xfrm>
          <a:solidFill>
            <a:schemeClr val="accent1">
              <a:lumMod val="75000"/>
            </a:schemeClr>
          </a:solidFill>
          <a:ln w="0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/>
          </a:scene3d>
          <a:sp3d prstMaterial="plastic">
            <a:bevelT w="228600" h="101600" prst="coolSlant"/>
          </a:sp3d>
        </p:spPr>
        <p:txBody>
          <a:bodyPr/>
          <a:lstStyle>
            <a:lvl1pPr>
              <a:defRPr sz="2300" b="1"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4" y="2695697"/>
            <a:ext cx="3259006" cy="1162050"/>
          </a:xfrm>
        </p:spPr>
        <p:txBody>
          <a:bodyPr anchor="b"/>
          <a:lstStyle>
            <a:lvl1pPr algn="l">
              <a:defRPr sz="23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2972" y="1113766"/>
            <a:ext cx="5537729" cy="4801968"/>
          </a:xfrm>
        </p:spPr>
        <p:txBody>
          <a:bodyPr/>
          <a:lstStyle>
            <a:lvl1pPr>
              <a:defRPr sz="23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4" y="3943496"/>
            <a:ext cx="3259006" cy="1972236"/>
          </a:xfrm>
        </p:spPr>
        <p:txBody>
          <a:bodyPr/>
          <a:lstStyle>
            <a:lvl1pPr marL="0" indent="0">
              <a:buFont typeface="Arial" pitchFamily="34" charset="0"/>
              <a:buChar char="•"/>
              <a:defRPr sz="1600"/>
            </a:lvl1pPr>
            <a:lvl2pPr marL="515807" indent="0">
              <a:buNone/>
              <a:defRPr sz="1400"/>
            </a:lvl2pPr>
            <a:lvl3pPr marL="1031614" indent="0">
              <a:buNone/>
              <a:defRPr sz="1100"/>
            </a:lvl3pPr>
            <a:lvl4pPr marL="1547421" indent="0">
              <a:buNone/>
              <a:defRPr sz="1000"/>
            </a:lvl4pPr>
            <a:lvl5pPr marL="2063227" indent="0">
              <a:buNone/>
              <a:defRPr sz="1000"/>
            </a:lvl5pPr>
            <a:lvl6pPr marL="2579034" indent="0">
              <a:buNone/>
              <a:defRPr sz="1000"/>
            </a:lvl6pPr>
            <a:lvl7pPr marL="3094842" indent="0">
              <a:buNone/>
              <a:defRPr sz="1000"/>
            </a:lvl7pPr>
            <a:lvl8pPr marL="3610648" indent="0">
              <a:buNone/>
              <a:defRPr sz="1000"/>
            </a:lvl8pPr>
            <a:lvl9pPr marL="4126455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>
            <a:normAutofit/>
          </a:bodyPr>
          <a:lstStyle>
            <a:lvl1pPr>
              <a:defRPr sz="2300" b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771999"/>
            <a:ext cx="6934200" cy="186680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51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719" y="1027081"/>
            <a:ext cx="7135416" cy="6859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721" y="1798821"/>
            <a:ext cx="7088981" cy="4327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6" descr="´ppt EUC skabalon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321719" y="1027081"/>
            <a:ext cx="7135416" cy="68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162" tIns="51581" rIns="103162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8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2321721" y="1798821"/>
            <a:ext cx="7088981" cy="432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162" tIns="51581" rIns="103162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87969" y="6515978"/>
            <a:ext cx="3270075" cy="258058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lIns="103162" tIns="51581" rIns="103162" bIns="51581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b="1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et godt sted at være, et godt sted at lære</a:t>
            </a:r>
            <a:endParaRPr lang="da-DK" sz="1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 b="1" kern="1200">
          <a:solidFill>
            <a:srgbClr val="17375E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5pPr>
      <a:lvl6pPr marL="515807" algn="l" rtl="0" fontAlgn="base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6pPr>
      <a:lvl7pPr marL="1031614" algn="l" rtl="0" fontAlgn="base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7pPr>
      <a:lvl8pPr marL="1547421" algn="l" rtl="0" fontAlgn="base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8pPr>
      <a:lvl9pPr marL="2063227" algn="l" rtl="0" fontAlgn="base">
        <a:spcBef>
          <a:spcPct val="0"/>
        </a:spcBef>
        <a:spcAft>
          <a:spcPct val="0"/>
        </a:spcAft>
        <a:defRPr sz="2300" b="1">
          <a:solidFill>
            <a:srgbClr val="17375E"/>
          </a:solidFill>
          <a:latin typeface="Verdana" pitchFamily="34" charset="0"/>
        </a:defRPr>
      </a:lvl9pPr>
    </p:titleStyle>
    <p:bodyStyle>
      <a:lvl1pPr marL="386855" indent="-386855" algn="l" rtl="0" eaLnBrk="0" fontAlgn="base" hangingPunct="0">
        <a:spcBef>
          <a:spcPct val="20000"/>
        </a:spcBef>
        <a:spcAft>
          <a:spcPct val="0"/>
        </a:spcAft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838186" indent="-322380" algn="l" rtl="0" eaLnBrk="0" fontAlgn="base" hangingPunct="0">
        <a:spcBef>
          <a:spcPct val="2000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17" indent="-257903" algn="l" rtl="0" eaLnBrk="0" fontAlgn="base" hangingPunct="0">
        <a:spcBef>
          <a:spcPct val="2000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24" indent="-257903" algn="l" rtl="0" eaLnBrk="0" fontAlgn="base" hangingPunct="0">
        <a:spcBef>
          <a:spcPct val="2000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31" indent="-257903" algn="l" rtl="0" eaLnBrk="0" fontAlgn="base" hangingPunct="0">
        <a:spcBef>
          <a:spcPct val="20000"/>
        </a:spcBef>
        <a:spcAft>
          <a:spcPct val="0"/>
        </a:spcAf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38" indent="-257903" algn="l" defTabSz="103161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45" indent="-257903" algn="l" defTabSz="103161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53" indent="-257903" algn="l" defTabSz="103161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358" indent="-257903" algn="l" defTabSz="103161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07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14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21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27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34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42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48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455" algn="l" defTabSz="10316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9527" y="273177"/>
            <a:ext cx="7283524" cy="432048"/>
          </a:xfrm>
        </p:spPr>
        <p:txBody>
          <a:bodyPr>
            <a:noAutofit/>
          </a:bodyPr>
          <a:lstStyle/>
          <a:p>
            <a:pPr algn="ctr"/>
            <a:r>
              <a:rPr lang="da-DK" sz="1600" dirty="0" smtClean="0">
                <a:solidFill>
                  <a:schemeClr val="bg1"/>
                </a:solidFill>
              </a:rPr>
              <a:t>Offentlige indkøb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>
          <a:xfrm>
            <a:off x="1928664" y="1508413"/>
            <a:ext cx="6984776" cy="444086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6" t="3703" r="8101" b="2017"/>
          <a:stretch/>
        </p:blipFill>
        <p:spPr>
          <a:xfrm>
            <a:off x="2000672" y="1556984"/>
            <a:ext cx="5904656" cy="3665984"/>
          </a:xfrm>
          <a:prstGeom prst="rect">
            <a:avLst/>
          </a:prstGeom>
        </p:spPr>
      </p:pic>
      <p:sp>
        <p:nvSpPr>
          <p:cNvPr id="7" name="Skyformet billedforklaring 6"/>
          <p:cNvSpPr/>
          <p:nvPr/>
        </p:nvSpPr>
        <p:spPr>
          <a:xfrm>
            <a:off x="740532" y="4725144"/>
            <a:ext cx="1764196" cy="956778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Compliance</a:t>
            </a:r>
            <a:endParaRPr lang="da-DK" sz="1400" dirty="0"/>
          </a:p>
        </p:txBody>
      </p:sp>
      <p:sp>
        <p:nvSpPr>
          <p:cNvPr id="8" name="Skyformet billedforklaring 7"/>
          <p:cNvSpPr/>
          <p:nvPr/>
        </p:nvSpPr>
        <p:spPr>
          <a:xfrm>
            <a:off x="1280593" y="1098030"/>
            <a:ext cx="1800200" cy="1276813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Udbudsregler</a:t>
            </a:r>
            <a:endParaRPr lang="da-DK" sz="1400" dirty="0"/>
          </a:p>
        </p:txBody>
      </p:sp>
      <p:sp>
        <p:nvSpPr>
          <p:cNvPr id="9" name="Skyformet billedforklaring 8"/>
          <p:cNvSpPr/>
          <p:nvPr/>
        </p:nvSpPr>
        <p:spPr>
          <a:xfrm>
            <a:off x="7132851" y="548680"/>
            <a:ext cx="1564565" cy="1240158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Tilbudsind-hentning</a:t>
            </a:r>
            <a:endParaRPr lang="da-DK" sz="1400" dirty="0"/>
          </a:p>
        </p:txBody>
      </p:sp>
      <p:sp>
        <p:nvSpPr>
          <p:cNvPr id="10" name="Skyformet billedforklaring 9"/>
          <p:cNvSpPr/>
          <p:nvPr/>
        </p:nvSpPr>
        <p:spPr>
          <a:xfrm>
            <a:off x="5593248" y="4736886"/>
            <a:ext cx="1805416" cy="1184920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Samarbejde</a:t>
            </a:r>
            <a:endParaRPr lang="da-D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59904"/>
              </p:ext>
            </p:extLst>
          </p:nvPr>
        </p:nvGraphicFramePr>
        <p:xfrm>
          <a:off x="1784647" y="1052741"/>
          <a:ext cx="7344816" cy="5400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586"/>
                <a:gridCol w="1315632"/>
                <a:gridCol w="1173656"/>
                <a:gridCol w="1410280"/>
                <a:gridCol w="2252662"/>
              </a:tblGrid>
              <a:tr h="120179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Produkt ID</a:t>
                      </a:r>
                      <a:endParaRPr lang="da-DK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beløb </a:t>
                      </a:r>
                      <a:r>
                        <a:rPr lang="da-DK" sz="600" u="none" strike="noStrike" dirty="0" smtClean="0">
                          <a:effectLst/>
                        </a:rPr>
                        <a:t>ekskl. moms</a:t>
                      </a:r>
                      <a:endParaRPr lang="da-DK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Antal enheder</a:t>
                      </a:r>
                      <a:endParaRPr lang="da-DK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EUC </a:t>
                      </a:r>
                      <a:r>
                        <a:rPr lang="da-DK" sz="600" u="none" strike="noStrike" dirty="0" smtClean="0">
                          <a:effectLst/>
                        </a:rPr>
                        <a:t>Pris/stk.</a:t>
                      </a:r>
                      <a:endParaRPr lang="da-DK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Varelinjebeskrivelse</a:t>
                      </a:r>
                      <a:endParaRPr lang="da-DK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0016534003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189,52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7,58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Zink Fl.Rørbærer 3/8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0016534003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189,52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7,58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Zink Fl.Rørbærer 3/8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0016534003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30,32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7,58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Zink Fl.Rørbærer 3/8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0042270015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17,52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1,75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Altech Muffe 15 mm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0042270015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17,52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1,75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Altech Muffe 15 mm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0042270015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87,60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50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1,75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Altech Muffe 15 mm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232915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0014002034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47,04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7,84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Sv.Bøjn. 33,7-2,6 mm 90 gr, Søml. Kval. S235, EN 10253-1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0048280106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10,47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Altech brystnippel 3 4 messing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0048280104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21,00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7,00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Altech brystnippel 1/2 messing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63,28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126,56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158,20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316,40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316,40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158,20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0271302008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316,40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31,64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Pakgarn på spole 80 gr. 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0044060222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125,46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 2 - 18 MM M 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0044060232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271,83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3 4 - 18 MM M 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0044060022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106,25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21,25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3 4 - 22 MM M 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160,65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16,07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 2 - 15 MM M 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16,06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16,06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 2 - 15 MM M 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16,06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16,06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 2 - 15 MM M 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0044070015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350,20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17,51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Kobling 15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0044065015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127,07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12,71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 2 - 15 MM M mf.,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0044095015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91,80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4,59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Omløber Møtrik 15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0044095015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91,80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4,59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Omløber Møtrik 15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0044096012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52,02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2,60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Kompr.Ring 12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0044096012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52,02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2,60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Kompr.Ring 12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0044096012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52,02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2,60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Kompr.Ring 12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0044060022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418,20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3/4 - 22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0044060022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41,82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3/4 - 22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0044060022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20,91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3/4 - 22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0044096012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2,60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2,60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Kompr.Ring 12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0044070018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42,50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21,25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Kobling 18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0044070018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21,25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21,25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Kobling 18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0044060118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14,45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14,45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1/2 - 10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0044065015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12,49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12,49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1/2 - 15 MM M/mf.,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0044070015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17,17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17,17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Kobling 15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0044070015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34,34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17,17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Kobling 15 MM,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314,50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15,73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1/2 - 15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157,25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15,73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1/2 - 15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188,70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12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15,73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1/2 - 15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  <a:tr h="120179"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0044060015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314,50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20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600" u="none" strike="noStrike" dirty="0">
                          <a:effectLst/>
                        </a:rPr>
                        <a:t>kr. 15,73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Overg. 1/2 - 15 MM M/np., Kompressions Fittings 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8" marR="4018" marT="4018" marB="0" anchor="b"/>
                </a:tc>
              </a:tr>
            </a:tbl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2000672" y="476672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 rapport – eksempel:</a:t>
            </a:r>
            <a:endParaRPr lang="da-DK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84648" y="260648"/>
            <a:ext cx="6163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Strukturering af Rammeaftaler / indkøbskontrakter</a:t>
            </a:r>
            <a:endParaRPr lang="da-DK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1856656" y="1124744"/>
            <a:ext cx="8481392" cy="5400600"/>
          </a:xfrm>
          <a:prstGeom prst="rect">
            <a:avLst/>
          </a:prstGeom>
        </p:spPr>
        <p:txBody>
          <a:bodyPr/>
          <a:lstStyle>
            <a:lvl1pPr marL="386855" indent="-386855" algn="l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38186" indent="-322380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17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24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31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3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45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53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35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da-DK" dirty="0" smtClean="0"/>
              <a:t>Aftalerne bør deles op i aftaler over udbudsgrænsen og aftaler under    udbudsgrænsen, da de skal håndteres på forskellige måder.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Aftaler under udbudsgrænsen: </a:t>
            </a:r>
          </a:p>
          <a:p>
            <a:pPr marL="0" indent="0">
              <a:lnSpc>
                <a:spcPct val="150000"/>
              </a:lnSpc>
            </a:pPr>
            <a:r>
              <a:rPr lang="da-DK" dirty="0"/>
              <a:t>Fra over 0 – 385.000: </a:t>
            </a:r>
            <a:r>
              <a:rPr lang="da-DK" i="1" dirty="0"/>
              <a:t>- </a:t>
            </a:r>
            <a:r>
              <a:rPr lang="da-DK" dirty="0"/>
              <a:t>Vurderer om det har grænseoverskridende interesse.</a:t>
            </a:r>
          </a:p>
          <a:p>
            <a:pPr marL="0" indent="0"/>
            <a:endParaRPr lang="da-DK" dirty="0"/>
          </a:p>
          <a:p>
            <a:pPr marL="0" indent="0">
              <a:lnSpc>
                <a:spcPct val="150000"/>
              </a:lnSpc>
            </a:pPr>
            <a:r>
              <a:rPr lang="da-DK" dirty="0"/>
              <a:t>	Hvis </a:t>
            </a:r>
            <a:r>
              <a:rPr lang="da-DK" b="1" dirty="0"/>
              <a:t>ja, </a:t>
            </a:r>
            <a:r>
              <a:rPr lang="da-DK" dirty="0"/>
              <a:t>skal man annoncere tilbudsindhentningen				Hvis </a:t>
            </a:r>
            <a:r>
              <a:rPr lang="da-DK" b="1" dirty="0"/>
              <a:t>Nej,</a:t>
            </a:r>
            <a:r>
              <a:rPr lang="da-DK" dirty="0"/>
              <a:t> laves en tilbuds-Indhentning</a:t>
            </a:r>
            <a:r>
              <a:rPr lang="da-DK" dirty="0" smtClean="0"/>
              <a:t>.</a:t>
            </a:r>
          </a:p>
          <a:p>
            <a:pPr marL="0" indent="0"/>
            <a:endParaRPr lang="da-DK" dirty="0" smtClean="0"/>
          </a:p>
          <a:p>
            <a:pPr marL="0" indent="0">
              <a:lnSpc>
                <a:spcPct val="150000"/>
              </a:lnSpc>
            </a:pPr>
            <a:r>
              <a:rPr lang="da-DK" dirty="0" smtClean="0"/>
              <a:t> EUC Sjælland har beskrivelse af hvorledes skolen håndterer småindkøb</a:t>
            </a:r>
          </a:p>
          <a:p>
            <a:pPr marL="0" indent="0">
              <a:lnSpc>
                <a:spcPct val="150000"/>
              </a:lnSpc>
            </a:pPr>
            <a:r>
              <a:rPr lang="da-DK" dirty="0" smtClean="0"/>
              <a:t> – defineret under og over 50.000.</a:t>
            </a:r>
          </a:p>
          <a:p>
            <a:pPr marL="0" indent="0">
              <a:lnSpc>
                <a:spcPct val="150000"/>
              </a:lnSpc>
            </a:pPr>
            <a:endParaRPr lang="da-DK" b="1" dirty="0" smtClean="0"/>
          </a:p>
          <a:p>
            <a:pPr marL="0" indent="0"/>
            <a:r>
              <a:rPr lang="da-DK" b="1" dirty="0" smtClean="0"/>
              <a:t>Årlige køb større end 385.000 kr. og projektkøb større end </a:t>
            </a:r>
          </a:p>
          <a:p>
            <a:pPr marL="0" indent="0"/>
            <a:r>
              <a:rPr lang="da-DK" b="1" dirty="0" smtClean="0"/>
              <a:t>1.541.715 - EU-udbud</a:t>
            </a:r>
          </a:p>
          <a:p>
            <a:pPr marL="342900" indent="-342900">
              <a:buFont typeface="+mj-lt"/>
              <a:buAutoNum type="arabicPeriod"/>
            </a:pPr>
            <a:endParaRPr lang="da-DK" sz="1800" dirty="0" smtClean="0"/>
          </a:p>
          <a:p>
            <a:pPr marL="0" indent="0"/>
            <a:endParaRPr lang="da-DK" sz="1800" dirty="0" smtClean="0"/>
          </a:p>
          <a:p>
            <a:endParaRPr lang="da-DK" sz="1800" dirty="0" smtClean="0"/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0109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432720" y="332656"/>
            <a:ext cx="504056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5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1712640" y="908720"/>
            <a:ext cx="8496944" cy="6196614"/>
          </a:xfrm>
          <a:prstGeom prst="rect">
            <a:avLst/>
          </a:prstGeom>
        </p:spPr>
        <p:txBody>
          <a:bodyPr>
            <a:noAutofit/>
          </a:bodyPr>
          <a:lstStyle>
            <a:lvl1pPr marL="386855" indent="-386855" algn="l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38186" indent="-322380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17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24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31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3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45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53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35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800" dirty="0" smtClean="0">
              <a:latin typeface="Arial Narrow" panose="020B0606020202030204" pitchFamily="34" charset="0"/>
            </a:endParaRPr>
          </a:p>
          <a:p>
            <a:pPr marL="0" indent="0"/>
            <a:endParaRPr lang="da-DK" sz="1800" dirty="0">
              <a:latin typeface="Arial Narrow" panose="020B0606020202030204" pitchFamily="34" charset="0"/>
            </a:endParaRPr>
          </a:p>
          <a:p>
            <a:pPr marL="0" indent="0"/>
            <a:r>
              <a:rPr lang="da-DK" dirty="0" smtClean="0"/>
              <a:t>Når vi har overblikket over:</a:t>
            </a:r>
          </a:p>
          <a:p>
            <a:pPr marL="0" indent="0"/>
            <a:endParaRPr lang="da-DK" dirty="0"/>
          </a:p>
          <a:p>
            <a:pPr marL="0" indent="0"/>
            <a:r>
              <a:rPr lang="da-DK" dirty="0" smtClean="0"/>
              <a:t>		Skolens leverandører</a:t>
            </a:r>
          </a:p>
          <a:p>
            <a:pPr marL="0" indent="0"/>
            <a:r>
              <a:rPr lang="da-DK" dirty="0"/>
              <a:t>	</a:t>
            </a:r>
            <a:r>
              <a:rPr lang="da-DK" dirty="0" smtClean="0"/>
              <a:t>	Hvor meget vi har købt hvor</a:t>
            </a:r>
          </a:p>
          <a:p>
            <a:pPr marL="0" indent="0"/>
            <a:r>
              <a:rPr lang="da-DK" dirty="0"/>
              <a:t>	</a:t>
            </a:r>
            <a:r>
              <a:rPr lang="da-DK" dirty="0" smtClean="0"/>
              <a:t>	Hvordan vi håndtere de forskellige indkøbsaftaler</a:t>
            </a:r>
            <a:endParaRPr lang="da-DK" dirty="0"/>
          </a:p>
          <a:p>
            <a:pPr marL="0" indent="0"/>
            <a:endParaRPr lang="da-DK" dirty="0"/>
          </a:p>
          <a:p>
            <a:pPr marL="0" indent="0"/>
            <a:r>
              <a:rPr lang="da-DK" dirty="0"/>
              <a:t>S</a:t>
            </a:r>
            <a:r>
              <a:rPr lang="da-DK" dirty="0" smtClean="0"/>
              <a:t>kal der sammensættes en optimal aftaleportefølje for organisationen. 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Hos EUC Sjælland ”opererer” vi hovedsageligt med aftaler fra 3 forskellig instanser som er: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    	</a:t>
            </a:r>
            <a:r>
              <a:rPr lang="da-DK" b="1" dirty="0" smtClean="0"/>
              <a:t>	1. Statens indkøbsaftaler </a:t>
            </a:r>
          </a:p>
          <a:p>
            <a:pPr marL="0" indent="0"/>
            <a:r>
              <a:rPr lang="da-DK" b="1" dirty="0" smtClean="0"/>
              <a:t>		2. SKI </a:t>
            </a:r>
          </a:p>
          <a:p>
            <a:pPr marL="0" indent="0"/>
            <a:r>
              <a:rPr lang="da-DK" b="1" dirty="0" smtClean="0"/>
              <a:t>		3. Indkøbsfællesskabet IFIRS</a:t>
            </a:r>
          </a:p>
          <a:p>
            <a:pPr marL="0" indent="0"/>
            <a:r>
              <a:rPr lang="da-DK" b="1" dirty="0"/>
              <a:t>	</a:t>
            </a:r>
            <a:r>
              <a:rPr lang="da-DK" b="1" dirty="0" smtClean="0"/>
              <a:t>	</a:t>
            </a:r>
            <a:endParaRPr lang="da-DK" b="1" dirty="0"/>
          </a:p>
        </p:txBody>
      </p:sp>
      <p:sp>
        <p:nvSpPr>
          <p:cNvPr id="3" name="Rektangel 2"/>
          <p:cNvSpPr/>
          <p:nvPr/>
        </p:nvSpPr>
        <p:spPr>
          <a:xfrm>
            <a:off x="2000672" y="260648"/>
            <a:ext cx="6163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Strukturering af Rammeaftaler / indkøbskontrakter</a:t>
            </a:r>
            <a:endParaRPr lang="da-DK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344488" y="5949280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Der udover har vi egne små aftaler.</a:t>
            </a:r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1712640" y="764704"/>
            <a:ext cx="8193360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86855" indent="-386855" algn="l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38186" indent="-322380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17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24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31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3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45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53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35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800" dirty="0" smtClean="0">
              <a:latin typeface="Arial Narrow" panose="020B0606020202030204" pitchFamily="34" charset="0"/>
            </a:endParaRPr>
          </a:p>
          <a:p>
            <a:endParaRPr lang="da-DK" dirty="0" smtClean="0"/>
          </a:p>
          <a:p>
            <a:r>
              <a:rPr lang="da-DK" dirty="0" smtClean="0"/>
              <a:t>Fordelene ved at benytte aftaler fra  disse 3 instanser er: </a:t>
            </a:r>
          </a:p>
          <a:p>
            <a:endParaRPr lang="da-DK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år løftet sin udbudspligt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år nogle gode  aftaler, som passer til ens behov i organisationen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Får nogle konkurrencedygtige priser og kan dermed vedkende at </a:t>
            </a:r>
          </a:p>
          <a:p>
            <a:pPr marL="515806" lvl="1" indent="0">
              <a:lnSpc>
                <a:spcPct val="150000"/>
              </a:lnSpc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organisationen forvalter de offentlige midler korrekt.</a:t>
            </a:r>
          </a:p>
          <a:p>
            <a:pPr marL="0" indent="0"/>
            <a:endParaRPr lang="da-DK" sz="1800" dirty="0" smtClean="0">
              <a:latin typeface="Arial Narrow" panose="020B0606020202030204" pitchFamily="34" charset="0"/>
            </a:endParaRPr>
          </a:p>
          <a:p>
            <a:pPr marL="0" indent="0"/>
            <a:endParaRPr lang="da-DK" sz="1800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dirty="0" smtClean="0"/>
              <a:t>	       Afgørende betydning at forstå vigtigheden af samarbejdet</a:t>
            </a:r>
          </a:p>
          <a:p>
            <a:pPr>
              <a:lnSpc>
                <a:spcPct val="150000"/>
              </a:lnSpc>
            </a:pPr>
            <a:r>
              <a:rPr lang="da-DK" dirty="0"/>
              <a:t> </a:t>
            </a:r>
            <a:r>
              <a:rPr lang="da-DK" dirty="0" smtClean="0"/>
              <a:t>           til resten af organisationen, ellers kan det være svært at </a:t>
            </a:r>
          </a:p>
          <a:p>
            <a:pPr>
              <a:lnSpc>
                <a:spcPct val="150000"/>
              </a:lnSpc>
            </a:pPr>
            <a:r>
              <a:rPr lang="da-DK" dirty="0"/>
              <a:t>	</a:t>
            </a:r>
            <a:r>
              <a:rPr lang="da-DK" dirty="0" smtClean="0"/>
              <a:t>       opnå den mest konkurrencedygtig aftaleportefølje.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784648" y="260648"/>
            <a:ext cx="66679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Strukturering af Rammeaftaler / indkøbskontrakter</a:t>
            </a:r>
            <a:endParaRPr lang="da-DK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 txBox="1">
            <a:spLocks/>
          </p:cNvSpPr>
          <p:nvPr/>
        </p:nvSpPr>
        <p:spPr>
          <a:xfrm>
            <a:off x="1280592" y="1196752"/>
            <a:ext cx="8625408" cy="5214368"/>
          </a:xfrm>
          <a:prstGeom prst="rect">
            <a:avLst/>
          </a:prstGeom>
        </p:spPr>
        <p:txBody>
          <a:bodyPr>
            <a:normAutofit/>
          </a:bodyPr>
          <a:lstStyle>
            <a:lvl1pPr marL="386855" indent="-386855" algn="l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38186" indent="-322380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17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24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31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3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45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53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35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a-DK" sz="1800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1800" dirty="0" smtClean="0">
                <a:latin typeface="Arial Narrow" panose="020B0606020202030204" pitchFamily="34" charset="0"/>
              </a:rPr>
              <a:t>			</a:t>
            </a:r>
            <a:r>
              <a:rPr lang="da-DK" sz="1700" dirty="0" smtClean="0"/>
              <a:t>Strukturering af aftalerne / kontrakter </a:t>
            </a:r>
          </a:p>
          <a:p>
            <a:pPr>
              <a:lnSpc>
                <a:spcPct val="150000"/>
              </a:lnSpc>
            </a:pPr>
            <a:r>
              <a:rPr lang="da-DK" sz="1700" dirty="0" smtClean="0"/>
              <a:t>			Implementering af nye aftaler</a:t>
            </a:r>
          </a:p>
          <a:p>
            <a:pPr>
              <a:lnSpc>
                <a:spcPct val="150000"/>
              </a:lnSpc>
            </a:pPr>
            <a:r>
              <a:rPr lang="da-DK" sz="1700" dirty="0" smtClean="0"/>
              <a:t>			Fastholdelse af de samarbejdsaftaler der er indgået</a:t>
            </a:r>
          </a:p>
          <a:p>
            <a:endParaRPr lang="da-DK" sz="1700" dirty="0" smtClean="0"/>
          </a:p>
          <a:p>
            <a:r>
              <a:rPr lang="da-DK" sz="1700" dirty="0" smtClean="0"/>
              <a:t>Overblik over skolens aftaler – Administreres via regneark og kalenderen</a:t>
            </a:r>
            <a:r>
              <a:rPr lang="da-DK" sz="1700" dirty="0"/>
              <a:t> </a:t>
            </a:r>
            <a:r>
              <a:rPr lang="da-DK" sz="1700" dirty="0" smtClean="0"/>
              <a:t>i </a:t>
            </a:r>
          </a:p>
          <a:p>
            <a:r>
              <a:rPr lang="da-DK" sz="1700" dirty="0"/>
              <a:t>	</a:t>
            </a:r>
            <a:r>
              <a:rPr lang="da-DK" sz="1700" dirty="0" smtClean="0"/>
              <a:t>			         Outlook</a:t>
            </a:r>
          </a:p>
          <a:p>
            <a:endParaRPr lang="da-DK" sz="1700" dirty="0"/>
          </a:p>
          <a:p>
            <a:r>
              <a:rPr lang="da-DK" sz="1700" dirty="0" smtClean="0"/>
              <a:t>Ønske i fremtiden – kontraktsyringssystem / indkøbsportal?</a:t>
            </a:r>
          </a:p>
          <a:p>
            <a:endParaRPr lang="da-DK" sz="1700" dirty="0"/>
          </a:p>
          <a:p>
            <a:pPr marL="0" indent="0"/>
            <a:endParaRPr lang="da-DK" sz="1800" dirty="0">
              <a:latin typeface="Arial Narrow" panose="020B0606020202030204" pitchFamily="34" charset="0"/>
            </a:endParaRPr>
          </a:p>
          <a:p>
            <a:pPr marL="0" indent="0"/>
            <a:endParaRPr lang="da-DK" dirty="0" smtClean="0"/>
          </a:p>
          <a:p>
            <a:pPr marL="0" indent="0"/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2216696" y="404664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Implementering og Compliance</a:t>
            </a:r>
            <a:endParaRPr lang="da-DK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072680" y="1484784"/>
            <a:ext cx="35691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Implementering af nye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aftaler:</a:t>
            </a:r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2000672" y="1988840"/>
            <a:ext cx="7416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Implementeringsmøder med leverandørerne - forventningsafstemning</a:t>
            </a:r>
          </a:p>
          <a:p>
            <a:pPr marL="0" indent="0"/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Aftaleevaluering – Brug af aftalen skal være hensigtsmæssig, aldrig </a:t>
            </a:r>
          </a:p>
          <a:p>
            <a:pPr marL="0" indent="0"/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en belastning.</a:t>
            </a:r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Tillid og samarbejde mellem indkøb og organisationens afdelinger er af meget stor betydning.</a:t>
            </a:r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Husk, at aftaleindgåelse er den mindste del. </a:t>
            </a:r>
            <a:endParaRPr lang="da-DK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</a:t>
            </a: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da-DK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implementering og </a:t>
            </a:r>
            <a:r>
              <a:rPr lang="da-DK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vedligeholdelse </a:t>
            </a:r>
            <a:r>
              <a:rPr lang="da-DK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 aftalen </a:t>
            </a: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 det fremadrettet samarbejdet, </a:t>
            </a:r>
            <a:r>
              <a:rPr lang="da-DK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da-DK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compliance)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bruges mest tid på.</a:t>
            </a:r>
          </a:p>
          <a:p>
            <a:pPr marL="0" indent="0"/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08784" y="404664"/>
            <a:ext cx="4267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Implementering og Compliance</a:t>
            </a:r>
          </a:p>
        </p:txBody>
      </p:sp>
    </p:spTree>
    <p:extLst>
      <p:ext uri="{BB962C8B-B14F-4D97-AF65-F5344CB8AC3E}">
        <p14:creationId xmlns:p14="http://schemas.microsoft.com/office/powerpoint/2010/main" val="41562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640632" y="1726803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Formål med Compliance</a:t>
            </a:r>
            <a:r>
              <a:rPr lang="da-DK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da-DK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sikre at organisationen får optimal udbytte af aftalerne.</a:t>
            </a:r>
          </a:p>
          <a:p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 niveau 1 </a:t>
            </a: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Handler vi hos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</a:t>
            </a: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korrekte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leverandør?   </a:t>
            </a:r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 niveau 2 </a:t>
            </a:r>
            <a:r>
              <a:rPr lang="da-DK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Indkøber vi de korrekte varer hos valgte leverandør?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Hvad er en god aftale værd – hvis den ikke bruges hensigtsmæssigt?</a:t>
            </a:r>
            <a:endParaRPr lang="da-DK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oup 14082"/>
          <p:cNvGrpSpPr/>
          <p:nvPr/>
        </p:nvGrpSpPr>
        <p:grpSpPr>
          <a:xfrm>
            <a:off x="992560" y="4437112"/>
            <a:ext cx="8199121" cy="432435"/>
            <a:chOff x="0" y="0"/>
            <a:chExt cx="8199121" cy="432816"/>
          </a:xfrm>
          <a:solidFill>
            <a:schemeClr val="bg1"/>
          </a:solidFill>
        </p:grpSpPr>
        <p:pic>
          <p:nvPicPr>
            <p:cNvPr id="4" name="Picture 83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735324" cy="43281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pic>
          <p:nvPicPr>
            <p:cNvPr id="5" name="Picture 83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056888" y="0"/>
              <a:ext cx="4142233" cy="43281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</p:grpSp>
      <p:sp>
        <p:nvSpPr>
          <p:cNvPr id="6" name="Tekstfelt 5"/>
          <p:cNvSpPr txBox="1"/>
          <p:nvPr/>
        </p:nvSpPr>
        <p:spPr>
          <a:xfrm>
            <a:off x="2216696" y="404664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Implementering og Compliance</a:t>
            </a:r>
            <a:endParaRPr lang="da-DK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992560" y="4160113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 1:</a:t>
            </a:r>
            <a:endParaRPr lang="da-DK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4953000" y="4160102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 2:</a:t>
            </a:r>
            <a:endParaRPr lang="da-DK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4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12840" y="332656"/>
            <a:ext cx="30107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Hvad så nu? Er vi i mål? </a:t>
            </a:r>
            <a:endParaRPr lang="da-DK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1928664" y="1772816"/>
            <a:ext cx="7056784" cy="417646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86855" indent="-386855" algn="l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38186" indent="-322380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17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24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31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3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45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53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35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a-DK" sz="2300" dirty="0" smtClean="0"/>
          </a:p>
          <a:p>
            <a:pPr marL="0" indent="0"/>
            <a:r>
              <a:rPr lang="da-DK" sz="6400" dirty="0" smtClean="0"/>
              <a:t>Nej – helt i mål kommer vi aldrig, men vi har nye mål.</a:t>
            </a:r>
          </a:p>
          <a:p>
            <a:pPr marL="0" indent="0"/>
            <a:endParaRPr lang="da-DK" sz="6400" dirty="0"/>
          </a:p>
          <a:p>
            <a:pPr marL="0" indent="0"/>
            <a:endParaRPr lang="da-DK" sz="6400" dirty="0" smtClean="0"/>
          </a:p>
          <a:p>
            <a:pPr marL="0" indent="0"/>
            <a:r>
              <a:rPr lang="da-DK" sz="6400" dirty="0" smtClean="0"/>
              <a:t> Fokuspunkter:</a:t>
            </a:r>
          </a:p>
          <a:p>
            <a:pPr marL="0" indent="0">
              <a:lnSpc>
                <a:spcPct val="170000"/>
              </a:lnSpc>
            </a:pPr>
            <a:endParaRPr lang="da-DK" sz="6400" dirty="0"/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 smtClean="0"/>
              <a:t>Mere struktureret brug af SAS og complianceberegninger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 smtClean="0"/>
              <a:t>Kontraktstyringssystem / indkøbsportal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/>
              <a:t>Fokus </a:t>
            </a:r>
            <a:r>
              <a:rPr lang="da-DK" sz="6400" dirty="0" smtClean="0"/>
              <a:t>og forståelse for TCO </a:t>
            </a:r>
            <a:r>
              <a:rPr lang="da-DK" sz="6400" dirty="0"/>
              <a:t>(total Cost of Ownership</a:t>
            </a:r>
            <a:r>
              <a:rPr lang="da-DK" sz="6400" dirty="0" smtClean="0"/>
              <a:t>)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/>
              <a:t>Systematiseret </a:t>
            </a:r>
            <a:r>
              <a:rPr lang="da-DK" sz="6400" dirty="0" smtClean="0"/>
              <a:t>performancestyringen (cirkulærproces)</a:t>
            </a:r>
          </a:p>
          <a:p>
            <a:pPr marL="0" indent="0"/>
            <a:endParaRPr lang="da-DK" sz="7200" dirty="0">
              <a:latin typeface="Arial Narrow" panose="020B0606020202030204" pitchFamily="34" charset="0"/>
            </a:endParaRPr>
          </a:p>
          <a:p>
            <a:pPr marL="0" indent="0"/>
            <a:endParaRPr lang="da-DK" sz="7200" dirty="0" smtClean="0">
              <a:latin typeface="Arial Narrow" panose="020B0606020202030204" pitchFamily="34" charset="0"/>
            </a:endParaRPr>
          </a:p>
          <a:p>
            <a:pPr marL="0" indent="0"/>
            <a:r>
              <a:rPr lang="da-DK" sz="7200" b="1" dirty="0" smtClean="0">
                <a:latin typeface="Arial Narrow" panose="020B0606020202030204" pitchFamily="34" charset="0"/>
              </a:rPr>
              <a:t>			</a:t>
            </a:r>
            <a:r>
              <a:rPr lang="da-DK" sz="6400" b="1" dirty="0" smtClean="0"/>
              <a:t>SPØRGSMÅL</a:t>
            </a:r>
            <a:r>
              <a:rPr lang="da-DK" sz="6400" b="1" dirty="0"/>
              <a:t>?</a:t>
            </a:r>
          </a:p>
          <a:p>
            <a:pPr marL="0" indent="0"/>
            <a:endParaRPr lang="da-DK" sz="7200" dirty="0">
              <a:latin typeface="Arial Narrow" panose="020B0606020202030204" pitchFamily="34" charset="0"/>
            </a:endParaRPr>
          </a:p>
          <a:p>
            <a:pPr marL="0" indent="0"/>
            <a:endParaRPr lang="da-DK" sz="7200" dirty="0" smtClean="0">
              <a:latin typeface="Arial Narrow" panose="020B0606020202030204" pitchFamily="34" charset="0"/>
            </a:endParaRPr>
          </a:p>
          <a:p>
            <a:pPr marL="0" indent="0"/>
            <a:endParaRPr lang="da-DK" sz="7200" dirty="0" smtClean="0">
              <a:latin typeface="Arial Narrow" panose="020B0606020202030204" pitchFamily="34" charset="0"/>
            </a:endParaRPr>
          </a:p>
          <a:p>
            <a:pPr marL="0" indent="0"/>
            <a:endParaRPr lang="da-DK" sz="5500" dirty="0" smtClean="0">
              <a:latin typeface="Arial Narrow" panose="020B0606020202030204" pitchFamily="34" charset="0"/>
            </a:endParaRP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			</a:t>
            </a:r>
            <a:endParaRPr lang="da-DK" sz="7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8544" y="158130"/>
            <a:ext cx="8032204" cy="685990"/>
          </a:xfrm>
        </p:spPr>
        <p:txBody>
          <a:bodyPr/>
          <a:lstStyle/>
          <a:p>
            <a:r>
              <a:rPr lang="da-DK" sz="1600" dirty="0" smtClean="0">
                <a:solidFill>
                  <a:schemeClr val="bg1"/>
                </a:solidFill>
              </a:rPr>
              <a:t>EUC Sjælland – Hvem er vi &amp; hvordan er vi organiseret på indkøb?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5232092" y="1067538"/>
            <a:ext cx="4448312" cy="4839307"/>
          </a:xfrm>
        </p:spPr>
        <p:txBody>
          <a:bodyPr/>
          <a:lstStyle/>
          <a:p>
            <a:pPr algn="ctr"/>
            <a:endParaRPr lang="da-DK" sz="1800" dirty="0" smtClean="0">
              <a:solidFill>
                <a:schemeClr val="bg1"/>
              </a:solidFill>
            </a:endParaRPr>
          </a:p>
          <a:p>
            <a:pPr algn="ctr"/>
            <a:endParaRPr lang="da-DK" sz="1800" dirty="0">
              <a:solidFill>
                <a:schemeClr val="bg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385292" y="1067538"/>
            <a:ext cx="3310350" cy="4824536"/>
          </a:xfrm>
        </p:spPr>
        <p:txBody>
          <a:bodyPr/>
          <a:lstStyle/>
          <a:p>
            <a:pPr algn="ctr"/>
            <a:endParaRPr lang="da-D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sz="1800" dirty="0" smtClean="0">
                <a:solidFill>
                  <a:schemeClr val="bg1"/>
                </a:solidFill>
              </a:rPr>
              <a:t>Cirka 2000 årselever</a:t>
            </a:r>
          </a:p>
          <a:p>
            <a:pPr algn="ctr"/>
            <a:endParaRPr lang="da-DK" sz="1800" dirty="0">
              <a:solidFill>
                <a:schemeClr val="bg1"/>
              </a:solidFill>
            </a:endParaRPr>
          </a:p>
          <a:p>
            <a:pPr algn="ctr"/>
            <a:r>
              <a:rPr lang="da-DK" sz="1800" dirty="0" smtClean="0">
                <a:solidFill>
                  <a:schemeClr val="bg1"/>
                </a:solidFill>
              </a:rPr>
              <a:t>Materiale indkøb på cirka 20 millioner hvilket svarer til ca. 10% af vores omsætning.</a:t>
            </a:r>
          </a:p>
          <a:p>
            <a:pPr algn="ctr"/>
            <a:endParaRPr lang="da-DK" sz="1800" dirty="0">
              <a:solidFill>
                <a:schemeClr val="bg1"/>
              </a:solidFill>
            </a:endParaRPr>
          </a:p>
          <a:p>
            <a:pPr algn="ctr"/>
            <a:r>
              <a:rPr lang="da-DK" sz="1800" dirty="0" smtClean="0">
                <a:solidFill>
                  <a:schemeClr val="bg1"/>
                </a:solidFill>
              </a:rPr>
              <a:t>Vi er placeret på 7 adresser i 3 forskellige byer.</a:t>
            </a:r>
          </a:p>
          <a:p>
            <a:endParaRPr lang="da-DK" sz="1800" dirty="0"/>
          </a:p>
          <a:p>
            <a:endParaRPr lang="da-DK" sz="1800" dirty="0"/>
          </a:p>
        </p:txBody>
      </p:sp>
      <p:sp>
        <p:nvSpPr>
          <p:cNvPr id="5" name="Tekstfelt 4"/>
          <p:cNvSpPr txBox="1"/>
          <p:nvPr/>
        </p:nvSpPr>
        <p:spPr>
          <a:xfrm>
            <a:off x="6126345" y="1224447"/>
            <a:ext cx="24925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EUC Sjælland indkøb</a:t>
            </a:r>
            <a:endParaRPr lang="da-DK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5611414" y="1661698"/>
            <a:ext cx="136566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Strategisk Indkøb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7377701" y="1633348"/>
            <a:ext cx="1316554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Operationelt Indkøb inkl. analyse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6977075" y="2356598"/>
            <a:ext cx="95834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Indkøb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6977075" y="2763662"/>
            <a:ext cx="1027825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Hjælp, rådgivning og vejledning på indkøbsområdet til alle skolens afdelinger .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da-DK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Indkøbsgruppemøder – vidensdeling og sparring.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8307835" y="2354155"/>
            <a:ext cx="772840" cy="2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Analyse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384998" y="2061808"/>
            <a:ext cx="1467608" cy="3016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Udarbejdelse af indkøbs og kommunikations-politik.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Planlægning af udbud.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Tilbudsindhentning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Indgåelse af kontrakter.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Tilmelding til aftaler.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Opfølgning på leverandør-performance.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8097038" y="2788241"/>
            <a:ext cx="1387982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Complaince analyser</a:t>
            </a:r>
          </a:p>
          <a:p>
            <a:pPr algn="ctr"/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Ledelses information</a:t>
            </a:r>
          </a:p>
          <a:p>
            <a:pPr algn="ctr"/>
            <a:endParaRPr lang="da-DK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Markedsanalyser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Opdatering af indkøbssystemer og indkøbsoversigter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Tekstfelt 49"/>
          <p:cNvSpPr txBox="1"/>
          <p:nvPr/>
        </p:nvSpPr>
        <p:spPr>
          <a:xfrm>
            <a:off x="5609002" y="5325162"/>
            <a:ext cx="38760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Skolens disponenter/indkøbere</a:t>
            </a:r>
            <a:endParaRPr lang="da-DK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Lige forbindelse 13"/>
          <p:cNvCxnSpPr/>
          <p:nvPr/>
        </p:nvCxnSpPr>
        <p:spPr>
          <a:xfrm>
            <a:off x="7185248" y="1532224"/>
            <a:ext cx="0" cy="240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6977075" y="1772816"/>
            <a:ext cx="2081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7185248" y="1772816"/>
            <a:ext cx="1873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6294244" y="1907919"/>
            <a:ext cx="0" cy="153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7935421" y="2395862"/>
            <a:ext cx="1244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Lige forbindelse 36"/>
          <p:cNvCxnSpPr>
            <a:stCxn id="8" idx="2"/>
          </p:cNvCxnSpPr>
          <p:nvPr/>
        </p:nvCxnSpPr>
        <p:spPr>
          <a:xfrm>
            <a:off x="8035978" y="2187346"/>
            <a:ext cx="11458" cy="2085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>
            <a:off x="8004900" y="2395862"/>
            <a:ext cx="2840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>
            <a:off x="7490987" y="2588889"/>
            <a:ext cx="0" cy="153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Lige forbindelse 52"/>
          <p:cNvCxnSpPr/>
          <p:nvPr/>
        </p:nvCxnSpPr>
        <p:spPr>
          <a:xfrm>
            <a:off x="8694255" y="2609773"/>
            <a:ext cx="0" cy="153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6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28664" y="260648"/>
            <a:ext cx="7135416" cy="576064"/>
          </a:xfrm>
        </p:spPr>
        <p:txBody>
          <a:bodyPr/>
          <a:lstStyle/>
          <a:p>
            <a:pPr algn="ctr"/>
            <a:r>
              <a:rPr lang="da-DK" sz="1600" i="1" dirty="0">
                <a:solidFill>
                  <a:schemeClr val="bg1"/>
                </a:solidFill>
              </a:rPr>
              <a:t>Effektivt indkøb </a:t>
            </a:r>
            <a:r>
              <a:rPr lang="da-DK" sz="1600" i="1" dirty="0" smtClean="0">
                <a:solidFill>
                  <a:schemeClr val="bg1"/>
                </a:solidFill>
              </a:rPr>
              <a:t> 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856656" y="1702970"/>
            <a:ext cx="7056784" cy="4030286"/>
          </a:xfrm>
        </p:spPr>
        <p:txBody>
          <a:bodyPr/>
          <a:lstStyle/>
          <a:p>
            <a:r>
              <a:rPr lang="da-DK" dirty="0" smtClean="0"/>
              <a:t>		</a:t>
            </a:r>
            <a:endParaRPr lang="da-DK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Ledelsesopbakning</a:t>
            </a:r>
            <a:endParaRPr lang="da-DK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Organisering af indkøb – før og nu.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a-DK" dirty="0"/>
              <a:t>Strukturering af indkøbsafdelingen – Hvad skal være på </a:t>
            </a:r>
            <a:r>
              <a:rPr lang="da-DK" dirty="0" smtClean="0"/>
              <a:t>plads?</a:t>
            </a:r>
            <a:endParaRPr lang="da-DK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Strukturering af leverandører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Struktur rammeaftaler / indkøbskontrakter</a:t>
            </a:r>
            <a:endParaRPr lang="da-DK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Implementering / Compliance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2072680" y="126876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Oplægget 6 hovedoverskrifter er: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000672" y="1196752"/>
            <a:ext cx="7776863" cy="5256584"/>
          </a:xfrm>
        </p:spPr>
        <p:txBody>
          <a:bodyPr/>
          <a:lstStyle/>
          <a:p>
            <a:r>
              <a:rPr lang="da-DK" dirty="0" smtClean="0"/>
              <a:t>	</a:t>
            </a:r>
            <a:endParaRPr lang="da-DK" dirty="0"/>
          </a:p>
          <a:p>
            <a:r>
              <a:rPr lang="da-DK" dirty="0" smtClean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Information/synliggørelse af indkøbsområdet til hele organisationen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  Organisatorisk placering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Central </a:t>
            </a:r>
            <a:r>
              <a:rPr lang="da-DK" dirty="0"/>
              <a:t>aftalestyring og decentrale </a:t>
            </a:r>
            <a:r>
              <a:rPr lang="da-DK" dirty="0" smtClean="0"/>
              <a:t>indkøb – hvad betyder det for organisationen?</a:t>
            </a:r>
            <a:endParaRPr lang="da-DK" dirty="0"/>
          </a:p>
          <a:p>
            <a:pPr marL="0" indent="0"/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Synliggørelse af opnåede besparelser/effektiviseringer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3713718" y="332656"/>
            <a:ext cx="24785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Ledelsesopbakning:</a:t>
            </a:r>
            <a:endParaRPr lang="da-DK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64568" y="4365104"/>
            <a:ext cx="7920880" cy="2376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1800" dirty="0" smtClean="0">
                <a:solidFill>
                  <a:schemeClr val="tx1"/>
                </a:solidFill>
              </a:rPr>
              <a:t>Det er ikke et valg, hvorvidt man har </a:t>
            </a:r>
            <a:r>
              <a:rPr lang="da-DK" sz="1800" i="1" u="sng" dirty="0" smtClean="0">
                <a:solidFill>
                  <a:schemeClr val="tx1"/>
                </a:solidFill>
              </a:rPr>
              <a:t>lyst</a:t>
            </a:r>
            <a:r>
              <a:rPr lang="da-DK" sz="1800" dirty="0" smtClean="0">
                <a:solidFill>
                  <a:schemeClr val="tx1"/>
                </a:solidFill>
              </a:rPr>
              <a:t> eller </a:t>
            </a:r>
            <a:r>
              <a:rPr lang="da-DK" sz="1800" u="sng" dirty="0" smtClean="0">
                <a:solidFill>
                  <a:schemeClr val="tx1"/>
                </a:solidFill>
              </a:rPr>
              <a:t>ikke lyst </a:t>
            </a:r>
            <a:r>
              <a:rPr lang="da-DK" sz="1800" dirty="0" smtClean="0">
                <a:solidFill>
                  <a:schemeClr val="tx1"/>
                </a:solidFill>
              </a:rPr>
              <a:t>til at benytte skolens centrale indkøbsfunktion og de aftaler der er indgås herigennem, det er et </a:t>
            </a:r>
            <a:r>
              <a:rPr lang="da-DK" sz="1800" dirty="0" smtClean="0">
                <a:solidFill>
                  <a:srgbClr val="FF0000"/>
                </a:solidFill>
              </a:rPr>
              <a:t>SKAL.</a:t>
            </a:r>
            <a:r>
              <a:rPr lang="da-DK" sz="1800" b="0" dirty="0">
                <a:solidFill>
                  <a:srgbClr val="FF0000"/>
                </a:solidFill>
              </a:rPr>
              <a:t/>
            </a:r>
            <a:br>
              <a:rPr lang="da-DK" sz="1800" b="0" dirty="0">
                <a:solidFill>
                  <a:srgbClr val="FF0000"/>
                </a:solidFill>
              </a:rPr>
            </a:br>
            <a:r>
              <a:rPr lang="da-DK" sz="1800" b="0" dirty="0" smtClean="0">
                <a:solidFill>
                  <a:srgbClr val="FF0000"/>
                </a:solidFill>
              </a:rPr>
              <a:t/>
            </a:r>
            <a:br>
              <a:rPr lang="da-DK" sz="1800" b="0" dirty="0" smtClean="0">
                <a:solidFill>
                  <a:srgbClr val="FF0000"/>
                </a:solidFill>
              </a:rPr>
            </a:br>
            <a:endParaRPr lang="da-DK" sz="18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84548" y="116632"/>
            <a:ext cx="8136903" cy="685990"/>
          </a:xfrm>
        </p:spPr>
        <p:txBody>
          <a:bodyPr/>
          <a:lstStyle/>
          <a:p>
            <a:pPr algn="ctr"/>
            <a:r>
              <a:rPr lang="da-DK" sz="1600" i="1" dirty="0" smtClean="0">
                <a:solidFill>
                  <a:schemeClr val="bg1"/>
                </a:solidFill>
              </a:rPr>
              <a:t>Organisering af indkøb – Før og nu.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2648744" y="1340768"/>
            <a:ext cx="6545934" cy="4536504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endParaRPr lang="da-DK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En central indkøbsfunktion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Individuelle </a:t>
            </a:r>
            <a:r>
              <a:rPr lang="da-DK" dirty="0"/>
              <a:t>køb med eller uden </a:t>
            </a:r>
            <a:r>
              <a:rPr lang="da-DK" dirty="0" smtClean="0"/>
              <a:t>aftaler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Centralt </a:t>
            </a:r>
            <a:r>
              <a:rPr lang="da-DK" dirty="0"/>
              <a:t>styret </a:t>
            </a:r>
            <a:r>
              <a:rPr lang="da-DK" dirty="0" smtClean="0"/>
              <a:t>indkøbsorganisation - med i skolens strategiske planer</a:t>
            </a:r>
            <a:endParaRPr lang="da-DK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Foruddefinerede leverandører, </a:t>
            </a:r>
            <a:r>
              <a:rPr lang="da-DK" dirty="0"/>
              <a:t>der hver </a:t>
            </a:r>
            <a:r>
              <a:rPr lang="da-DK" dirty="0" smtClean="0"/>
              <a:t>især </a:t>
            </a:r>
            <a:r>
              <a:rPr lang="da-DK" dirty="0"/>
              <a:t>har indgået en samhandelsaftale med </a:t>
            </a:r>
            <a:r>
              <a:rPr lang="da-DK" dirty="0" smtClean="0"/>
              <a:t>skolen</a:t>
            </a:r>
            <a:endParaRPr lang="da-DK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Beslutningskompetence fratages</a:t>
            </a:r>
            <a:endParaRPr lang="da-DK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Ledelsens fokus og opbakning – Hvem indgår og underskriver aftaler?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716485" y="1233203"/>
            <a:ext cx="7488832" cy="468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2360712" y="1340768"/>
            <a:ext cx="6480720" cy="417646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da-DK" sz="6400" dirty="0" smtClean="0"/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 smtClean="0"/>
              <a:t>Organisatorisk placering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 smtClean="0"/>
              <a:t>Sikre en velintegreret indkøbsafdelingen </a:t>
            </a:r>
          </a:p>
          <a:p>
            <a:pPr marL="0" indent="0">
              <a:lnSpc>
                <a:spcPct val="170000"/>
              </a:lnSpc>
            </a:pPr>
            <a:r>
              <a:rPr lang="da-DK" sz="6400" dirty="0" smtClean="0"/>
              <a:t>	(EUC Sjællandsindkøbsgruppe)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 smtClean="0"/>
              <a:t>Strategi &amp; Indkøbspolitik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/>
              <a:t>S</a:t>
            </a:r>
            <a:r>
              <a:rPr lang="da-DK" sz="6400" dirty="0" smtClean="0"/>
              <a:t>kolens hjemmeside &amp; Intranet</a:t>
            </a:r>
          </a:p>
          <a:p>
            <a:pPr marL="857250" indent="-8572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6400" dirty="0" smtClean="0"/>
              <a:t>Regler for offentligt indkøb</a:t>
            </a:r>
            <a:endParaRPr lang="da-DK" sz="6400" dirty="0"/>
          </a:p>
          <a:p>
            <a:pPr marL="457200" lvl="1" indent="0">
              <a:lnSpc>
                <a:spcPct val="120000"/>
              </a:lnSpc>
              <a:buNone/>
            </a:pPr>
            <a:endParaRPr lang="da-DK" sz="7200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</a:pPr>
            <a:endParaRPr lang="da-DK" sz="72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a-DK" sz="2100" dirty="0"/>
          </a:p>
          <a:p>
            <a:pPr marL="0" indent="0">
              <a:lnSpc>
                <a:spcPct val="100000"/>
              </a:lnSpc>
              <a:buNone/>
            </a:pPr>
            <a:r>
              <a:rPr lang="da-DK" sz="1800" dirty="0" smtClean="0"/>
              <a:t>  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    </a:t>
            </a: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 </a:t>
            </a:r>
            <a:endParaRPr lang="da-DK" sz="1800" dirty="0"/>
          </a:p>
        </p:txBody>
      </p:sp>
      <p:sp>
        <p:nvSpPr>
          <p:cNvPr id="2" name="Tekstfelt 1"/>
          <p:cNvSpPr txBox="1"/>
          <p:nvPr/>
        </p:nvSpPr>
        <p:spPr>
          <a:xfrm>
            <a:off x="1351570" y="332656"/>
            <a:ext cx="7470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Strukturering af indkøbsafdelingen – Hvad skal være på plads?</a:t>
            </a:r>
            <a:endParaRPr lang="da-DK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Bøjet pil 3"/>
          <p:cNvSpPr/>
          <p:nvPr/>
        </p:nvSpPr>
        <p:spPr>
          <a:xfrm rot="2598469">
            <a:off x="6988831" y="4293689"/>
            <a:ext cx="2224952" cy="1369060"/>
          </a:xfrm>
          <a:prstGeom prst="ben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bg1"/>
                </a:solidFill>
              </a:rPr>
              <a:t>Så er vi klar til at analysere skolens indkøbsområder</a:t>
            </a:r>
            <a:endParaRPr lang="da-D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85292" y="150367"/>
            <a:ext cx="7135416" cy="685990"/>
          </a:xfrm>
        </p:spPr>
        <p:txBody>
          <a:bodyPr/>
          <a:lstStyle/>
          <a:p>
            <a:pPr algn="ctr"/>
            <a:r>
              <a:rPr lang="da-DK" sz="1600" dirty="0" smtClean="0">
                <a:solidFill>
                  <a:schemeClr val="bg1"/>
                </a:solidFill>
              </a:rPr>
              <a:t>Strukturering af leverandører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856657" y="1798821"/>
            <a:ext cx="7554046" cy="4327457"/>
          </a:xfrm>
        </p:spPr>
        <p:txBody>
          <a:bodyPr/>
          <a:lstStyle/>
          <a:p>
            <a:endParaRPr lang="da-DK" dirty="0"/>
          </a:p>
          <a:p>
            <a:r>
              <a:rPr lang="da-DK" dirty="0" smtClean="0"/>
              <a:t>	</a:t>
            </a:r>
            <a:endParaRPr lang="da-DK" dirty="0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 bwMode="auto">
          <a:xfrm>
            <a:off x="1856657" y="1318550"/>
            <a:ext cx="6840760" cy="480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162" tIns="51581" rIns="103162" bIns="51581" numCol="1" anchor="t" anchorCtr="0" compatLnSpc="1">
            <a:prstTxWarp prst="textNoShape">
              <a:avLst/>
            </a:prstTxWarp>
            <a:noAutofit/>
          </a:bodyPr>
          <a:lstStyle>
            <a:lvl1pPr marL="386855" indent="-386855" algn="l" rtl="0" eaLnBrk="0" fontAlgn="base" hangingPunct="0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38186" indent="-322380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17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24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31" indent="-257903" algn="l" rtl="0" eaLnBrk="0" fontAlgn="base" hangingPunct="0">
              <a:spcBef>
                <a:spcPct val="2000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3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45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53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358" indent="-257903" algn="l" defTabSz="10316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800" dirty="0" smtClean="0">
              <a:latin typeface="Arial Narrow" panose="020B0606020202030204" pitchFamily="34" charset="0"/>
            </a:endParaRPr>
          </a:p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Compliance ”redskaber” der kan anvendes til at skabe overblik over (analysere) institutionens indkøb:</a:t>
            </a:r>
          </a:p>
          <a:p>
            <a:pPr marL="0" indent="0">
              <a:lnSpc>
                <a:spcPct val="150000"/>
              </a:lnSpc>
            </a:pPr>
            <a:endParaRPr lang="da-DK" dirty="0"/>
          </a:p>
          <a:p>
            <a:pPr marL="0" indent="0">
              <a:lnSpc>
                <a:spcPct val="150000"/>
              </a:lnSpc>
            </a:pPr>
            <a:r>
              <a:rPr lang="da-DK" dirty="0" smtClean="0"/>
              <a:t>	           </a:t>
            </a:r>
          </a:p>
          <a:p>
            <a:pPr marL="1418469" lvl="3" indent="0">
              <a:lnSpc>
                <a:spcPct val="150000"/>
              </a:lnSpc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 10 liste fra Navision</a:t>
            </a:r>
          </a:p>
          <a:p>
            <a:pPr marL="1418469" lvl="3" indent="0">
              <a:lnSpc>
                <a:spcPct val="150000"/>
              </a:lnSpc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KMD indkøbsanalyse </a:t>
            </a:r>
          </a:p>
          <a:p>
            <a:pPr marL="1418469" lvl="3" indent="0">
              <a:lnSpc>
                <a:spcPct val="150000"/>
              </a:lnSpc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Skolens faktureringssystem</a:t>
            </a:r>
          </a:p>
          <a:p>
            <a:pPr marL="0" indent="0">
              <a:lnSpc>
                <a:spcPct val="150000"/>
              </a:lnSpc>
            </a:pPr>
            <a:r>
              <a:rPr lang="da-DK" dirty="0"/>
              <a:t> </a:t>
            </a:r>
            <a:r>
              <a:rPr lang="da-DK" dirty="0" smtClean="0"/>
              <a:t>                   Indkøbsgruppen</a:t>
            </a:r>
          </a:p>
          <a:p>
            <a:pPr marL="0" indent="0">
              <a:lnSpc>
                <a:spcPct val="150000"/>
              </a:lnSpc>
            </a:pPr>
            <a:r>
              <a:rPr lang="da-DK" dirty="0"/>
              <a:t>	 </a:t>
            </a:r>
            <a:r>
              <a:rPr lang="da-DK" dirty="0" smtClean="0"/>
              <a:t>      Ledelsesinformation via besparelsesanalyser</a:t>
            </a:r>
            <a:endParaRPr lang="da-DK" dirty="0"/>
          </a:p>
          <a:p>
            <a:pPr marL="0" indent="0"/>
            <a:endParaRPr lang="da-DK" sz="18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07544700"/>
              </p:ext>
            </p:extLst>
          </p:nvPr>
        </p:nvGraphicFramePr>
        <p:xfrm>
          <a:off x="2504728" y="1268749"/>
          <a:ext cx="5832647" cy="475254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989"/>
                <a:gridCol w="840072"/>
                <a:gridCol w="1798279"/>
                <a:gridCol w="721937"/>
                <a:gridCol w="708811"/>
                <a:gridCol w="682559"/>
              </a:tblGrid>
              <a:tr h="181938"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Kreditor - top 10 liste</a:t>
                      </a:r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27. oktober 2014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240652"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Periode: 01-01-14..31-12-14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Side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EUC Sjælland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lusn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l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327314"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Rækkefølge efter Køb (RV)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l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Kreditor: Datofilter: 01-01-14..31-12-14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l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u="none" strike="noStrike" dirty="0">
                          <a:effectLst/>
                        </a:rPr>
                        <a:t>Rækkefølge</a:t>
                      </a:r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u="none" strike="noStrike" dirty="0">
                          <a:effectLst/>
                        </a:rPr>
                        <a:t>Nummer</a:t>
                      </a:r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u="none" strike="noStrike" dirty="0">
                          <a:effectLst/>
                        </a:rPr>
                        <a:t>Navn</a:t>
                      </a:r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u="none" strike="noStrike" dirty="0">
                          <a:effectLst/>
                        </a:rPr>
                        <a:t>Køb (RV)</a:t>
                      </a:r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u="none" strike="noStrike" dirty="0">
                          <a:effectLst/>
                        </a:rPr>
                        <a:t>Saldo (RV)</a:t>
                      </a:r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l" fontAlgn="b"/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b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A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2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B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3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C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4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D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5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E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6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F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7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G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8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H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9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I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10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J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11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K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12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L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13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u="none" strike="noStrike" dirty="0">
                          <a:effectLst/>
                        </a:rPr>
                        <a:t>Firma M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14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  <a:tr h="181938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15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u="none" strike="noStrike" dirty="0">
                          <a:effectLst/>
                        </a:rPr>
                        <a:t>xxxxxxxxxxxxxx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6940" marR="6940" marT="6940" marB="0" anchor="ctr"/>
                </a:tc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712640" y="26064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18469" lvl="3" indent="0">
              <a:lnSpc>
                <a:spcPct val="150000"/>
              </a:lnSpc>
            </a:pPr>
            <a:r>
              <a:rPr lang="da-DK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 </a:t>
            </a:r>
            <a:r>
              <a:rPr lang="da-DK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liste fra Navision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40632" y="188640"/>
            <a:ext cx="7135416" cy="685990"/>
          </a:xfrm>
        </p:spPr>
        <p:txBody>
          <a:bodyPr/>
          <a:lstStyle/>
          <a:p>
            <a:pPr algn="ctr"/>
            <a:r>
              <a:rPr lang="da-DK" sz="1600" dirty="0" smtClean="0">
                <a:solidFill>
                  <a:schemeClr val="bg1"/>
                </a:solidFill>
              </a:rPr>
              <a:t>KMD Indkøbsanalyse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2288704" y="1340768"/>
            <a:ext cx="7135414" cy="4798531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KMD - Et indkøbsanalyse er er analyse- og rapportværktøj</a:t>
            </a:r>
            <a:r>
              <a:rPr lang="da-DK" dirty="0"/>
              <a:t>:</a:t>
            </a:r>
            <a:endParaRPr lang="da-DK" dirty="0" smtClean="0"/>
          </a:p>
          <a:p>
            <a:pPr marL="0" lvl="0" indent="0">
              <a:lnSpc>
                <a:spcPct val="150000"/>
              </a:lnSpc>
            </a:pPr>
            <a:endParaRPr lang="da-DK" b="1" dirty="0" smtClean="0"/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b="1" dirty="0" smtClean="0"/>
              <a:t>Indkøbsledelsens </a:t>
            </a:r>
            <a:r>
              <a:rPr lang="da-DK" b="1" dirty="0"/>
              <a:t>vigtigste værktøj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b="1" dirty="0" smtClean="0"/>
              <a:t>Overblik </a:t>
            </a:r>
            <a:r>
              <a:rPr lang="da-DK" b="1" dirty="0"/>
              <a:t>og viden om organisationens indkøb og indkøbsmønstre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b="1" dirty="0"/>
              <a:t>Unik kvalitet i klassifikation af alle fakturalinjer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b="1" dirty="0"/>
              <a:t>Priskontrol sikrer overholdelse af aftaler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a-DK" sz="1800" dirty="0">
              <a:latin typeface="Arial Narrow" panose="020B0606020202030204" pitchFamily="34" charset="0"/>
            </a:endParaRPr>
          </a:p>
        </p:txBody>
      </p:sp>
      <p:sp>
        <p:nvSpPr>
          <p:cNvPr id="2" name="8-takket stjerne 1"/>
          <p:cNvSpPr/>
          <p:nvPr/>
        </p:nvSpPr>
        <p:spPr>
          <a:xfrm>
            <a:off x="0" y="3935033"/>
            <a:ext cx="2736304" cy="2670404"/>
          </a:xfrm>
          <a:prstGeom prst="star8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Husk at forene den rationelle</a:t>
            </a:r>
          </a:p>
          <a:p>
            <a:pPr algn="ctr"/>
            <a:r>
              <a:rPr lang="da-DK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tankegang med den analytiske</a:t>
            </a:r>
            <a:r>
              <a:rPr lang="da-DK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da-DK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3465</TotalTime>
  <Words>1391</Words>
  <Application>Microsoft Office PowerPoint</Application>
  <PresentationFormat>A4 (210 x 297 mm)</PresentationFormat>
  <Paragraphs>500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Offentlige indkøb</vt:lpstr>
      <vt:lpstr>EUC Sjælland – Hvem er vi &amp; hvordan er vi organiseret på indkøb?</vt:lpstr>
      <vt:lpstr>Effektivt indkøb  </vt:lpstr>
      <vt:lpstr>Det er ikke et valg, hvorvidt man har lyst eller ikke lyst til at benytte skolens centrale indkøbsfunktion og de aftaler der er indgås herigennem, det er et SKAL.  </vt:lpstr>
      <vt:lpstr>Organisering af indkøb – Før og nu.</vt:lpstr>
      <vt:lpstr>PowerPoint-præsentation</vt:lpstr>
      <vt:lpstr>Strukturering af leverandører</vt:lpstr>
      <vt:lpstr>PowerPoint-præsentation</vt:lpstr>
      <vt:lpstr>KMD Indkøbsanalyse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Sofie Blinkenbjerg</dc:creator>
  <cp:lastModifiedBy>Undervisningsministeriet</cp:lastModifiedBy>
  <cp:revision>323</cp:revision>
  <cp:lastPrinted>2017-01-23T08:24:39Z</cp:lastPrinted>
  <dcterms:created xsi:type="dcterms:W3CDTF">2010-01-20T08:13:02Z</dcterms:created>
  <dcterms:modified xsi:type="dcterms:W3CDTF">2017-01-23T10:13:25Z</dcterms:modified>
</cp:coreProperties>
</file>