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FB5F7-92D6-4A84-9599-6C75D0B6EF12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AD95B-E325-4AC4-BEB7-91A1C4FC6D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171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7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1908" indent="-285350" defTabSz="9147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1397" indent="-228280" defTabSz="9147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7956" indent="-228280" defTabSz="9147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4516" indent="-228280" defTabSz="9147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1075" indent="-228280" defTabSz="9147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67634" indent="-228280" defTabSz="9147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4192" indent="-228280" defTabSz="9147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0752" indent="-228280" defTabSz="9147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53D3486-8447-4A18-A448-719E9538D7E5}" type="slidenum">
              <a:rPr lang="da-DK" smtClean="0">
                <a:solidFill>
                  <a:srgbClr val="000000"/>
                </a:solidFill>
              </a:rPr>
              <a:pPr eaLnBrk="1" hangingPunct="1"/>
              <a:t>1</a:t>
            </a:fld>
            <a:endParaRPr lang="da-DK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4964-83A0-4D5A-ADCB-D6BF9B744C5E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693A-DADD-4CC8-A885-90DDBD8B2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652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4964-83A0-4D5A-ADCB-D6BF9B744C5E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693A-DADD-4CC8-A885-90DDBD8B2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622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4964-83A0-4D5A-ADCB-D6BF9B744C5E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693A-DADD-4CC8-A885-90DDBD8B2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511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4964-83A0-4D5A-ADCB-D6BF9B744C5E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693A-DADD-4CC8-A885-90DDBD8B2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091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4964-83A0-4D5A-ADCB-D6BF9B744C5E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693A-DADD-4CC8-A885-90DDBD8B2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23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4964-83A0-4D5A-ADCB-D6BF9B744C5E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693A-DADD-4CC8-A885-90DDBD8B2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547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4964-83A0-4D5A-ADCB-D6BF9B744C5E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693A-DADD-4CC8-A885-90DDBD8B2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963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4964-83A0-4D5A-ADCB-D6BF9B744C5E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693A-DADD-4CC8-A885-90DDBD8B2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8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4964-83A0-4D5A-ADCB-D6BF9B744C5E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693A-DADD-4CC8-A885-90DDBD8B2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641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4964-83A0-4D5A-ADCB-D6BF9B744C5E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693A-DADD-4CC8-A885-90DDBD8B2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386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4964-83A0-4D5A-ADCB-D6BF9B744C5E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693A-DADD-4CC8-A885-90DDBD8B2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60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C4964-83A0-4D5A-ADCB-D6BF9B744C5E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693A-DADD-4CC8-A885-90DDBD8B2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00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nsindkob.dk/Tilmelding/Tilmelding" TargetMode="External"/><Relationship Id="rId2" Type="http://schemas.openxmlformats.org/officeDocument/2006/relationships/hyperlink" Target="http://www.statensindkob.dk/Statens-Indkobs-aftaler/Statens-Indkobs-aftale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5"/>
          <p:cNvSpPr>
            <a:spLocks/>
          </p:cNvSpPr>
          <p:nvPr/>
        </p:nvSpPr>
        <p:spPr bwMode="auto">
          <a:xfrm>
            <a:off x="297773" y="162874"/>
            <a:ext cx="8496300" cy="6525340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370445" tIns="1054076" rIns="85564" bIns="42892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FFFFFF"/>
              </a:solidFill>
            </a:endParaRP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9" y="36944"/>
            <a:ext cx="5040560" cy="1353607"/>
          </a:xfrm>
        </p:spPr>
        <p:txBody>
          <a:bodyPr>
            <a:normAutofit/>
          </a:bodyPr>
          <a:lstStyle/>
          <a:p>
            <a:r>
              <a:rPr lang="da-DK" sz="1400" b="1" dirty="0" smtClean="0"/>
              <a:t>…</a:t>
            </a:r>
            <a:br>
              <a:rPr lang="da-DK" sz="1400" b="1" dirty="0" smtClean="0"/>
            </a:br>
            <a:endParaRPr lang="da-DK" sz="1400" dirty="0" smtClean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3568" y="1772816"/>
            <a:ext cx="794183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a-DK" sz="1400" b="1" dirty="0" smtClean="0">
                <a:solidFill>
                  <a:srgbClr val="FF0000"/>
                </a:solidFill>
              </a:rPr>
              <a:t>Hvad er en rammeaftale? </a:t>
            </a:r>
          </a:p>
          <a:p>
            <a:pPr marL="360363" indent="0">
              <a:buNone/>
            </a:pPr>
            <a:r>
              <a:rPr lang="da-DK" sz="1400" dirty="0" smtClean="0"/>
              <a:t>En handelsaftale, der gør det muligt for offentlige institutioner at købe bestemte varer eller ydelser fra en afgrænset række leverandører.</a:t>
            </a:r>
          </a:p>
          <a:p>
            <a:endParaRPr lang="da-DK" sz="1400" dirty="0" smtClean="0"/>
          </a:p>
          <a:p>
            <a:r>
              <a:rPr lang="da-DK" sz="1400" b="1" dirty="0" smtClean="0">
                <a:solidFill>
                  <a:srgbClr val="FF0000"/>
                </a:solidFill>
              </a:rPr>
              <a:t>Hvem laver rammeaftalerne? </a:t>
            </a:r>
          </a:p>
          <a:p>
            <a:pPr marL="646113" indent="-285750">
              <a:buFont typeface="Wingdings" panose="05000000000000000000" pitchFamily="2" charset="2"/>
              <a:buChar char="§"/>
            </a:pPr>
            <a:r>
              <a:rPr lang="da-DK" sz="1400" dirty="0" smtClean="0"/>
              <a:t>SKI (Staten og Kommunernes Indkøbsservice) </a:t>
            </a:r>
          </a:p>
          <a:p>
            <a:pPr marL="646113" indent="-285750">
              <a:buFont typeface="Wingdings" panose="05000000000000000000" pitchFamily="2" charset="2"/>
              <a:buChar char="§"/>
            </a:pPr>
            <a:r>
              <a:rPr lang="da-DK" sz="1400" dirty="0" smtClean="0"/>
              <a:t>Statens Indkøb (i Moderniseringsstyrelsen) </a:t>
            </a:r>
          </a:p>
          <a:p>
            <a:pPr marL="360363" indent="0">
              <a:buNone/>
            </a:pPr>
            <a:endParaRPr lang="da-DK" sz="1400" dirty="0"/>
          </a:p>
          <a:p>
            <a:pPr marL="360363" indent="0">
              <a:buNone/>
            </a:pPr>
            <a:r>
              <a:rPr lang="da-DK" sz="1400" dirty="0" smtClean="0"/>
              <a:t>SKI og Statens Indkøb laver rammeaftaler/indkøbsaftaler til hele den offentlige sektor. Derudover laves der rammeaftaler hos </a:t>
            </a:r>
          </a:p>
          <a:p>
            <a:pPr marL="360363" indent="0">
              <a:buNone/>
            </a:pPr>
            <a:endParaRPr lang="da-DK" sz="1400" dirty="0"/>
          </a:p>
          <a:p>
            <a:pPr marL="646113" indent="-285750">
              <a:buFont typeface="Wingdings" panose="05000000000000000000" pitchFamily="2" charset="2"/>
              <a:buChar char="§"/>
            </a:pPr>
            <a:r>
              <a:rPr lang="da-DK" sz="1400" dirty="0" smtClean="0"/>
              <a:t>Indkøbsfællesskaberne </a:t>
            </a:r>
          </a:p>
          <a:p>
            <a:pPr marL="646113" indent="-285750">
              <a:buFont typeface="Wingdings" panose="05000000000000000000" pitchFamily="2" charset="2"/>
              <a:buChar char="§"/>
            </a:pPr>
            <a:r>
              <a:rPr lang="da-DK" sz="1400" dirty="0" smtClean="0"/>
              <a:t>Institutionerne </a:t>
            </a:r>
          </a:p>
          <a:p>
            <a:pPr marL="360363" indent="0">
              <a:buNone/>
            </a:pPr>
            <a:r>
              <a:rPr lang="da-DK" sz="1400" dirty="0" smtClean="0"/>
              <a:t> </a:t>
            </a:r>
          </a:p>
          <a:p>
            <a:r>
              <a:rPr lang="da-DK" sz="1400" b="1" dirty="0" smtClean="0">
                <a:solidFill>
                  <a:srgbClr val="FF0000"/>
                </a:solidFill>
              </a:rPr>
              <a:t>Fordele ved at  købe via rammeaftaler?</a:t>
            </a:r>
          </a:p>
          <a:p>
            <a:pPr marL="646113" lvl="0" indent="-285750">
              <a:buFont typeface="Arial" panose="020B0604020202020204" pitchFamily="34" charset="0"/>
              <a:buChar char="•"/>
            </a:pPr>
            <a:r>
              <a:rPr lang="da-DK" sz="1400" dirty="0" err="1" smtClean="0"/>
              <a:t>Afløftet</a:t>
            </a:r>
            <a:r>
              <a:rPr lang="da-DK" sz="1400" dirty="0" smtClean="0"/>
              <a:t> sin eventuelle udbudspligt, da alle vareområder på en rammeaftale har været konkurrenceudsat efter gældende EU-udbudsregler. </a:t>
            </a:r>
          </a:p>
          <a:p>
            <a:pPr lvl="0"/>
            <a:endParaRPr lang="da-DK" sz="1400" dirty="0" smtClean="0"/>
          </a:p>
          <a:p>
            <a:pPr marL="646113" indent="-285750">
              <a:buFont typeface="Arial" panose="020B0604020202020204" pitchFamily="34" charset="0"/>
              <a:buChar char="•"/>
            </a:pPr>
            <a:r>
              <a:rPr lang="da-DK" sz="1400" dirty="0" smtClean="0"/>
              <a:t>Adgang til varer eller tjenesteydelser til konkurrencedygtige priser.</a:t>
            </a:r>
          </a:p>
          <a:p>
            <a:pPr marL="360363" indent="0">
              <a:buNone/>
            </a:pPr>
            <a:endParaRPr lang="da-DK" sz="1400" dirty="0"/>
          </a:p>
          <a:p>
            <a:pPr marL="646113" indent="-285750">
              <a:buFont typeface="Arial" panose="020B0604020202020204" pitchFamily="34" charset="0"/>
              <a:buChar char="•"/>
            </a:pPr>
            <a:r>
              <a:rPr lang="da-DK" sz="1400" dirty="0" smtClean="0"/>
              <a:t>Delvis kontraktstyring</a:t>
            </a:r>
            <a:endParaRPr lang="da-DK" sz="1400" dirty="0"/>
          </a:p>
        </p:txBody>
      </p:sp>
      <p:sp>
        <p:nvSpPr>
          <p:cNvPr id="2" name="Rektangel 1"/>
          <p:cNvSpPr/>
          <p:nvPr/>
        </p:nvSpPr>
        <p:spPr>
          <a:xfrm>
            <a:off x="1108893" y="411051"/>
            <a:ext cx="51912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 smtClean="0"/>
              <a:t>Hvad er en </a:t>
            </a:r>
            <a:r>
              <a:rPr lang="da-DK" b="1" dirty="0" smtClean="0"/>
              <a:t>rammeaftale/indkøbsaftale</a:t>
            </a:r>
          </a:p>
          <a:p>
            <a:endParaRPr lang="da-DK" b="1" dirty="0"/>
          </a:p>
          <a:p>
            <a:r>
              <a:rPr lang="da-DK" b="1" dirty="0" smtClean="0"/>
              <a:t>… </a:t>
            </a:r>
            <a:r>
              <a:rPr lang="da-DK" b="1" dirty="0" smtClean="0"/>
              <a:t>og hvad er forskellen på SKI og Statens Indkøb?</a:t>
            </a:r>
            <a:br>
              <a:rPr lang="da-DK" b="1" dirty="0" smtClean="0"/>
            </a:br>
            <a:endParaRPr lang="da-DK" b="1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424" y="116632"/>
            <a:ext cx="2219325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4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371853"/>
              </p:ext>
            </p:extLst>
          </p:nvPr>
        </p:nvGraphicFramePr>
        <p:xfrm>
          <a:off x="395534" y="260646"/>
          <a:ext cx="8640961" cy="6416181"/>
        </p:xfrm>
        <a:graphic>
          <a:graphicData uri="http://schemas.openxmlformats.org/drawingml/2006/table">
            <a:tbl>
              <a:tblPr firstRow="1" fir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513557"/>
                <a:gridCol w="2758895"/>
                <a:gridCol w="3368509"/>
              </a:tblGrid>
              <a:tr h="386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700" dirty="0">
                          <a:effectLst/>
                        </a:rPr>
                        <a:t/>
                      </a:r>
                      <a:br>
                        <a:rPr lang="da-DK" sz="700" dirty="0">
                          <a:effectLst/>
                        </a:rPr>
                      </a:br>
                      <a:r>
                        <a:rPr lang="da-DK" sz="400" dirty="0">
                          <a:effectLst/>
                        </a:rPr>
                        <a:t>	</a:t>
                      </a:r>
                      <a:endParaRPr lang="da-DK" sz="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dirty="0" err="1" smtClean="0">
                          <a:effectLst/>
                        </a:rPr>
                        <a:t>SKIs</a:t>
                      </a:r>
                      <a:r>
                        <a:rPr lang="da-DK" sz="1200" dirty="0" smtClean="0">
                          <a:effectLst/>
                        </a:rPr>
                        <a:t> </a:t>
                      </a:r>
                      <a:r>
                        <a:rPr lang="da-DK" sz="1200" dirty="0">
                          <a:effectLst/>
                        </a:rPr>
                        <a:t>rammeaftaler</a:t>
                      </a:r>
                      <a:endParaRPr lang="da-DK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Statens </a:t>
                      </a:r>
                      <a:r>
                        <a:rPr lang="da-DK" sz="1200" dirty="0" smtClean="0">
                          <a:effectLst/>
                        </a:rPr>
                        <a:t>Indkøbs aftaler</a:t>
                      </a:r>
                      <a:endParaRPr lang="da-DK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76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Antal rammeaftaler/ </a:t>
                      </a:r>
                      <a:r>
                        <a:rPr lang="da-DK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indkøbsaftaler</a:t>
                      </a:r>
                      <a:endParaRPr lang="da-DK" sz="12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30 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/>
                </a:tc>
              </a:tr>
              <a:tr h="29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Sortimentet</a:t>
                      </a:r>
                      <a:endParaRPr lang="da-DK" sz="12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Bredt og varieret sortiment.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Standardiseret </a:t>
                      </a:r>
                      <a:r>
                        <a:rPr lang="da-DK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sortiment.</a:t>
                      </a:r>
                      <a:endParaRPr lang="da-DK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0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Hvornår træder nye aftaler i kraft?</a:t>
                      </a:r>
                      <a:endParaRPr lang="da-DK" sz="12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Løbende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Primo januar hvert år træder ca. 5-8 ny indkøbsaftaler i kraft (på nye og genudbudte vareområder).</a:t>
                      </a:r>
                      <a:endParaRPr lang="da-DK" sz="1200" b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/>
                </a:tc>
              </a:tr>
              <a:tr h="576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Er det frivilligt for de selvejende institutioner at anvende aftalerne?</a:t>
                      </a:r>
                      <a:endParaRPr lang="da-DK" sz="12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Ja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Ja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3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Kan de private gymnasier, produktionsskolerne og de frie grundskoler anvende aftalerne?</a:t>
                      </a:r>
                      <a:endParaRPr lang="da-DK" sz="12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Ja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Nej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/>
                </a:tc>
              </a:tr>
              <a:tr h="723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Skal man tegne abonnement for at få adgang til at købe på aftalerne?</a:t>
                      </a:r>
                      <a:endParaRPr lang="da-DK" sz="12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Ja. Samtlige selvejende institutioner kan tegne et uddannelsesabonnement. Det koster </a:t>
                      </a:r>
                      <a:r>
                        <a:rPr lang="da-DK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1.500 </a:t>
                      </a: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kr. pr</a:t>
                      </a:r>
                      <a:r>
                        <a:rPr lang="da-DK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. cvr. pr. år 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Nej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Skal man tilmelde sig hver aftale, man ønsker at handle på?</a:t>
                      </a:r>
                      <a:endParaRPr lang="da-DK" sz="12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Nej, når man har tegnet abonnement, kan man frit benytte/tildele på de frivillige aftaler.</a:t>
                      </a:r>
                      <a:endParaRPr lang="da-DK" sz="1200" b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Ja, tilmelding til </a:t>
                      </a:r>
                      <a:r>
                        <a:rPr lang="da-DK" sz="1200" b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hlinkClick r:id="rId2"/>
                        </a:rPr>
                        <a:t>Statens Indkøbs aftaler</a:t>
                      </a: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for de selvejende </a:t>
                      </a:r>
                      <a:r>
                        <a:rPr lang="da-DK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institutioner. </a:t>
                      </a:r>
                      <a:r>
                        <a:rPr lang="da-DK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 er ingen frist for tilmelding.</a:t>
                      </a:r>
                      <a:endParaRPr lang="da-DK" sz="12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Tilmelding kan dog også ske løbende i systemet </a:t>
                      </a:r>
                      <a:r>
                        <a:rPr lang="da-DK" sz="1200" b="0" u="none" strike="noStrike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hlinkClick r:id="rId3"/>
                        </a:rPr>
                        <a:t>Ethics</a:t>
                      </a: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, som der er link til på Statens Indkøbs hjemmeside. 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/>
                </a:tc>
              </a:tr>
              <a:tr h="87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Findes der aftaler, hvor man efter frivillig tilslutning forpligter sig på køb?</a:t>
                      </a:r>
                      <a:endParaRPr lang="da-DK" sz="12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Ja, på de </a:t>
                      </a:r>
                      <a:r>
                        <a:rPr lang="da-DK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da-DK" sz="12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såkaldte forpligtende aftaler. Ved tilslutning gælder forpligtelsen i fire år. Forpligtelsen modsvares af skarpe priser.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Nej, tilmelding til aftalerne</a:t>
                      </a:r>
                      <a:r>
                        <a:rPr lang="da-DK" sz="12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forpligter ikke. </a:t>
                      </a:r>
                      <a:endParaRPr lang="da-DK" sz="12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07" marR="340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38789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306</Words>
  <Application>Microsoft Office PowerPoint</Application>
  <PresentationFormat>Skærmshow (4:3)</PresentationFormat>
  <Paragraphs>52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… </vt:lpstr>
      <vt:lpstr>PowerPoint-præsentation</vt:lpstr>
    </vt:vector>
  </TitlesOfParts>
  <Company>Statens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Undervisningsministeriet</dc:creator>
  <cp:lastModifiedBy>Undervisningsministeriet</cp:lastModifiedBy>
  <cp:revision>7</cp:revision>
  <cp:lastPrinted>2016-06-08T11:22:26Z</cp:lastPrinted>
  <dcterms:created xsi:type="dcterms:W3CDTF">2016-05-24T08:32:40Z</dcterms:created>
  <dcterms:modified xsi:type="dcterms:W3CDTF">2017-01-19T11:14:10Z</dcterms:modified>
</cp:coreProperties>
</file>