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77" r:id="rId6"/>
    <p:sldId id="260" r:id="rId7"/>
    <p:sldId id="281" r:id="rId8"/>
    <p:sldId id="263" r:id="rId9"/>
    <p:sldId id="264" r:id="rId10"/>
    <p:sldId id="266" r:id="rId11"/>
    <p:sldId id="267" r:id="rId12"/>
    <p:sldId id="278" r:id="rId13"/>
    <p:sldId id="280" r:id="rId14"/>
    <p:sldId id="279" r:id="rId15"/>
    <p:sldId id="282" r:id="rId16"/>
  </p:sldIdLst>
  <p:sldSz cx="12192000" cy="6858000"/>
  <p:notesSz cx="6858000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7" autoAdjust="0"/>
    <p:restoredTop sz="94647" autoAdjust="0"/>
  </p:normalViewPr>
  <p:slideViewPr>
    <p:cSldViewPr snapToGrid="0">
      <p:cViewPr varScale="1">
        <p:scale>
          <a:sx n="85" d="100"/>
          <a:sy n="85" d="100"/>
        </p:scale>
        <p:origin x="-78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"/>
    </p:cViewPr>
  </p:sorterViewPr>
  <p:notesViewPr>
    <p:cSldViewPr snapToGrid="0">
      <p:cViewPr varScale="1">
        <p:scale>
          <a:sx n="82" d="100"/>
          <a:sy n="82" d="100"/>
        </p:scale>
        <p:origin x="21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2AE44-A552-40C7-B355-2C8C5E6B97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0D999B-2983-4217-9D3B-FA71E5C502D3}">
      <dgm:prSet phldrT="[Tekst]" custT="1"/>
      <dgm:spPr/>
      <dgm:t>
        <a:bodyPr/>
        <a:lstStyle/>
        <a:p>
          <a:r>
            <a:rPr lang="da-DK" sz="2800" dirty="0" smtClean="0"/>
            <a:t>Grundforløb 1 (½ år)</a:t>
          </a:r>
          <a:endParaRPr lang="da-DK" sz="2800" dirty="0"/>
        </a:p>
      </dgm:t>
    </dgm:pt>
    <dgm:pt modelId="{6928B902-744A-4DB4-89F5-7EABF7632660}" type="parTrans" cxnId="{6840865A-697C-495B-B989-C772E46ACCBB}">
      <dgm:prSet/>
      <dgm:spPr/>
      <dgm:t>
        <a:bodyPr/>
        <a:lstStyle/>
        <a:p>
          <a:endParaRPr lang="da-DK"/>
        </a:p>
      </dgm:t>
    </dgm:pt>
    <dgm:pt modelId="{04B9F215-81A8-405C-820C-4E68111A4858}" type="sibTrans" cxnId="{6840865A-697C-495B-B989-C772E46ACCBB}">
      <dgm:prSet/>
      <dgm:spPr/>
      <dgm:t>
        <a:bodyPr/>
        <a:lstStyle/>
        <a:p>
          <a:endParaRPr lang="da-DK"/>
        </a:p>
      </dgm:t>
    </dgm:pt>
    <dgm:pt modelId="{43CD99EE-3296-44B2-8B76-06CA07BF8BB7}">
      <dgm:prSet phldrT="[Tekst]" custT="1"/>
      <dgm:spPr/>
      <dgm:t>
        <a:bodyPr/>
        <a:lstStyle/>
        <a:p>
          <a:r>
            <a:rPr lang="da-DK" sz="2800" dirty="0" smtClean="0"/>
            <a:t>Grundforløb 2 (½ år)</a:t>
          </a:r>
        </a:p>
      </dgm:t>
    </dgm:pt>
    <dgm:pt modelId="{2EF3E0A3-47C5-4DD7-BAF4-DA199DBF0D3D}" type="parTrans" cxnId="{09F4AEE7-2FB2-46A2-B677-BA8B869D051D}">
      <dgm:prSet/>
      <dgm:spPr/>
      <dgm:t>
        <a:bodyPr/>
        <a:lstStyle/>
        <a:p>
          <a:endParaRPr lang="da-DK"/>
        </a:p>
      </dgm:t>
    </dgm:pt>
    <dgm:pt modelId="{0B5C8B36-D070-4295-92B6-C5D7CB2A3C89}" type="sibTrans" cxnId="{09F4AEE7-2FB2-46A2-B677-BA8B869D051D}">
      <dgm:prSet/>
      <dgm:spPr/>
      <dgm:t>
        <a:bodyPr/>
        <a:lstStyle/>
        <a:p>
          <a:endParaRPr lang="da-DK"/>
        </a:p>
      </dgm:t>
    </dgm:pt>
    <dgm:pt modelId="{B1148FBD-1CBC-4D7A-A0A0-001D9B7CA1A6}">
      <dgm:prSet phldrT="[Tekst]" custT="1"/>
      <dgm:spPr/>
      <dgm:t>
        <a:bodyPr/>
        <a:lstStyle/>
        <a:p>
          <a:r>
            <a:rPr lang="da-DK" sz="2800" dirty="0" smtClean="0"/>
            <a:t>Hovedforløb </a:t>
          </a:r>
          <a:br>
            <a:rPr lang="da-DK" sz="2800" dirty="0" smtClean="0"/>
          </a:br>
          <a:r>
            <a:rPr lang="da-DK" sz="2800" dirty="0" smtClean="0"/>
            <a:t>(1-4 år)</a:t>
          </a:r>
        </a:p>
      </dgm:t>
    </dgm:pt>
    <dgm:pt modelId="{CA79FBD3-A477-41C6-9DA6-4D3CC14DA327}" type="parTrans" cxnId="{50E76C45-79B3-4DB0-9A72-DECFAA154CB7}">
      <dgm:prSet/>
      <dgm:spPr/>
      <dgm:t>
        <a:bodyPr/>
        <a:lstStyle/>
        <a:p>
          <a:endParaRPr lang="da-DK"/>
        </a:p>
      </dgm:t>
    </dgm:pt>
    <dgm:pt modelId="{729305E2-DA40-4FA7-B60E-42CDB60C2C87}" type="sibTrans" cxnId="{50E76C45-79B3-4DB0-9A72-DECFAA154CB7}">
      <dgm:prSet/>
      <dgm:spPr/>
      <dgm:t>
        <a:bodyPr/>
        <a:lstStyle/>
        <a:p>
          <a:endParaRPr lang="da-DK"/>
        </a:p>
      </dgm:t>
    </dgm:pt>
    <dgm:pt modelId="{1A499946-CAD7-44A3-A02F-7A09C72C495B}" type="pres">
      <dgm:prSet presAssocID="{38A2AE44-A552-40C7-B355-2C8C5E6B9777}" presName="Name0" presStyleCnt="0">
        <dgm:presLayoutVars>
          <dgm:dir/>
          <dgm:resizeHandles val="exact"/>
        </dgm:presLayoutVars>
      </dgm:prSet>
      <dgm:spPr/>
    </dgm:pt>
    <dgm:pt modelId="{B88C766B-EB33-4DAC-AEF4-93C6B431A183}" type="pres">
      <dgm:prSet presAssocID="{CC0D999B-2983-4217-9D3B-FA71E5C502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E44A111-6652-4404-8835-B782EB190C12}" type="pres">
      <dgm:prSet presAssocID="{04B9F215-81A8-405C-820C-4E68111A4858}" presName="sibTrans" presStyleLbl="sibTrans2D1" presStyleIdx="0" presStyleCnt="2"/>
      <dgm:spPr/>
      <dgm:t>
        <a:bodyPr/>
        <a:lstStyle/>
        <a:p>
          <a:endParaRPr lang="da-DK"/>
        </a:p>
      </dgm:t>
    </dgm:pt>
    <dgm:pt modelId="{CC633B8E-8430-41BA-AC65-21259640F724}" type="pres">
      <dgm:prSet presAssocID="{04B9F215-81A8-405C-820C-4E68111A4858}" presName="connectorText" presStyleLbl="sibTrans2D1" presStyleIdx="0" presStyleCnt="2"/>
      <dgm:spPr/>
      <dgm:t>
        <a:bodyPr/>
        <a:lstStyle/>
        <a:p>
          <a:endParaRPr lang="da-DK"/>
        </a:p>
      </dgm:t>
    </dgm:pt>
    <dgm:pt modelId="{319B46F7-2D80-4B64-A9F3-AEE926E54640}" type="pres">
      <dgm:prSet presAssocID="{43CD99EE-3296-44B2-8B76-06CA07BF8B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65DED5-B7BA-4E7B-97B5-E047F09B6E61}" type="pres">
      <dgm:prSet presAssocID="{0B5C8B36-D070-4295-92B6-C5D7CB2A3C89}" presName="sibTrans" presStyleLbl="sibTrans2D1" presStyleIdx="1" presStyleCnt="2"/>
      <dgm:spPr/>
      <dgm:t>
        <a:bodyPr/>
        <a:lstStyle/>
        <a:p>
          <a:endParaRPr lang="da-DK"/>
        </a:p>
      </dgm:t>
    </dgm:pt>
    <dgm:pt modelId="{DAEF873A-CD85-475B-AD71-B9865A261DB6}" type="pres">
      <dgm:prSet presAssocID="{0B5C8B36-D070-4295-92B6-C5D7CB2A3C89}" presName="connectorText" presStyleLbl="sibTrans2D1" presStyleIdx="1" presStyleCnt="2"/>
      <dgm:spPr/>
      <dgm:t>
        <a:bodyPr/>
        <a:lstStyle/>
        <a:p>
          <a:endParaRPr lang="da-DK"/>
        </a:p>
      </dgm:t>
    </dgm:pt>
    <dgm:pt modelId="{43454FA2-61A8-4BA9-B31C-B4F0C1FE76BD}" type="pres">
      <dgm:prSet presAssocID="{B1148FBD-1CBC-4D7A-A0A0-001D9B7CA1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DD7132C-1A13-4E73-893F-1054DA58F68E}" type="presOf" srcId="{43CD99EE-3296-44B2-8B76-06CA07BF8BB7}" destId="{319B46F7-2D80-4B64-A9F3-AEE926E54640}" srcOrd="0" destOrd="0" presId="urn:microsoft.com/office/officeart/2005/8/layout/process1"/>
    <dgm:cxn modelId="{50E76C45-79B3-4DB0-9A72-DECFAA154CB7}" srcId="{38A2AE44-A552-40C7-B355-2C8C5E6B9777}" destId="{B1148FBD-1CBC-4D7A-A0A0-001D9B7CA1A6}" srcOrd="2" destOrd="0" parTransId="{CA79FBD3-A477-41C6-9DA6-4D3CC14DA327}" sibTransId="{729305E2-DA40-4FA7-B60E-42CDB60C2C87}"/>
    <dgm:cxn modelId="{09F4AEE7-2FB2-46A2-B677-BA8B869D051D}" srcId="{38A2AE44-A552-40C7-B355-2C8C5E6B9777}" destId="{43CD99EE-3296-44B2-8B76-06CA07BF8BB7}" srcOrd="1" destOrd="0" parTransId="{2EF3E0A3-47C5-4DD7-BAF4-DA199DBF0D3D}" sibTransId="{0B5C8B36-D070-4295-92B6-C5D7CB2A3C89}"/>
    <dgm:cxn modelId="{B2FBEB01-8D30-47A0-9B94-F0A7FED11DAC}" type="presOf" srcId="{CC0D999B-2983-4217-9D3B-FA71E5C502D3}" destId="{B88C766B-EB33-4DAC-AEF4-93C6B431A183}" srcOrd="0" destOrd="0" presId="urn:microsoft.com/office/officeart/2005/8/layout/process1"/>
    <dgm:cxn modelId="{48C3AB99-9A15-4C76-9B99-4F3CEBB19008}" type="presOf" srcId="{0B5C8B36-D070-4295-92B6-C5D7CB2A3C89}" destId="{D465DED5-B7BA-4E7B-97B5-E047F09B6E61}" srcOrd="0" destOrd="0" presId="urn:microsoft.com/office/officeart/2005/8/layout/process1"/>
    <dgm:cxn modelId="{536230AA-D7D1-4ACF-B13B-C5DB90079C30}" type="presOf" srcId="{0B5C8B36-D070-4295-92B6-C5D7CB2A3C89}" destId="{DAEF873A-CD85-475B-AD71-B9865A261DB6}" srcOrd="1" destOrd="0" presId="urn:microsoft.com/office/officeart/2005/8/layout/process1"/>
    <dgm:cxn modelId="{EFBFC48B-098C-4D57-8FBB-5A6A6E69DAF9}" type="presOf" srcId="{04B9F215-81A8-405C-820C-4E68111A4858}" destId="{CC633B8E-8430-41BA-AC65-21259640F724}" srcOrd="1" destOrd="0" presId="urn:microsoft.com/office/officeart/2005/8/layout/process1"/>
    <dgm:cxn modelId="{6840865A-697C-495B-B989-C772E46ACCBB}" srcId="{38A2AE44-A552-40C7-B355-2C8C5E6B9777}" destId="{CC0D999B-2983-4217-9D3B-FA71E5C502D3}" srcOrd="0" destOrd="0" parTransId="{6928B902-744A-4DB4-89F5-7EABF7632660}" sibTransId="{04B9F215-81A8-405C-820C-4E68111A4858}"/>
    <dgm:cxn modelId="{7BD82226-BB04-4AE2-AE03-A5C6B07A970A}" type="presOf" srcId="{04B9F215-81A8-405C-820C-4E68111A4858}" destId="{5E44A111-6652-4404-8835-B782EB190C12}" srcOrd="0" destOrd="0" presId="urn:microsoft.com/office/officeart/2005/8/layout/process1"/>
    <dgm:cxn modelId="{BF636953-E566-4596-BFD9-859C077BC145}" type="presOf" srcId="{B1148FBD-1CBC-4D7A-A0A0-001D9B7CA1A6}" destId="{43454FA2-61A8-4BA9-B31C-B4F0C1FE76BD}" srcOrd="0" destOrd="0" presId="urn:microsoft.com/office/officeart/2005/8/layout/process1"/>
    <dgm:cxn modelId="{A0977B12-7539-4138-8AA3-037D5A43A0F6}" type="presOf" srcId="{38A2AE44-A552-40C7-B355-2C8C5E6B9777}" destId="{1A499946-CAD7-44A3-A02F-7A09C72C495B}" srcOrd="0" destOrd="0" presId="urn:microsoft.com/office/officeart/2005/8/layout/process1"/>
    <dgm:cxn modelId="{7A81F417-4DB4-495F-9F99-A2EC7D8A6DD2}" type="presParOf" srcId="{1A499946-CAD7-44A3-A02F-7A09C72C495B}" destId="{B88C766B-EB33-4DAC-AEF4-93C6B431A183}" srcOrd="0" destOrd="0" presId="urn:microsoft.com/office/officeart/2005/8/layout/process1"/>
    <dgm:cxn modelId="{345B11A0-4417-4432-B21D-826F2A754E81}" type="presParOf" srcId="{1A499946-CAD7-44A3-A02F-7A09C72C495B}" destId="{5E44A111-6652-4404-8835-B782EB190C12}" srcOrd="1" destOrd="0" presId="urn:microsoft.com/office/officeart/2005/8/layout/process1"/>
    <dgm:cxn modelId="{0479D816-E0DB-4A4C-A04D-CC74FFA93965}" type="presParOf" srcId="{5E44A111-6652-4404-8835-B782EB190C12}" destId="{CC633B8E-8430-41BA-AC65-21259640F724}" srcOrd="0" destOrd="0" presId="urn:microsoft.com/office/officeart/2005/8/layout/process1"/>
    <dgm:cxn modelId="{D7E2FDA2-840B-4DFE-8E4A-5723C002F8CB}" type="presParOf" srcId="{1A499946-CAD7-44A3-A02F-7A09C72C495B}" destId="{319B46F7-2D80-4B64-A9F3-AEE926E54640}" srcOrd="2" destOrd="0" presId="urn:microsoft.com/office/officeart/2005/8/layout/process1"/>
    <dgm:cxn modelId="{A0CE4139-F4E4-47DB-893E-34F9C7F716B0}" type="presParOf" srcId="{1A499946-CAD7-44A3-A02F-7A09C72C495B}" destId="{D465DED5-B7BA-4E7B-97B5-E047F09B6E61}" srcOrd="3" destOrd="0" presId="urn:microsoft.com/office/officeart/2005/8/layout/process1"/>
    <dgm:cxn modelId="{5B2B9B7B-FE51-49A7-9163-20FDB58193A9}" type="presParOf" srcId="{D465DED5-B7BA-4E7B-97B5-E047F09B6E61}" destId="{DAEF873A-CD85-475B-AD71-B9865A261DB6}" srcOrd="0" destOrd="0" presId="urn:microsoft.com/office/officeart/2005/8/layout/process1"/>
    <dgm:cxn modelId="{F10CA15E-6859-4AB9-9FB0-BA187C201578}" type="presParOf" srcId="{1A499946-CAD7-44A3-A02F-7A09C72C495B}" destId="{43454FA2-61A8-4BA9-B31C-B4F0C1FE76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766B-EB33-4DAC-AEF4-93C6B431A183}">
      <dsp:nvSpPr>
        <dsp:cNvPr id="0" name=""/>
        <dsp:cNvSpPr/>
      </dsp:nvSpPr>
      <dsp:spPr>
        <a:xfrm>
          <a:off x="8805" y="294472"/>
          <a:ext cx="2631994" cy="157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Grundforløb 1 (½ år)</a:t>
          </a:r>
          <a:endParaRPr lang="da-DK" sz="2800" kern="1200" dirty="0"/>
        </a:p>
      </dsp:txBody>
      <dsp:txXfrm>
        <a:off x="55058" y="340725"/>
        <a:ext cx="2539488" cy="1486690"/>
      </dsp:txXfrm>
    </dsp:sp>
    <dsp:sp modelId="{5E44A111-6652-4404-8835-B782EB190C12}">
      <dsp:nvSpPr>
        <dsp:cNvPr id="0" name=""/>
        <dsp:cNvSpPr/>
      </dsp:nvSpPr>
      <dsp:spPr>
        <a:xfrm>
          <a:off x="2903999" y="757703"/>
          <a:ext cx="557982" cy="652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800" kern="1200"/>
        </a:p>
      </dsp:txBody>
      <dsp:txXfrm>
        <a:off x="2903999" y="888250"/>
        <a:ext cx="390587" cy="391640"/>
      </dsp:txXfrm>
    </dsp:sp>
    <dsp:sp modelId="{319B46F7-2D80-4B64-A9F3-AEE926E54640}">
      <dsp:nvSpPr>
        <dsp:cNvPr id="0" name=""/>
        <dsp:cNvSpPr/>
      </dsp:nvSpPr>
      <dsp:spPr>
        <a:xfrm>
          <a:off x="3693597" y="294472"/>
          <a:ext cx="2631994" cy="157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Grundforløb 2 (½ år)</a:t>
          </a:r>
        </a:p>
      </dsp:txBody>
      <dsp:txXfrm>
        <a:off x="3739850" y="340725"/>
        <a:ext cx="2539488" cy="1486690"/>
      </dsp:txXfrm>
    </dsp:sp>
    <dsp:sp modelId="{D465DED5-B7BA-4E7B-97B5-E047F09B6E61}">
      <dsp:nvSpPr>
        <dsp:cNvPr id="0" name=""/>
        <dsp:cNvSpPr/>
      </dsp:nvSpPr>
      <dsp:spPr>
        <a:xfrm>
          <a:off x="6588791" y="757703"/>
          <a:ext cx="557982" cy="652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800" kern="1200"/>
        </a:p>
      </dsp:txBody>
      <dsp:txXfrm>
        <a:off x="6588791" y="888250"/>
        <a:ext cx="390587" cy="391640"/>
      </dsp:txXfrm>
    </dsp:sp>
    <dsp:sp modelId="{43454FA2-61A8-4BA9-B31C-B4F0C1FE76BD}">
      <dsp:nvSpPr>
        <dsp:cNvPr id="0" name=""/>
        <dsp:cNvSpPr/>
      </dsp:nvSpPr>
      <dsp:spPr>
        <a:xfrm>
          <a:off x="7378389" y="294472"/>
          <a:ext cx="2631994" cy="157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Hovedforløb </a:t>
          </a:r>
          <a:br>
            <a:rPr lang="da-DK" sz="2800" kern="1200" dirty="0" smtClean="0"/>
          </a:br>
          <a:r>
            <a:rPr lang="da-DK" sz="2800" kern="1200" dirty="0" smtClean="0"/>
            <a:t>(1-4 år)</a:t>
          </a:r>
        </a:p>
      </dsp:txBody>
      <dsp:txXfrm>
        <a:off x="7424642" y="340725"/>
        <a:ext cx="2539488" cy="148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A81C-0A52-4801-AF88-26D9B0EFCF27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3B6D-EA26-4884-9AC0-3FE880F84D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57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2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4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61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838200" y="433545"/>
            <a:ext cx="73152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>
            <a:off x="799528" y="1568587"/>
            <a:ext cx="10554272" cy="906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6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838200" y="433545"/>
            <a:ext cx="73152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 userDrawn="1"/>
        </p:nvCxnSpPr>
        <p:spPr>
          <a:xfrm>
            <a:off x="799528" y="1568587"/>
            <a:ext cx="10554272" cy="906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85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6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7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22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50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4B24-AC43-47CC-A1A9-CF53A3E4A16F}" type="datetimeFigureOut">
              <a:rPr lang="da-DK" smtClean="0"/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04AC-ADF6-4559-A562-BC28E4468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1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g.dk" TargetMode="External"/><Relationship Id="rId2" Type="http://schemas.openxmlformats.org/officeDocument/2006/relationships/hyperlink" Target="evejledning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-694883"/>
            <a:ext cx="12280777" cy="81885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3450" y="247650"/>
            <a:ext cx="5429606" cy="1723189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Uddannelse </a:t>
            </a:r>
            <a:r>
              <a:rPr lang="da-DK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a-DK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dit barns fremtid</a:t>
            </a:r>
            <a:endParaRPr lang="da-DK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933450" y="247650"/>
            <a:ext cx="33528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 flipV="1">
            <a:off x="933450" y="1966861"/>
            <a:ext cx="5429606" cy="3978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Gymnasiale uddannelser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644063" cy="4351338"/>
          </a:xfrm>
        </p:spPr>
        <p:txBody>
          <a:bodyPr>
            <a:normAutofit/>
          </a:bodyPr>
          <a:lstStyle/>
          <a:p>
            <a:r>
              <a:rPr lang="da-DK" altLang="da-DK" dirty="0" smtClean="0"/>
              <a:t>Htx:	Teknisk gymnasium (3 år)</a:t>
            </a:r>
            <a:endParaRPr lang="da-DK" altLang="da-DK" dirty="0"/>
          </a:p>
          <a:p>
            <a:r>
              <a:rPr lang="da-DK" altLang="da-DK" dirty="0" smtClean="0"/>
              <a:t>Hhx:	Handelsgymnasium </a:t>
            </a:r>
            <a:r>
              <a:rPr lang="da-DK" altLang="da-DK" dirty="0"/>
              <a:t>(3 år)</a:t>
            </a:r>
          </a:p>
          <a:p>
            <a:r>
              <a:rPr lang="da-DK" altLang="da-DK" dirty="0" err="1" smtClean="0"/>
              <a:t>Stx</a:t>
            </a:r>
            <a:r>
              <a:rPr lang="da-DK" altLang="da-DK" dirty="0" smtClean="0"/>
              <a:t>: 	Alment </a:t>
            </a:r>
            <a:r>
              <a:rPr lang="da-DK" altLang="da-DK" dirty="0"/>
              <a:t>gymnasium (3 år)</a:t>
            </a:r>
          </a:p>
          <a:p>
            <a:pPr eaLnBrk="1" hangingPunct="1"/>
            <a:r>
              <a:rPr lang="da-DK" altLang="da-DK" dirty="0" smtClean="0"/>
              <a:t>Hf:</a:t>
            </a:r>
            <a:r>
              <a:rPr lang="da-DK" altLang="da-DK" dirty="0"/>
              <a:t>	Højere forberedelseseksamen (2 år</a:t>
            </a:r>
            <a:r>
              <a:rPr lang="da-DK" altLang="da-DK" dirty="0" smtClean="0"/>
              <a:t>)</a:t>
            </a:r>
          </a:p>
          <a:p>
            <a:pPr eaLnBrk="1" hangingPunct="1"/>
            <a:endParaRPr lang="da-DK" altLang="da-DK" dirty="0"/>
          </a:p>
          <a:p>
            <a:pPr marL="0" indent="0">
              <a:buNone/>
            </a:pPr>
            <a:r>
              <a:rPr lang="da-DK" altLang="da-DK" dirty="0" smtClean="0"/>
              <a:t>Muligheder: Kortere eller længere videregående uddannelse, </a:t>
            </a:r>
            <a:r>
              <a:rPr lang="da-DK" dirty="0"/>
              <a:t>fx miljøteknolog, datamatiker, lærer, sygeplejerske, økonom eller </a:t>
            </a:r>
            <a:r>
              <a:rPr lang="da-DK" dirty="0" smtClean="0"/>
              <a:t>ingeniør.</a:t>
            </a:r>
            <a:endParaRPr lang="da-DK" alt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69" y="1925053"/>
            <a:ext cx="3288631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Gymnasiale uddannelser</a:t>
            </a:r>
            <a:endParaRPr lang="da-DK" altLang="da-DK" sz="24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3200" dirty="0"/>
              <a:t>Adgangskrav til </a:t>
            </a:r>
            <a:r>
              <a:rPr lang="da-DK" altLang="da-DK" sz="3200" dirty="0" err="1"/>
              <a:t>stx</a:t>
            </a:r>
            <a:r>
              <a:rPr lang="da-DK" altLang="da-DK" sz="3200" dirty="0"/>
              <a:t>, hhx og htx</a:t>
            </a:r>
          </a:p>
          <a:p>
            <a:pPr eaLnBrk="1" hangingPunct="1"/>
            <a:r>
              <a:rPr lang="da-DK" altLang="da-DK" sz="2400" dirty="0" smtClean="0"/>
              <a:t>Man </a:t>
            </a:r>
            <a:r>
              <a:rPr lang="da-DK" altLang="da-DK" sz="2400" dirty="0"/>
              <a:t>skal have afsluttet 9. eller 10. klasse i folkeskolen eller haft tilsvarende undervisning</a:t>
            </a:r>
          </a:p>
          <a:p>
            <a:pPr eaLnBrk="1" hangingPunct="1"/>
            <a:r>
              <a:rPr lang="da-DK" altLang="da-DK" sz="2400" dirty="0" smtClean="0"/>
              <a:t>Man skal have </a:t>
            </a:r>
            <a:r>
              <a:rPr lang="da-DK" altLang="da-DK" sz="2400" dirty="0"/>
              <a:t>søgt om optagelse direkte efter 9. eller 10. klasse</a:t>
            </a:r>
          </a:p>
          <a:p>
            <a:pPr eaLnBrk="1" hangingPunct="1"/>
            <a:r>
              <a:rPr lang="da-DK" altLang="da-DK" sz="2400" dirty="0" smtClean="0"/>
              <a:t>Man skal have </a:t>
            </a:r>
            <a:r>
              <a:rPr lang="da-DK" altLang="da-DK" sz="2400" dirty="0"/>
              <a:t>aflagt folkeskolens obligatoriske afgangsprøver</a:t>
            </a:r>
          </a:p>
          <a:p>
            <a:pPr eaLnBrk="1" hangingPunct="1"/>
            <a:r>
              <a:rPr lang="da-DK" altLang="da-DK" sz="2400" dirty="0" smtClean="0"/>
              <a:t>Man skal have </a:t>
            </a:r>
            <a:r>
              <a:rPr lang="da-DK" altLang="da-DK" sz="2400" dirty="0"/>
              <a:t>modtaget to til fire års prøveforberedende undervisning i fransk eller tysk og have aflagt prøve, hvis faget var et valgfag</a:t>
            </a:r>
          </a:p>
          <a:p>
            <a:pPr eaLnBrk="1" hangingPunct="1"/>
            <a:r>
              <a:rPr lang="da-DK" altLang="da-DK" sz="2400" dirty="0" smtClean="0"/>
              <a:t>Man skal være uddannelsesparat til gymnasial uddannelse</a:t>
            </a:r>
            <a:endParaRPr lang="da-DK" altLang="da-DK" sz="2400" dirty="0"/>
          </a:p>
          <a:p>
            <a:pPr eaLnBrk="1" hangingPunct="1">
              <a:buFontTx/>
              <a:buNone/>
            </a:pPr>
            <a:endParaRPr lang="da-DK" altLang="da-DK" sz="2400" dirty="0"/>
          </a:p>
          <a:p>
            <a:pPr eaLnBrk="1" hangingPunct="1"/>
            <a:endParaRPr lang="da-DK" altLang="da-DK" sz="2400" dirty="0"/>
          </a:p>
        </p:txBody>
      </p:sp>
    </p:spTree>
    <p:extLst>
      <p:ext uri="{BB962C8B-B14F-4D97-AF65-F5344CB8AC3E}">
        <p14:creationId xmlns:p14="http://schemas.microsoft.com/office/powerpoint/2010/main" val="32566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 uddannelser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Egu (2 år): Praktisk uddannelse med praktik og skoleundervisning</a:t>
            </a:r>
          </a:p>
          <a:p>
            <a:r>
              <a:rPr lang="da-DK" dirty="0" smtClean="0"/>
              <a:t>Kombineret ungdomsuddannelse (maks. 2 år): Erhvervstema, rettet mod job</a:t>
            </a:r>
            <a:r>
              <a:rPr lang="da-DK" dirty="0"/>
              <a:t> </a:t>
            </a:r>
            <a:r>
              <a:rPr lang="da-DK" dirty="0" smtClean="0"/>
              <a:t>lokalt/regionalt</a:t>
            </a:r>
          </a:p>
          <a:p>
            <a:r>
              <a:rPr lang="da-DK" dirty="0" smtClean="0"/>
              <a:t>AVU – almen voksenuddannelse: Enkeltfag, der forbereder til fx hf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50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Her får eleverne vejledning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093368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dirty="0" smtClean="0"/>
              <a:t>UU-vejleder på skolen eller i UU-center</a:t>
            </a:r>
          </a:p>
          <a:p>
            <a:pPr eaLnBrk="1" hangingPunct="1"/>
            <a:r>
              <a:rPr lang="da-DK" altLang="da-DK" dirty="0" smtClean="0"/>
              <a:t>Online på </a:t>
            </a:r>
            <a:r>
              <a:rPr lang="da-DK" altLang="da-DK" dirty="0" smtClean="0">
                <a:hlinkClick r:id="rId2" action="ppaction://hlinkfile"/>
              </a:rPr>
              <a:t>eVejledning.dk</a:t>
            </a:r>
            <a:endParaRPr lang="da-DK" altLang="da-DK" dirty="0" smtClean="0"/>
          </a:p>
          <a:p>
            <a:pPr eaLnBrk="1" hangingPunct="1"/>
            <a:r>
              <a:rPr lang="da-DK" altLang="da-DK" dirty="0" smtClean="0"/>
              <a:t>Information om job og uddannelse på </a:t>
            </a:r>
            <a:r>
              <a:rPr lang="da-DK" altLang="da-DK" dirty="0" smtClean="0">
                <a:hlinkClick r:id="rId3" action="ppaction://hlinkfile"/>
              </a:rPr>
              <a:t>ug.dk</a:t>
            </a:r>
            <a:endParaRPr lang="da-DK" altLang="da-DK" dirty="0" smtClean="0"/>
          </a:p>
          <a:p>
            <a:pPr eaLnBrk="1" hangingPunct="1"/>
            <a:r>
              <a:rPr lang="da-DK" altLang="da-DK" dirty="0" smtClean="0"/>
              <a:t>Det lokale jobcenter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10" y="2796674"/>
            <a:ext cx="6091989" cy="40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Gode råd til forældre</a:t>
            </a:r>
            <a:endParaRPr lang="da-DK" altLang="da-DK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743074" cy="4351338"/>
          </a:xfrm>
        </p:spPr>
        <p:txBody>
          <a:bodyPr/>
          <a:lstStyle/>
          <a:p>
            <a:r>
              <a:rPr lang="da-DK" altLang="da-DK" dirty="0" smtClean="0"/>
              <a:t>Anerkend den unges ønsker</a:t>
            </a:r>
          </a:p>
          <a:p>
            <a:r>
              <a:rPr lang="da-DK" altLang="da-DK" dirty="0" smtClean="0"/>
              <a:t>Stil åbne spørgsmål</a:t>
            </a:r>
          </a:p>
          <a:p>
            <a:r>
              <a:rPr lang="da-DK" altLang="da-DK" dirty="0" smtClean="0"/>
              <a:t>Spørg: Hvad er du god til?</a:t>
            </a:r>
          </a:p>
          <a:p>
            <a:r>
              <a:rPr lang="da-DK" altLang="da-DK" dirty="0" smtClean="0"/>
              <a:t>Spørg: Hvor er du henne om fem år?</a:t>
            </a:r>
          </a:p>
          <a:p>
            <a:r>
              <a:rPr lang="da-DK" altLang="da-DK" dirty="0" smtClean="0"/>
              <a:t>Bevar en god relation til dit barn</a:t>
            </a:r>
          </a:p>
          <a:p>
            <a:r>
              <a:rPr lang="da-DK" altLang="da-DK" dirty="0" smtClean="0"/>
              <a:t>Lyt til den unge</a:t>
            </a:r>
          </a:p>
          <a:p>
            <a:r>
              <a:rPr lang="da-DK" altLang="da-DK" dirty="0" smtClean="0"/>
              <a:t>Søg information</a:t>
            </a:r>
          </a:p>
          <a:p>
            <a:pPr eaLnBrk="1" hangingPunct="1">
              <a:buFontTx/>
              <a:buNone/>
            </a:pPr>
            <a:endParaRPr lang="da-DK" altLang="da-DK" sz="24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00" y="2923674"/>
            <a:ext cx="5468700" cy="3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Kolofon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Udarbejdet af Schultz for Undervisningsministeriet</a:t>
            </a:r>
          </a:p>
          <a:p>
            <a:pPr marL="0" indent="0">
              <a:buNone/>
            </a:pPr>
            <a:r>
              <a:rPr lang="da-DK" dirty="0" smtClean="0"/>
              <a:t>© Undervisningsministeriet, 2015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Fotos:</a:t>
            </a:r>
          </a:p>
          <a:p>
            <a:pPr lvl="1"/>
            <a:r>
              <a:rPr lang="da-DK" dirty="0"/>
              <a:t>Ulrik Jantzen: dias 1, 2, 9, 10, 14</a:t>
            </a:r>
          </a:p>
          <a:p>
            <a:pPr lvl="1"/>
            <a:r>
              <a:rPr lang="da-DK" dirty="0"/>
              <a:t>Lars Skaaning: dias 3, 7, </a:t>
            </a:r>
            <a:r>
              <a:rPr lang="da-DK" dirty="0" smtClean="0"/>
              <a:t>13</a:t>
            </a:r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Bemærk venligst: </a:t>
            </a:r>
            <a:r>
              <a:rPr lang="da-DK" dirty="0" smtClean="0"/>
              <a:t>Alle fotos er ophavsretsbeskyttede og må ikke kopieres eller benyttes i andre sammenhænge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9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Dit barn skal vælge uddannelse</a:t>
            </a:r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2400" dirty="0"/>
              <a:t>Bedre muligheder for job</a:t>
            </a:r>
          </a:p>
          <a:p>
            <a:r>
              <a:rPr lang="da-DK" altLang="da-DK" sz="2400" dirty="0"/>
              <a:t>Højere løn</a:t>
            </a:r>
          </a:p>
          <a:p>
            <a:r>
              <a:rPr lang="da-DK" altLang="da-DK" sz="2400" dirty="0"/>
              <a:t>Personlig udvikling</a:t>
            </a:r>
          </a:p>
          <a:p>
            <a:r>
              <a:rPr lang="da-DK" altLang="da-DK" sz="2400" dirty="0"/>
              <a:t>Mere selvtillid</a:t>
            </a:r>
          </a:p>
          <a:p>
            <a:r>
              <a:rPr lang="da-DK" altLang="da-DK" sz="2400" dirty="0"/>
              <a:t>Status</a:t>
            </a:r>
          </a:p>
          <a:p>
            <a:pPr>
              <a:buFontTx/>
              <a:buNone/>
            </a:pPr>
            <a:endParaRPr lang="da-DK" altLang="da-DK" sz="2400" b="1" dirty="0"/>
          </a:p>
          <a:p>
            <a:pPr>
              <a:buFontTx/>
              <a:buNone/>
            </a:pPr>
            <a:endParaRPr lang="da-DK" altLang="da-DK" sz="24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0" y="1961147"/>
            <a:ext cx="7345280" cy="48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Krav til unge i uddannelse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792579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da-DK" sz="2400" dirty="0"/>
              <a:t>Den unge skal:</a:t>
            </a:r>
          </a:p>
          <a:p>
            <a:r>
              <a:rPr lang="da-DK" altLang="da-DK" sz="2400" dirty="0" smtClean="0"/>
              <a:t>selv ønske at tage uddannelsen</a:t>
            </a:r>
          </a:p>
          <a:p>
            <a:r>
              <a:rPr lang="da-DK" altLang="da-DK" sz="2400" dirty="0" smtClean="0"/>
              <a:t>møde hver dag til tiden</a:t>
            </a:r>
          </a:p>
          <a:p>
            <a:r>
              <a:rPr lang="da-DK" altLang="da-DK" sz="2400" dirty="0" smtClean="0"/>
              <a:t>deltage aktivt i undervisningen og i skolens sociale liv</a:t>
            </a:r>
          </a:p>
          <a:p>
            <a:r>
              <a:rPr lang="da-DK" altLang="da-DK" sz="2400" dirty="0" smtClean="0"/>
              <a:t>tage ansvar og være selvstændig</a:t>
            </a:r>
          </a:p>
          <a:p>
            <a:r>
              <a:rPr lang="da-DK" altLang="da-DK" sz="2400" dirty="0" smtClean="0"/>
              <a:t>forberede sig og lave </a:t>
            </a:r>
            <a:r>
              <a:rPr lang="da-DK" altLang="da-DK" sz="2400" dirty="0"/>
              <a:t>lektier </a:t>
            </a:r>
          </a:p>
          <a:p>
            <a:pPr lvl="1" eaLnBrk="1" hangingPunct="1"/>
            <a:r>
              <a:rPr lang="da-DK" altLang="da-DK" sz="2000" dirty="0"/>
              <a:t>Især i de gymnasiale uddannelser er der meget hjemmearbejde</a:t>
            </a:r>
          </a:p>
          <a:p>
            <a:pPr lvl="1" eaLnBrk="1" hangingPunct="1"/>
            <a:endParaRPr lang="da-DK" altLang="da-DK" sz="2000" dirty="0"/>
          </a:p>
          <a:p>
            <a:pPr lvl="2" algn="r" eaLnBrk="1" hangingPunct="1">
              <a:buFontTx/>
              <a:buNone/>
            </a:pPr>
            <a:r>
              <a:rPr lang="da-DK" altLang="da-DK" sz="800" dirty="0"/>
              <a:t>  </a:t>
            </a:r>
          </a:p>
          <a:p>
            <a:pPr lvl="1" eaLnBrk="1" hangingPunct="1"/>
            <a:endParaRPr lang="da-DK" altLang="da-DK" sz="2000" dirty="0"/>
          </a:p>
          <a:p>
            <a:pPr eaLnBrk="1" hangingPunct="1">
              <a:buFontTx/>
              <a:buNone/>
            </a:pPr>
            <a:endParaRPr lang="da-DK" altLang="da-DK" sz="24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9" y="2588126"/>
            <a:ext cx="6404811" cy="42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Uddannelsesparat?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Eleverne vurderes til erhvervsuddannelse, gymnasial uddannelse eller begge</a:t>
            </a:r>
          </a:p>
          <a:p>
            <a:r>
              <a:rPr lang="da-DK" dirty="0" smtClean="0"/>
              <a:t>Faglige krav:</a:t>
            </a:r>
          </a:p>
          <a:p>
            <a:pPr lvl="1"/>
            <a:r>
              <a:rPr lang="da-DK" dirty="0" smtClean="0"/>
              <a:t>Elever, der har mindre end 4 i karaktergennemsnit i 8. klasse, får særlig hjælp til at blive uddannelsesparate</a:t>
            </a:r>
          </a:p>
          <a:p>
            <a:pPr lvl="1"/>
            <a:r>
              <a:rPr lang="da-DK" dirty="0" smtClean="0"/>
              <a:t>Efter 9. eller 10. klasse og indtil et år efter:</a:t>
            </a:r>
          </a:p>
          <a:p>
            <a:pPr lvl="2"/>
            <a:r>
              <a:rPr lang="da-DK" dirty="0" smtClean="0"/>
              <a:t>For at begynde på en erhvervsuddannelse efter 9. eller 10. klasse skal eleven have mindst 2 i gennemsnit i dansk og matematik</a:t>
            </a:r>
          </a:p>
          <a:p>
            <a:pPr lvl="2"/>
            <a:r>
              <a:rPr lang="da-DK" dirty="0" smtClean="0"/>
              <a:t>Hvis man har en aftale med en virksomhed, regnes man for uddannelsesparat uanset karakterer</a:t>
            </a:r>
          </a:p>
          <a:p>
            <a:pPr lvl="2"/>
            <a:r>
              <a:rPr lang="da-DK" dirty="0" smtClean="0"/>
              <a:t>Gymnasial uddannelse: Helhedsvurdering, hvor karaktererne indgår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3098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Uddannelsesparat?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Personlige krav</a:t>
            </a:r>
          </a:p>
          <a:p>
            <a:pPr lvl="1"/>
            <a:r>
              <a:rPr lang="da-DK" dirty="0"/>
              <a:t>Er eleven motiveret for at tage en uddannelse og for at lære noget? </a:t>
            </a:r>
          </a:p>
          <a:p>
            <a:pPr lvl="1"/>
            <a:r>
              <a:rPr lang="da-DK" dirty="0"/>
              <a:t>Er eleven selvstændig og kan tage initiativ, fx i opgaveløsninger? </a:t>
            </a:r>
          </a:p>
          <a:p>
            <a:pPr lvl="1"/>
            <a:r>
              <a:rPr lang="da-DK" dirty="0"/>
              <a:t>Er eleven forberedt til timerne?</a:t>
            </a:r>
          </a:p>
          <a:p>
            <a:pPr lvl="1"/>
            <a:r>
              <a:rPr lang="da-DK" dirty="0"/>
              <a:t>Møder eleven til tiden og hver dag?</a:t>
            </a:r>
          </a:p>
          <a:p>
            <a:pPr lvl="1"/>
            <a:r>
              <a:rPr lang="da-DK" dirty="0"/>
              <a:t>Er eleven begyndt at tænke over sit valg af uddannelse?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Sociale krav</a:t>
            </a:r>
          </a:p>
          <a:p>
            <a:pPr lvl="1"/>
            <a:r>
              <a:rPr lang="da-DK" dirty="0"/>
              <a:t>Kan eleven samarbejde med andre og bidrage positivt?</a:t>
            </a:r>
          </a:p>
          <a:p>
            <a:pPr lvl="1"/>
            <a:r>
              <a:rPr lang="da-DK" dirty="0"/>
              <a:t>Har eleven forståelse og respekt for andre mennesker?</a:t>
            </a:r>
          </a:p>
          <a:p>
            <a:pPr lvl="1"/>
            <a:r>
              <a:rPr lang="da-DK" dirty="0"/>
              <a:t>Er eleven tolerant og kan arbejde sammen med andre?</a:t>
            </a:r>
          </a:p>
        </p:txBody>
      </p:sp>
    </p:spTree>
    <p:extLst>
      <p:ext uri="{BB962C8B-B14F-4D97-AF65-F5344CB8AC3E}">
        <p14:creationId xmlns:p14="http://schemas.microsoft.com/office/powerpoint/2010/main" val="7615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600" dirty="0" smtClean="0"/>
              <a:t>Uddannelser </a:t>
            </a:r>
            <a:r>
              <a:rPr lang="da-DK" altLang="da-DK" sz="3600" dirty="0"/>
              <a:t>efter 9. og 10. klasse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1663017" y="1955220"/>
            <a:ext cx="9059333" cy="3852295"/>
            <a:chOff x="1663017" y="1955220"/>
            <a:chExt cx="9059333" cy="3852295"/>
          </a:xfrm>
        </p:grpSpPr>
        <p:grpSp>
          <p:nvGrpSpPr>
            <p:cNvPr id="7" name="Gruppe 6"/>
            <p:cNvGrpSpPr/>
            <p:nvPr/>
          </p:nvGrpSpPr>
          <p:grpSpPr>
            <a:xfrm>
              <a:off x="1663019" y="1955220"/>
              <a:ext cx="9059331" cy="900000"/>
              <a:chOff x="404173" y="959"/>
              <a:chExt cx="7723826" cy="1203721"/>
            </a:xfrm>
          </p:grpSpPr>
          <p:sp>
            <p:nvSpPr>
              <p:cNvPr id="20" name="Afrundet rektangel 19"/>
              <p:cNvSpPr/>
              <p:nvPr/>
            </p:nvSpPr>
            <p:spPr>
              <a:xfrm>
                <a:off x="404173" y="959"/>
                <a:ext cx="7723826" cy="1203721"/>
              </a:xfrm>
              <a:prstGeom prst="roundRect">
                <a:avLst/>
              </a:prstGeom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ktangel 20"/>
              <p:cNvSpPr/>
              <p:nvPr/>
            </p:nvSpPr>
            <p:spPr>
              <a:xfrm>
                <a:off x="404173" y="959"/>
                <a:ext cx="7723826" cy="12037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500" kern="1200" dirty="0" smtClean="0"/>
                  <a:t>Job eller videre uddannelse</a:t>
                </a:r>
                <a:endParaRPr lang="da-DK" sz="2500" kern="1200" dirty="0"/>
              </a:p>
            </p:txBody>
          </p:sp>
        </p:grpSp>
        <p:grpSp>
          <p:nvGrpSpPr>
            <p:cNvPr id="8" name="Gruppe 7"/>
            <p:cNvGrpSpPr/>
            <p:nvPr/>
          </p:nvGrpSpPr>
          <p:grpSpPr>
            <a:xfrm>
              <a:off x="1663019" y="3267173"/>
              <a:ext cx="3193046" cy="1216913"/>
              <a:chOff x="1067173" y="1396503"/>
              <a:chExt cx="3193046" cy="1216913"/>
            </a:xfrm>
          </p:grpSpPr>
          <p:sp>
            <p:nvSpPr>
              <p:cNvPr id="18" name="Afrundet rektangel 17"/>
              <p:cNvSpPr/>
              <p:nvPr/>
            </p:nvSpPr>
            <p:spPr>
              <a:xfrm>
                <a:off x="1067173" y="1396503"/>
                <a:ext cx="3193046" cy="1216913"/>
              </a:xfrm>
              <a:prstGeom prst="roundRect">
                <a:avLst/>
              </a:prstGeom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Afrundet rektangel 18"/>
              <p:cNvSpPr/>
              <p:nvPr/>
            </p:nvSpPr>
            <p:spPr>
              <a:xfrm>
                <a:off x="1067173" y="1396503"/>
                <a:ext cx="3193046" cy="1203721"/>
              </a:xfrm>
              <a:prstGeom prst="round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400" kern="1200" dirty="0" smtClean="0"/>
                  <a:t>Erhvervsuddannelser evt. som </a:t>
                </a:r>
                <a:r>
                  <a:rPr lang="da-DK" sz="2400" kern="1200" dirty="0" err="1" smtClean="0"/>
                  <a:t>eux</a:t>
                </a:r>
                <a:r>
                  <a:rPr lang="da-DK" sz="2400" kern="1200" dirty="0" smtClean="0"/>
                  <a:t>- forløb</a:t>
                </a:r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4998930" y="3268135"/>
              <a:ext cx="3230680" cy="1203721"/>
              <a:chOff x="4403084" y="1397465"/>
              <a:chExt cx="3230680" cy="1203721"/>
            </a:xfrm>
          </p:grpSpPr>
          <p:sp>
            <p:nvSpPr>
              <p:cNvPr id="16" name="Afrundet rektangel 15"/>
              <p:cNvSpPr/>
              <p:nvPr/>
            </p:nvSpPr>
            <p:spPr>
              <a:xfrm>
                <a:off x="4403084" y="1397465"/>
                <a:ext cx="3230680" cy="1203721"/>
              </a:xfrm>
              <a:prstGeom prst="roundRect">
                <a:avLst/>
              </a:prstGeom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ktangel 16"/>
              <p:cNvSpPr/>
              <p:nvPr/>
            </p:nvSpPr>
            <p:spPr>
              <a:xfrm>
                <a:off x="4403084" y="1397465"/>
                <a:ext cx="3230680" cy="12037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400" kern="1200" dirty="0" smtClean="0"/>
                  <a:t>Gymnasiale uddannelser</a:t>
                </a: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8372475" y="3267173"/>
              <a:ext cx="2349874" cy="1197009"/>
              <a:chOff x="3168922" y="2771473"/>
              <a:chExt cx="2349874" cy="1204648"/>
            </a:xfrm>
          </p:grpSpPr>
          <p:sp>
            <p:nvSpPr>
              <p:cNvPr id="14" name="Afrundet rektangel 13"/>
              <p:cNvSpPr/>
              <p:nvPr/>
            </p:nvSpPr>
            <p:spPr>
              <a:xfrm>
                <a:off x="3168922" y="2771473"/>
                <a:ext cx="2349874" cy="1203721"/>
              </a:xfrm>
              <a:prstGeom prst="roundRect">
                <a:avLst/>
              </a:prstGeom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ktangel 14"/>
              <p:cNvSpPr/>
              <p:nvPr/>
            </p:nvSpPr>
            <p:spPr>
              <a:xfrm>
                <a:off x="3168922" y="2772400"/>
                <a:ext cx="2349874" cy="12037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400" kern="1200" dirty="0" smtClean="0"/>
                  <a:t>Andre uddannelser</a:t>
                </a: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1663017" y="4907515"/>
              <a:ext cx="9059331" cy="900000"/>
              <a:chOff x="1051756" y="4213985"/>
              <a:chExt cx="6024487" cy="1266319"/>
            </a:xfrm>
          </p:grpSpPr>
          <p:sp>
            <p:nvSpPr>
              <p:cNvPr id="12" name="Afrundet rektangel 11"/>
              <p:cNvSpPr/>
              <p:nvPr/>
            </p:nvSpPr>
            <p:spPr>
              <a:xfrm>
                <a:off x="1051756" y="4213985"/>
                <a:ext cx="6024487" cy="1203721"/>
              </a:xfrm>
              <a:prstGeom prst="roundRect">
                <a:avLst/>
              </a:prstGeom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ktangel 12"/>
              <p:cNvSpPr/>
              <p:nvPr/>
            </p:nvSpPr>
            <p:spPr>
              <a:xfrm>
                <a:off x="1051756" y="4213985"/>
                <a:ext cx="6024487" cy="12663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2500" kern="1200" dirty="0" smtClean="0"/>
                  <a:t>9. eller 10. klasse</a:t>
                </a:r>
                <a:endParaRPr lang="da-DK" sz="2500" kern="1200" dirty="0"/>
              </a:p>
            </p:txBody>
          </p:sp>
        </p:grpSp>
        <p:sp>
          <p:nvSpPr>
            <p:cNvPr id="6" name="Nedadgående pil 5"/>
            <p:cNvSpPr/>
            <p:nvPr/>
          </p:nvSpPr>
          <p:spPr>
            <a:xfrm rot="10800000">
              <a:off x="3148526" y="4534691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Nedadgående pil 22"/>
            <p:cNvSpPr/>
            <p:nvPr/>
          </p:nvSpPr>
          <p:spPr>
            <a:xfrm rot="10800000">
              <a:off x="6427285" y="4520616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Nedadgående pil 23"/>
            <p:cNvSpPr/>
            <p:nvPr/>
          </p:nvSpPr>
          <p:spPr>
            <a:xfrm rot="10800000">
              <a:off x="9348832" y="4527059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Nedadgående pil 24"/>
            <p:cNvSpPr/>
            <p:nvPr/>
          </p:nvSpPr>
          <p:spPr>
            <a:xfrm rot="10800000">
              <a:off x="9348833" y="2881156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Nedadgående pil 25"/>
            <p:cNvSpPr/>
            <p:nvPr/>
          </p:nvSpPr>
          <p:spPr>
            <a:xfrm rot="10800000">
              <a:off x="6427285" y="2891750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Nedadgående pil 26"/>
            <p:cNvSpPr/>
            <p:nvPr/>
          </p:nvSpPr>
          <p:spPr>
            <a:xfrm rot="10800000">
              <a:off x="3148527" y="2881157"/>
              <a:ext cx="330926" cy="32221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182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Erhvervsuddannelser med mange muligheder</a:t>
            </a:r>
            <a:endParaRPr lang="da-DK" sz="4000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957011" y="1825624"/>
            <a:ext cx="6396789" cy="4563143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da-DK" dirty="0" smtClean="0"/>
              <a:t>Elektrikere kan</a:t>
            </a:r>
          </a:p>
          <a:p>
            <a:pPr lvl="1"/>
            <a:r>
              <a:rPr lang="da-DK" dirty="0" smtClean="0"/>
              <a:t>få job hos installatør eller entreprenør</a:t>
            </a:r>
          </a:p>
          <a:p>
            <a:pPr lvl="1"/>
            <a:r>
              <a:rPr lang="da-DK" dirty="0" smtClean="0"/>
              <a:t>starte egen virksomhed</a:t>
            </a:r>
          </a:p>
          <a:p>
            <a:pPr lvl="1"/>
            <a:r>
              <a:rPr lang="da-DK" dirty="0" smtClean="0"/>
              <a:t>læse videre – </a:t>
            </a:r>
            <a:r>
              <a:rPr lang="da-DK" dirty="0"/>
              <a:t>fx til installatør, teknolog eller ingeniør</a:t>
            </a:r>
          </a:p>
          <a:p>
            <a:pPr fontAlgn="t"/>
            <a:r>
              <a:rPr lang="da-DK" dirty="0" smtClean="0"/>
              <a:t>SOSU-assistenter kan</a:t>
            </a:r>
          </a:p>
          <a:p>
            <a:pPr lvl="1"/>
            <a:r>
              <a:rPr lang="da-DK" dirty="0" smtClean="0"/>
              <a:t>få job på hospital eller plejehjem</a:t>
            </a:r>
          </a:p>
          <a:p>
            <a:pPr lvl="1"/>
            <a:r>
              <a:rPr lang="da-DK" dirty="0" smtClean="0"/>
              <a:t>læse videre </a:t>
            </a:r>
            <a:r>
              <a:rPr lang="da-DK" dirty="0"/>
              <a:t>til sygeplejerske, bioanalytiker, fysioterapeut eller radiograf</a:t>
            </a:r>
          </a:p>
          <a:p>
            <a:pPr fontAlgn="t"/>
            <a:r>
              <a:rPr lang="da-DK" dirty="0" smtClean="0"/>
              <a:t>Kontoruddannede kan</a:t>
            </a:r>
          </a:p>
          <a:p>
            <a:pPr lvl="1"/>
            <a:r>
              <a:rPr lang="da-DK" dirty="0" smtClean="0"/>
              <a:t>få arbejde i alle typer virksomheder</a:t>
            </a:r>
          </a:p>
          <a:p>
            <a:pPr lvl="1"/>
            <a:r>
              <a:rPr lang="da-DK" dirty="0" smtClean="0"/>
              <a:t>fortsætte på </a:t>
            </a:r>
            <a:r>
              <a:rPr lang="da-DK" dirty="0"/>
              <a:t>videregående uddannelser</a:t>
            </a:r>
          </a:p>
          <a:p>
            <a:pPr fontAlgn="t"/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1310"/>
            <a:ext cx="3834689" cy="25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a-DK" sz="2400" dirty="0" smtClean="0"/>
          </a:p>
          <a:p>
            <a:pPr marL="0" indent="0">
              <a:buNone/>
              <a:defRPr/>
            </a:pPr>
            <a:endParaRPr lang="da-DK" sz="2400" dirty="0"/>
          </a:p>
          <a:p>
            <a:pPr marL="0" indent="0">
              <a:buNone/>
              <a:defRPr/>
            </a:pPr>
            <a:endParaRPr lang="da-DK" sz="2400" dirty="0" smtClean="0"/>
          </a:p>
          <a:p>
            <a:pPr marL="0" indent="0">
              <a:buNone/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 smtClean="0"/>
              <a:t>Grundforløb 1: De unge vælger fagretning og beslutter hvilken uddannelse de ønsker</a:t>
            </a:r>
          </a:p>
          <a:p>
            <a:pPr>
              <a:defRPr/>
            </a:pPr>
            <a:r>
              <a:rPr lang="da-DK" sz="2400" dirty="0" smtClean="0"/>
              <a:t>Grundforløb 2: De unge lærer det, der kræves for at begynde på uddannelsens hovedforløb</a:t>
            </a:r>
          </a:p>
          <a:p>
            <a:pPr>
              <a:defRPr/>
            </a:pPr>
            <a:r>
              <a:rPr lang="da-DK" sz="2400" dirty="0" smtClean="0"/>
              <a:t>Hovedforløb: Veksler mellem skole og praktik i virksomhed eller skolepraktik</a:t>
            </a:r>
            <a:endParaRPr lang="da-DK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8820870"/>
              </p:ext>
            </p:extLst>
          </p:nvPr>
        </p:nvGraphicFramePr>
        <p:xfrm>
          <a:off x="838201" y="1571348"/>
          <a:ext cx="10019190" cy="216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dirty="0" smtClean="0"/>
              <a:t>Erhvervsuddannelser</a:t>
            </a:r>
          </a:p>
        </p:txBody>
      </p:sp>
    </p:spTree>
    <p:extLst>
      <p:ext uri="{BB962C8B-B14F-4D97-AF65-F5344CB8AC3E}">
        <p14:creationId xmlns:p14="http://schemas.microsoft.com/office/powerpoint/2010/main" val="604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 smtClean="0"/>
              <a:t>Eux</a:t>
            </a:r>
            <a:r>
              <a:rPr lang="da-DK" sz="4000" dirty="0" smtClean="0"/>
              <a:t>: erhvervsuddannelse med studiekompetence</a:t>
            </a:r>
            <a:endParaRPr lang="da-DK" sz="40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1" y="1825625"/>
            <a:ext cx="7174832" cy="4351338"/>
          </a:xfrm>
        </p:spPr>
        <p:txBody>
          <a:bodyPr/>
          <a:lstStyle/>
          <a:p>
            <a:r>
              <a:rPr lang="da-DK" dirty="0" smtClean="0"/>
              <a:t>Erhvervsuddannelse med gymnasiale fag</a:t>
            </a:r>
          </a:p>
          <a:p>
            <a:r>
              <a:rPr lang="da-DK" dirty="0" smtClean="0"/>
              <a:t>Længere uddannelsestid</a:t>
            </a:r>
          </a:p>
          <a:p>
            <a:r>
              <a:rPr lang="da-DK" dirty="0" smtClean="0"/>
              <a:t>Afsluttes både med erhvervsuddannelsesbevis og </a:t>
            </a:r>
            <a:r>
              <a:rPr lang="da-DK" dirty="0" err="1" smtClean="0"/>
              <a:t>eux</a:t>
            </a:r>
            <a:r>
              <a:rPr lang="da-DK" dirty="0" smtClean="0"/>
              <a:t>-bevis</a:t>
            </a:r>
          </a:p>
          <a:p>
            <a:r>
              <a:rPr lang="da-DK" dirty="0" smtClean="0"/>
              <a:t>Giver adgang til videregående uddannelser</a:t>
            </a:r>
          </a:p>
          <a:p>
            <a:r>
              <a:rPr lang="da-DK" dirty="0" err="1" smtClean="0"/>
              <a:t>Eux</a:t>
            </a:r>
            <a:r>
              <a:rPr lang="da-DK" dirty="0" smtClean="0"/>
              <a:t> er altid en del af finansuddannelsen og kontoruddannelsen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04" y="1939290"/>
            <a:ext cx="3998495" cy="49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646</Words>
  <Application>Microsoft Office PowerPoint</Application>
  <PresentationFormat>Brugerdefineret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Office-tema</vt:lpstr>
      <vt:lpstr>Uddannelse  – dit barns fremtid</vt:lpstr>
      <vt:lpstr>Dit barn skal vælge uddannelse</vt:lpstr>
      <vt:lpstr>Krav til unge i uddannelse</vt:lpstr>
      <vt:lpstr>Uddannelsesparat?</vt:lpstr>
      <vt:lpstr>Uddannelsesparat?</vt:lpstr>
      <vt:lpstr>Uddannelser efter 9. og 10. klasse</vt:lpstr>
      <vt:lpstr>Erhvervsuddannelser med mange muligheder</vt:lpstr>
      <vt:lpstr>Erhvervsuddannelser</vt:lpstr>
      <vt:lpstr>Eux: erhvervsuddannelse med studiekompetence</vt:lpstr>
      <vt:lpstr>Gymnasiale uddannelser</vt:lpstr>
      <vt:lpstr>Gymnasiale uddannelser</vt:lpstr>
      <vt:lpstr>Andre uddannelser</vt:lpstr>
      <vt:lpstr>Her får eleverne vejledning</vt:lpstr>
      <vt:lpstr>Gode råd til forældre</vt:lpstr>
      <vt:lpstr>Kolofon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Uddannelse – dit barns fremtid</dc:title>
  <dc:creator>Birgit Heie</dc:creator>
  <cp:lastModifiedBy>Mette Nyrup Stilling</cp:lastModifiedBy>
  <cp:revision>48</cp:revision>
  <cp:lastPrinted>2014-11-24T10:27:59Z</cp:lastPrinted>
  <dcterms:created xsi:type="dcterms:W3CDTF">2014-11-24T08:00:20Z</dcterms:created>
  <dcterms:modified xsi:type="dcterms:W3CDTF">2015-06-16T08:03:25Z</dcterms:modified>
</cp:coreProperties>
</file>