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04" r:id="rId2"/>
    <p:sldId id="305" r:id="rId3"/>
    <p:sldId id="306" r:id="rId4"/>
    <p:sldId id="307" r:id="rId5"/>
    <p:sldId id="289" r:id="rId6"/>
    <p:sldId id="309" r:id="rId7"/>
    <p:sldId id="295" r:id="rId8"/>
    <p:sldId id="310" r:id="rId9"/>
    <p:sldId id="312" r:id="rId10"/>
    <p:sldId id="311" r:id="rId11"/>
    <p:sldId id="314" r:id="rId12"/>
    <p:sldId id="315" r:id="rId13"/>
    <p:sldId id="316" r:id="rId14"/>
    <p:sldId id="317" r:id="rId15"/>
    <p:sldId id="321" r:id="rId16"/>
    <p:sldId id="323" r:id="rId17"/>
    <p:sldId id="318" r:id="rId18"/>
    <p:sldId id="319" r:id="rId19"/>
    <p:sldId id="313" r:id="rId20"/>
    <p:sldId id="324" r:id="rId21"/>
    <p:sldId id="325" r:id="rId22"/>
    <p:sldId id="326" r:id="rId23"/>
    <p:sldId id="327" r:id="rId24"/>
    <p:sldId id="328" r:id="rId25"/>
    <p:sldId id="329" r:id="rId26"/>
    <p:sldId id="330" r:id="rId27"/>
    <p:sldId id="331" r:id="rId28"/>
    <p:sldId id="332" r:id="rId29"/>
    <p:sldId id="333" r:id="rId30"/>
    <p:sldId id="335" r:id="rId31"/>
    <p:sldId id="334" r:id="rId32"/>
    <p:sldId id="339" r:id="rId33"/>
    <p:sldId id="340" r:id="rId34"/>
    <p:sldId id="338" r:id="rId35"/>
    <p:sldId id="341" r:id="rId36"/>
  </p:sldIdLst>
  <p:sldSz cx="9144000" cy="6858000" type="screen4x3"/>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7" autoAdjust="0"/>
    <p:restoredTop sz="94675" autoAdjust="0"/>
  </p:normalViewPr>
  <p:slideViewPr>
    <p:cSldViewPr>
      <p:cViewPr>
        <p:scale>
          <a:sx n="114" d="100"/>
          <a:sy n="114" d="100"/>
        </p:scale>
        <p:origin x="-86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8" d="100"/>
          <a:sy n="78" d="100"/>
        </p:scale>
        <p:origin x="-3306" y="-102"/>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63EB6B67-DF60-4301-9A64-049C615690CE}" type="datetimeFigureOut">
              <a:rPr lang="da-DK" smtClean="0"/>
              <a:t>21-01-2019</a:t>
            </a:fld>
            <a:endParaRPr lang="da-DK"/>
          </a:p>
        </p:txBody>
      </p:sp>
      <p:sp>
        <p:nvSpPr>
          <p:cNvPr id="4" name="Pladsholder til sidefod 3"/>
          <p:cNvSpPr>
            <a:spLocks noGrp="1"/>
          </p:cNvSpPr>
          <p:nvPr>
            <p:ph type="ftr" sz="quarter" idx="2"/>
          </p:nvPr>
        </p:nvSpPr>
        <p:spPr>
          <a:xfrm>
            <a:off x="1" y="9445170"/>
            <a:ext cx="2949099" cy="497205"/>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4939" y="9445170"/>
            <a:ext cx="2949099" cy="497205"/>
          </a:xfrm>
          <a:prstGeom prst="rect">
            <a:avLst/>
          </a:prstGeom>
        </p:spPr>
        <p:txBody>
          <a:bodyPr vert="horz" lIns="91440" tIns="45720" rIns="91440" bIns="45720" rtlCol="0" anchor="b"/>
          <a:lstStyle>
            <a:lvl1pPr algn="r">
              <a:defRPr sz="1200"/>
            </a:lvl1pPr>
          </a:lstStyle>
          <a:p>
            <a:fld id="{87B6117E-E35A-42E7-990E-2493AAF630EC}" type="slidenum">
              <a:rPr lang="da-DK" smtClean="0"/>
              <a:t>‹nr.›</a:t>
            </a:fld>
            <a:endParaRPr lang="da-DK"/>
          </a:p>
        </p:txBody>
      </p:sp>
    </p:spTree>
    <p:extLst>
      <p:ext uri="{BB962C8B-B14F-4D97-AF65-F5344CB8AC3E}">
        <p14:creationId xmlns:p14="http://schemas.microsoft.com/office/powerpoint/2010/main" val="2961253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00885C9D-63BA-4468-85B4-71D92F651433}" type="datetimeFigureOut">
              <a:rPr lang="da-DK" smtClean="0"/>
              <a:t>21-01-2019</a:t>
            </a:fld>
            <a:endParaRPr lang="da-DK"/>
          </a:p>
        </p:txBody>
      </p:sp>
      <p:sp>
        <p:nvSpPr>
          <p:cNvPr id="4" name="Pladsholder til diasbillede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1" y="9445170"/>
            <a:ext cx="2949099" cy="497205"/>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4939" y="9445170"/>
            <a:ext cx="2949099" cy="497205"/>
          </a:xfrm>
          <a:prstGeom prst="rect">
            <a:avLst/>
          </a:prstGeom>
        </p:spPr>
        <p:txBody>
          <a:bodyPr vert="horz" lIns="91440" tIns="45720" rIns="91440" bIns="45720" rtlCol="0" anchor="b"/>
          <a:lstStyle>
            <a:lvl1pPr algn="r">
              <a:defRPr sz="1200"/>
            </a:lvl1pPr>
          </a:lstStyle>
          <a:p>
            <a:fld id="{506C9A7C-86D1-4DE5-8C8C-260F15F2956C}" type="slidenum">
              <a:rPr lang="da-DK" smtClean="0"/>
              <a:t>‹nr.›</a:t>
            </a:fld>
            <a:endParaRPr lang="da-DK"/>
          </a:p>
        </p:txBody>
      </p:sp>
    </p:spTree>
    <p:extLst>
      <p:ext uri="{BB962C8B-B14F-4D97-AF65-F5344CB8AC3E}">
        <p14:creationId xmlns:p14="http://schemas.microsoft.com/office/powerpoint/2010/main" val="290150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4191BC-AFD2-40DA-9727-ADA370C3086F}" type="slidenum">
              <a:rPr lang="da-DK"/>
              <a:pPr/>
              <a:t>1</a:t>
            </a:fld>
            <a:endParaRPr lang="da-DK"/>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da-DK"/>
              <a:t>Billeddias</a:t>
            </a:r>
          </a:p>
          <a:p>
            <a:endParaRPr lang="da-DK"/>
          </a:p>
          <a:p>
            <a:r>
              <a:rPr lang="da-DK"/>
              <a:t>Udskift baggrundsbillede: Indsæt nyt billede fra fil (Indsæt &gt; Billede &gt; Fra fil)</a:t>
            </a:r>
          </a:p>
          <a:p>
            <a:endParaRPr lang="da-DK"/>
          </a:p>
          <a:p>
            <a:r>
              <a:rPr lang="da-DK"/>
              <a:t>Billedets størrelse skal være 25,4 cm x 19,05 cm og placeres 0 cm fra top og 0 cm fra venstre kant.</a:t>
            </a:r>
          </a:p>
          <a:p>
            <a:r>
              <a:rPr lang="da-DK"/>
              <a:t>(Højreklik på billedet og vælg formater billede. Indsæt koordinater og størrelse. Klik OK)</a:t>
            </a:r>
          </a:p>
          <a:p>
            <a:endParaRPr lang="da-DK"/>
          </a:p>
          <a:p>
            <a:r>
              <a:rPr lang="da-DK"/>
              <a:t>Højreklik på billedet og vælg rækkefølge &gt; Placer bagerst.</a:t>
            </a:r>
          </a:p>
          <a:p>
            <a:r>
              <a:rPr lang="da-DK"/>
              <a:t>Slet det gamle billede. Herefter er det nye billede synligt.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a-DK" sz="1200" kern="1200" dirty="0" smtClean="0">
                <a:solidFill>
                  <a:schemeClr val="tx1"/>
                </a:solidFill>
                <a:effectLst/>
                <a:latin typeface="Arial" charset="0"/>
                <a:ea typeface="+mn-ea"/>
                <a:cs typeface="+mn-cs"/>
              </a:rPr>
              <a:t>Udgangspunktet – den institution, der har reserveret plads</a:t>
            </a:r>
          </a:p>
          <a:p>
            <a:pPr marL="0" marR="0" indent="0" algn="l" defTabSz="914400" rtl="0" eaLnBrk="1" fontAlgn="base" latinLnBrk="0" hangingPunct="1">
              <a:lnSpc>
                <a:spcPct val="100000"/>
              </a:lnSpc>
              <a:spcBef>
                <a:spcPct val="30000"/>
              </a:spcBef>
              <a:spcAft>
                <a:spcPct val="0"/>
              </a:spcAft>
              <a:buClrTx/>
              <a:buSzTx/>
              <a:buFontTx/>
              <a:buNone/>
              <a:tabLst/>
              <a:defRPr/>
            </a:pPr>
            <a:endParaRPr lang="da-DK"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a-DK" sz="1200" kern="1200" dirty="0" smtClean="0">
                <a:solidFill>
                  <a:schemeClr val="tx1"/>
                </a:solidFill>
                <a:effectLst/>
                <a:latin typeface="Arial" charset="0"/>
                <a:ea typeface="+mn-ea"/>
                <a:cs typeface="+mn-cs"/>
              </a:rPr>
              <a:t>Modifikation</a:t>
            </a:r>
            <a:r>
              <a:rPr lang="da-DK" sz="1200" kern="1200" baseline="0" dirty="0" smtClean="0">
                <a:solidFill>
                  <a:schemeClr val="tx1"/>
                </a:solidFill>
                <a:effectLst/>
                <a:latin typeface="Arial" charset="0"/>
                <a:ea typeface="+mn-ea"/>
                <a:cs typeface="+mn-cs"/>
              </a:rPr>
              <a:t> – Den højst prioriterede institution i de tilfælde, hvor ansøgeren skal til optagelsesprøve og samtale. </a:t>
            </a:r>
            <a:endParaRPr lang="da-DK"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da-DK"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a-DK" sz="1200" kern="1200" dirty="0" smtClean="0">
                <a:solidFill>
                  <a:schemeClr val="tx1"/>
                </a:solidFill>
                <a:effectLst/>
                <a:latin typeface="Arial" charset="0"/>
                <a:ea typeface="+mn-ea"/>
                <a:cs typeface="+mn-cs"/>
              </a:rPr>
              <a:t>Det medfører, at institutionerne i visse tilfælde vil skulle afholde optagelsesprøver og optagelsessamtaler i forhold til ansøgere, som de allerede ved, at de ikke selv skal optage. Det skyldes, at optagelsesprøven og samtalen ifølge § 11, stk. 1, i lov om de gymnasiale uddannelser foretages af den institution, ansøgeren har angivet som 1. prioritetsønske. Det kan forekomme uhensigtsmæssigt, men sådan er</a:t>
            </a:r>
            <a:r>
              <a:rPr lang="da-DK" sz="1200" kern="1200" baseline="0" dirty="0" smtClean="0">
                <a:solidFill>
                  <a:schemeClr val="tx1"/>
                </a:solidFill>
                <a:effectLst/>
                <a:latin typeface="Arial" charset="0"/>
                <a:ea typeface="+mn-ea"/>
                <a:cs typeface="+mn-cs"/>
              </a:rPr>
              <a:t> loven skuret sammen. </a:t>
            </a:r>
          </a:p>
          <a:p>
            <a:pPr marL="0" marR="0" indent="0" algn="l" defTabSz="914400" rtl="0" eaLnBrk="1" fontAlgn="base" latinLnBrk="0" hangingPunct="1">
              <a:lnSpc>
                <a:spcPct val="100000"/>
              </a:lnSpc>
              <a:spcBef>
                <a:spcPct val="30000"/>
              </a:spcBef>
              <a:spcAft>
                <a:spcPct val="0"/>
              </a:spcAft>
              <a:buClrTx/>
              <a:buSzTx/>
              <a:buFontTx/>
              <a:buNone/>
              <a:tabLst/>
              <a:defRPr/>
            </a:pPr>
            <a:endParaRPr lang="da-DK"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da-DK" sz="1200" kern="1200" dirty="0" smtClean="0">
              <a:solidFill>
                <a:schemeClr val="tx1"/>
              </a:solidFill>
              <a:effectLst/>
              <a:latin typeface="Arial" charset="0"/>
              <a:ea typeface="+mn-ea"/>
              <a:cs typeface="+mn-cs"/>
            </a:endParaRPr>
          </a:p>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18</a:t>
            </a:fld>
            <a:endParaRPr lang="da-DK"/>
          </a:p>
        </p:txBody>
      </p:sp>
    </p:spTree>
    <p:extLst>
      <p:ext uri="{BB962C8B-B14F-4D97-AF65-F5344CB8AC3E}">
        <p14:creationId xmlns:p14="http://schemas.microsoft.com/office/powerpoint/2010/main" val="425667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t665</a:t>
            </a:r>
            <a:endParaRPr lang="da-DK" dirty="0"/>
          </a:p>
        </p:txBody>
      </p:sp>
      <p:sp>
        <p:nvSpPr>
          <p:cNvPr id="4" name="Pladsholder til diasnummer 3"/>
          <p:cNvSpPr>
            <a:spLocks noGrp="1"/>
          </p:cNvSpPr>
          <p:nvPr>
            <p:ph type="sldNum" sz="quarter" idx="10"/>
          </p:nvPr>
        </p:nvSpPr>
        <p:spPr/>
        <p:txBody>
          <a:bodyPr/>
          <a:lstStyle/>
          <a:p>
            <a:fld id="{506C9A7C-86D1-4DE5-8C8C-260F15F2956C}" type="slidenum">
              <a:rPr lang="da-DK" smtClean="0"/>
              <a:t>6</a:t>
            </a:fld>
            <a:endParaRPr lang="da-DK"/>
          </a:p>
        </p:txBody>
      </p:sp>
    </p:spTree>
    <p:extLst>
      <p:ext uri="{BB962C8B-B14F-4D97-AF65-F5344CB8AC3E}">
        <p14:creationId xmlns:p14="http://schemas.microsoft.com/office/powerpoint/2010/main" val="236339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506C9A7C-86D1-4DE5-8C8C-260F15F2956C}" type="slidenum">
              <a:rPr lang="da-DK" smtClean="0"/>
              <a:t>9</a:t>
            </a:fld>
            <a:endParaRPr lang="da-DK"/>
          </a:p>
        </p:txBody>
      </p:sp>
    </p:spTree>
    <p:extLst>
      <p:ext uri="{BB962C8B-B14F-4D97-AF65-F5344CB8AC3E}">
        <p14:creationId xmlns:p14="http://schemas.microsoft.com/office/powerpoint/2010/main" val="223659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Bekendtgørelsen er bygget</a:t>
            </a:r>
            <a:r>
              <a:rPr lang="da-DK" baseline="0" dirty="0" smtClean="0"/>
              <a:t> lidt anderledes op end den gældende optagelsesbekendtgørelse. </a:t>
            </a:r>
          </a:p>
          <a:p>
            <a:endParaRPr lang="da-DK" baseline="0" dirty="0" smtClean="0"/>
          </a:p>
          <a:p>
            <a:r>
              <a:rPr lang="da-DK" baseline="0" dirty="0" smtClean="0"/>
              <a:t>Blandt andet fordi reglerne om adgangsforudsætningerne nu fremgår af loven. </a:t>
            </a:r>
          </a:p>
          <a:p>
            <a:endParaRPr lang="da-DK" baseline="0" dirty="0" smtClean="0"/>
          </a:p>
          <a:p>
            <a:r>
              <a:rPr lang="da-DK" baseline="0" dirty="0" smtClean="0"/>
              <a:t>Men der er også ændret lidt i den rækkefølge bekendtgørelsen er struktureret i kapitelmæssigt. </a:t>
            </a:r>
          </a:p>
          <a:p>
            <a:endParaRPr lang="da-DK" baseline="0" dirty="0" smtClean="0"/>
          </a:p>
          <a:p>
            <a:r>
              <a:rPr lang="da-DK" baseline="0" dirty="0" smtClean="0"/>
              <a:t>Med lidt god vilje kan man fornemme en tidslinje, hvor årets gang starter i den forbindelse 1. marts, hvor ansøgningerne kommer ind. Herefter:</a:t>
            </a:r>
          </a:p>
          <a:p>
            <a:pPr marL="228600" indent="-228600">
              <a:buAutoNum type="arabicPeriod"/>
            </a:pPr>
            <a:r>
              <a:rPr lang="da-DK" baseline="0" dirty="0" smtClean="0"/>
              <a:t>Reservation af pladser og fordeling af ansøgere i løbet af foråret</a:t>
            </a:r>
          </a:p>
          <a:p>
            <a:pPr marL="228600" indent="-228600">
              <a:buAutoNum type="arabicPeriod"/>
            </a:pPr>
            <a:r>
              <a:rPr lang="da-DK" baseline="0" dirty="0" smtClean="0"/>
              <a:t>Optagelse af ansøgere efter folkeskolens afgangseksamen</a:t>
            </a:r>
          </a:p>
          <a:p>
            <a:pPr marL="228600" indent="-228600">
              <a:buAutoNum type="arabicPeriod"/>
            </a:pPr>
            <a:r>
              <a:rPr lang="da-DK" baseline="0" dirty="0" smtClean="0"/>
              <a:t>Kapacitetsfastsættelse</a:t>
            </a:r>
          </a:p>
          <a:p>
            <a:pPr marL="228600" indent="-228600">
              <a:buAutoNum type="arabicPeriod"/>
            </a:pPr>
            <a:endParaRPr lang="da-DK" baseline="0" dirty="0" smtClean="0"/>
          </a:p>
          <a:p>
            <a:pPr marL="228600" indent="-228600">
              <a:buAutoNum type="arabicPeriod"/>
            </a:pPr>
            <a:endParaRPr lang="da-DK" baseline="0" dirty="0" smtClean="0"/>
          </a:p>
          <a:p>
            <a:pPr marL="0" marR="0" lvl="0" indent="0" algn="l" defTabSz="914400" rtl="0" eaLnBrk="1" fontAlgn="base" latinLnBrk="0" hangingPunct="1">
              <a:lnSpc>
                <a:spcPts val="2100"/>
              </a:lnSpc>
              <a:spcBef>
                <a:spcPct val="20000"/>
              </a:spcBef>
              <a:spcAft>
                <a:spcPct val="0"/>
              </a:spcAft>
              <a:buClrTx/>
              <a:buSzTx/>
              <a:buFontTx/>
              <a:buNone/>
              <a:tabLst/>
              <a:defRPr/>
            </a:pPr>
            <a:r>
              <a:rPr kumimoji="0" lang="da-DK" sz="1400" b="0" i="0" u="none" strike="noStrike" kern="0" cap="none" spc="0" normalizeH="0" baseline="0" noProof="0" dirty="0" smtClean="0">
                <a:ln>
                  <a:noFill/>
                </a:ln>
                <a:solidFill>
                  <a:srgbClr val="000000"/>
                </a:solidFill>
                <a:effectLst/>
                <a:uLnTx/>
                <a:uFillTx/>
                <a:latin typeface="Georgia"/>
                <a:ea typeface="+mn-ea"/>
                <a:cs typeface="+mn-cs"/>
              </a:rPr>
              <a:t>I bekendtgørelsen fastsættes der nye regler om: </a:t>
            </a:r>
          </a:p>
          <a:p>
            <a:pPr marL="142875" marR="0" lvl="0" indent="-142875" algn="l" defTabSz="914400" rtl="0" eaLnBrk="1" fontAlgn="base" latinLnBrk="0" hangingPunct="1">
              <a:lnSpc>
                <a:spcPts val="2100"/>
              </a:lnSpc>
              <a:spcBef>
                <a:spcPct val="20000"/>
              </a:spcBef>
              <a:spcAft>
                <a:spcPct val="0"/>
              </a:spcAft>
              <a:buClrTx/>
              <a:buSzTx/>
              <a:buFontTx/>
              <a:buChar char="•"/>
              <a:tabLst/>
              <a:defRPr/>
            </a:pPr>
            <a:r>
              <a:rPr kumimoji="0" lang="da-DK" sz="1400" b="0" i="0" u="none" strike="noStrike" kern="0" cap="none" spc="0" normalizeH="0" baseline="0" noProof="0" dirty="0" smtClean="0">
                <a:ln>
                  <a:noFill/>
                </a:ln>
                <a:solidFill>
                  <a:srgbClr val="000000"/>
                </a:solidFill>
                <a:effectLst/>
                <a:uLnTx/>
                <a:uFillTx/>
                <a:latin typeface="Georgia"/>
                <a:ea typeface="+mn-ea"/>
                <a:cs typeface="+mn-cs"/>
              </a:rPr>
              <a:t>Reservation af pladser </a:t>
            </a:r>
          </a:p>
          <a:p>
            <a:pPr marL="142875" marR="0" lvl="0" indent="-142875" algn="l" defTabSz="914400" rtl="0" eaLnBrk="1" fontAlgn="base" latinLnBrk="0" hangingPunct="1">
              <a:lnSpc>
                <a:spcPts val="2100"/>
              </a:lnSpc>
              <a:spcBef>
                <a:spcPct val="20000"/>
              </a:spcBef>
              <a:spcAft>
                <a:spcPct val="0"/>
              </a:spcAft>
              <a:buClrTx/>
              <a:buSzTx/>
              <a:buFontTx/>
              <a:buChar char="•"/>
              <a:tabLst/>
              <a:defRPr/>
            </a:pPr>
            <a:r>
              <a:rPr kumimoji="0" lang="da-DK" sz="1400" b="0" i="0" u="none" strike="noStrike" kern="0" cap="none" spc="0" normalizeH="0" baseline="0" noProof="0" dirty="0" smtClean="0">
                <a:ln>
                  <a:noFill/>
                </a:ln>
                <a:solidFill>
                  <a:srgbClr val="000000"/>
                </a:solidFill>
                <a:effectLst/>
                <a:uLnTx/>
                <a:uFillTx/>
                <a:latin typeface="Georgia"/>
                <a:ea typeface="+mn-ea"/>
                <a:cs typeface="+mn-cs"/>
              </a:rPr>
              <a:t>Procedure omkring optagelse af ansøgere på uddannelsen, herunder</a:t>
            </a:r>
          </a:p>
          <a:p>
            <a:pPr marL="595313" marR="0" lvl="1" indent="-133350" algn="l" defTabSz="914400" rtl="0" eaLnBrk="1" fontAlgn="base" latinLnBrk="0" hangingPunct="1">
              <a:lnSpc>
                <a:spcPts val="1700"/>
              </a:lnSpc>
              <a:spcBef>
                <a:spcPct val="20000"/>
              </a:spcBef>
              <a:spcAft>
                <a:spcPct val="0"/>
              </a:spcAft>
              <a:buClrTx/>
              <a:buSzTx/>
              <a:buFontTx/>
              <a:buChar char="•"/>
              <a:tabLst/>
              <a:defRPr/>
            </a:pPr>
            <a:r>
              <a:rPr kumimoji="0" lang="da-DK" sz="1400" b="0" i="0" u="none" strike="noStrike" kern="0" cap="none" spc="0" normalizeH="0" baseline="0" noProof="0" dirty="0" smtClean="0">
                <a:ln>
                  <a:noFill/>
                </a:ln>
                <a:solidFill>
                  <a:srgbClr val="000000"/>
                </a:solidFill>
                <a:effectLst/>
                <a:uLnTx/>
                <a:uFillTx/>
                <a:latin typeface="Georgia"/>
              </a:rPr>
              <a:t>Rammerne for optagelsesprøven og optagelsessamtalen</a:t>
            </a:r>
          </a:p>
          <a:p>
            <a:pPr marL="595313" marR="0" lvl="1" indent="-133350" algn="l" defTabSz="914400" rtl="0" eaLnBrk="1" fontAlgn="base" latinLnBrk="0" hangingPunct="1">
              <a:lnSpc>
                <a:spcPts val="1700"/>
              </a:lnSpc>
              <a:spcBef>
                <a:spcPct val="20000"/>
              </a:spcBef>
              <a:spcAft>
                <a:spcPct val="0"/>
              </a:spcAft>
              <a:buClrTx/>
              <a:buSzTx/>
              <a:buFontTx/>
              <a:buChar char="•"/>
              <a:tabLst/>
              <a:defRPr/>
            </a:pPr>
            <a:r>
              <a:rPr kumimoji="0" lang="da-DK" sz="1400" b="0" i="0" u="none" strike="noStrike" kern="0" cap="none" spc="0" normalizeH="0" baseline="0" noProof="0" dirty="0" smtClean="0">
                <a:ln>
                  <a:noFill/>
                </a:ln>
                <a:solidFill>
                  <a:srgbClr val="000000"/>
                </a:solidFill>
                <a:effectLst/>
                <a:uLnTx/>
                <a:uFillTx/>
                <a:latin typeface="Georgia"/>
              </a:rPr>
              <a:t>Den standardiserede vurdering</a:t>
            </a:r>
          </a:p>
          <a:p>
            <a:pPr marL="595313" marR="0" lvl="1" indent="-133350" algn="l" defTabSz="914400" rtl="0" eaLnBrk="1" fontAlgn="base" latinLnBrk="0" hangingPunct="1">
              <a:lnSpc>
                <a:spcPts val="1700"/>
              </a:lnSpc>
              <a:spcBef>
                <a:spcPct val="20000"/>
              </a:spcBef>
              <a:spcAft>
                <a:spcPct val="0"/>
              </a:spcAft>
              <a:buClrTx/>
              <a:buSzTx/>
              <a:buFontTx/>
              <a:buChar char="•"/>
              <a:tabLst/>
              <a:defRPr/>
            </a:pPr>
            <a:r>
              <a:rPr kumimoji="0" lang="da-DK" sz="1400" b="0" i="0" u="none" strike="noStrike" kern="0" cap="none" spc="0" normalizeH="0" baseline="0" noProof="0" dirty="0" smtClean="0">
                <a:ln>
                  <a:noFill/>
                </a:ln>
                <a:solidFill>
                  <a:srgbClr val="000000"/>
                </a:solidFill>
                <a:effectLst/>
                <a:uLnTx/>
                <a:uFillTx/>
                <a:latin typeface="Georgia"/>
              </a:rPr>
              <a:t>Vejledningssamtalen</a:t>
            </a:r>
          </a:p>
          <a:p>
            <a:pPr marL="142875" marR="0" lvl="0" indent="-142875" algn="l" defTabSz="914400" rtl="0" eaLnBrk="1" fontAlgn="base" latinLnBrk="0" hangingPunct="1">
              <a:lnSpc>
                <a:spcPts val="2100"/>
              </a:lnSpc>
              <a:spcBef>
                <a:spcPct val="20000"/>
              </a:spcBef>
              <a:spcAft>
                <a:spcPct val="0"/>
              </a:spcAft>
              <a:buClrTx/>
              <a:buSzTx/>
              <a:buFontTx/>
              <a:buChar char="•"/>
              <a:tabLst/>
              <a:defRPr/>
            </a:pPr>
            <a:endParaRPr kumimoji="0" lang="da-DK" sz="1400" b="0" i="0" u="none" strike="noStrike" kern="0" cap="none" spc="0" normalizeH="0" baseline="0" noProof="0" dirty="0" smtClean="0">
              <a:ln>
                <a:noFill/>
              </a:ln>
              <a:solidFill>
                <a:srgbClr val="000000"/>
              </a:solidFill>
              <a:effectLst/>
              <a:uLnTx/>
              <a:uFillTx/>
              <a:latin typeface="Georgia"/>
              <a:ea typeface="+mn-ea"/>
              <a:cs typeface="+mn-cs"/>
            </a:endParaRPr>
          </a:p>
          <a:p>
            <a:pPr marL="0" marR="0" lvl="0" indent="0" algn="l" defTabSz="914400" rtl="0" eaLnBrk="1" fontAlgn="base" latinLnBrk="0" hangingPunct="1">
              <a:lnSpc>
                <a:spcPts val="2100"/>
              </a:lnSpc>
              <a:spcBef>
                <a:spcPct val="20000"/>
              </a:spcBef>
              <a:spcAft>
                <a:spcPct val="0"/>
              </a:spcAft>
              <a:buClrTx/>
              <a:buSzTx/>
              <a:buFontTx/>
              <a:buNone/>
              <a:tabLst/>
              <a:defRPr/>
            </a:pPr>
            <a:r>
              <a:rPr kumimoji="0" lang="da-DK" sz="1400" b="0" i="0" u="none" strike="noStrike" kern="0" cap="none" spc="0" normalizeH="0" baseline="0" noProof="0" dirty="0" smtClean="0">
                <a:ln>
                  <a:noFill/>
                </a:ln>
                <a:solidFill>
                  <a:srgbClr val="000000"/>
                </a:solidFill>
                <a:effectLst/>
                <a:uLnTx/>
                <a:uFillTx/>
                <a:latin typeface="Georgia"/>
                <a:ea typeface="+mn-ea"/>
                <a:cs typeface="+mn-cs"/>
              </a:rPr>
              <a:t>Indholdsmæssigt viderefører bekendtgørelsen, med visse modifikationer den gældende optagelsesbekendtgørelses regler om: </a:t>
            </a:r>
          </a:p>
          <a:p>
            <a:pPr marL="142875" marR="0" lvl="0" indent="-142875" algn="l" defTabSz="914400" rtl="0" eaLnBrk="1" fontAlgn="base" latinLnBrk="0" hangingPunct="1">
              <a:lnSpc>
                <a:spcPts val="2100"/>
              </a:lnSpc>
              <a:spcBef>
                <a:spcPct val="20000"/>
              </a:spcBef>
              <a:spcAft>
                <a:spcPct val="0"/>
              </a:spcAft>
              <a:buClrTx/>
              <a:buSzTx/>
              <a:buFontTx/>
              <a:buChar char="•"/>
              <a:tabLst/>
              <a:defRPr/>
            </a:pPr>
            <a:r>
              <a:rPr kumimoji="0" lang="da-DK" sz="1400" b="0" i="0" u="none" strike="noStrike" kern="0" cap="none" spc="0" normalizeH="0" baseline="0" noProof="0" dirty="0" smtClean="0">
                <a:ln>
                  <a:noFill/>
                </a:ln>
                <a:solidFill>
                  <a:srgbClr val="000000"/>
                </a:solidFill>
                <a:effectLst/>
                <a:uLnTx/>
                <a:uFillTx/>
                <a:latin typeface="Georgia"/>
                <a:ea typeface="+mn-ea"/>
                <a:cs typeface="+mn-cs"/>
              </a:rPr>
              <a:t>Elevfordeling. </a:t>
            </a:r>
          </a:p>
          <a:p>
            <a:pPr marL="142875" marR="0" lvl="0" indent="-142875" algn="l" defTabSz="914400" rtl="0" eaLnBrk="1" fontAlgn="base" latinLnBrk="0" hangingPunct="1">
              <a:lnSpc>
                <a:spcPts val="2100"/>
              </a:lnSpc>
              <a:spcBef>
                <a:spcPct val="20000"/>
              </a:spcBef>
              <a:spcAft>
                <a:spcPct val="0"/>
              </a:spcAft>
              <a:buClrTx/>
              <a:buSzTx/>
              <a:buFontTx/>
              <a:buChar char="•"/>
              <a:tabLst/>
              <a:defRPr/>
            </a:pPr>
            <a:r>
              <a:rPr kumimoji="0" lang="da-DK" sz="1400" b="0" i="0" u="none" strike="noStrike" kern="0" cap="none" spc="0" normalizeH="0" baseline="0" noProof="0" dirty="0" smtClean="0">
                <a:ln>
                  <a:noFill/>
                </a:ln>
                <a:solidFill>
                  <a:srgbClr val="000000"/>
                </a:solidFill>
                <a:effectLst/>
                <a:uLnTx/>
                <a:uFillTx/>
                <a:latin typeface="Georgia"/>
                <a:ea typeface="+mn-ea"/>
                <a:cs typeface="+mn-cs"/>
              </a:rPr>
              <a:t>Kapacitetsfastsættelse. </a:t>
            </a:r>
          </a:p>
          <a:p>
            <a:pPr marL="142875" marR="0" lvl="0" indent="-142875" algn="l" defTabSz="914400" rtl="0" eaLnBrk="1" fontAlgn="base" latinLnBrk="0" hangingPunct="1">
              <a:lnSpc>
                <a:spcPts val="2100"/>
              </a:lnSpc>
              <a:spcBef>
                <a:spcPct val="20000"/>
              </a:spcBef>
              <a:spcAft>
                <a:spcPct val="0"/>
              </a:spcAft>
              <a:buClrTx/>
              <a:buSzTx/>
              <a:buFontTx/>
              <a:buChar char="•"/>
              <a:tabLst/>
              <a:defRPr/>
            </a:pPr>
            <a:r>
              <a:rPr kumimoji="0" lang="da-DK" sz="1400" b="0" i="0" u="none" strike="noStrike" kern="0" cap="none" spc="0" normalizeH="0" baseline="0" noProof="0" dirty="0" smtClean="0">
                <a:ln>
                  <a:noFill/>
                </a:ln>
                <a:solidFill>
                  <a:srgbClr val="000000"/>
                </a:solidFill>
                <a:effectLst/>
                <a:uLnTx/>
                <a:uFillTx/>
                <a:latin typeface="Georgia"/>
                <a:ea typeface="+mn-ea"/>
                <a:cs typeface="+mn-cs"/>
              </a:rPr>
              <a:t>Optagelse af særlige ansøgere</a:t>
            </a:r>
          </a:p>
          <a:p>
            <a:pPr marL="142875" marR="0" lvl="0" indent="-142875" algn="l" defTabSz="914400" rtl="0" eaLnBrk="1" fontAlgn="base" latinLnBrk="0" hangingPunct="1">
              <a:lnSpc>
                <a:spcPts val="2100"/>
              </a:lnSpc>
              <a:spcBef>
                <a:spcPct val="20000"/>
              </a:spcBef>
              <a:spcAft>
                <a:spcPct val="0"/>
              </a:spcAft>
              <a:buClrTx/>
              <a:buSzTx/>
              <a:buFontTx/>
              <a:buChar char="•"/>
              <a:tabLst/>
              <a:defRPr/>
            </a:pPr>
            <a:r>
              <a:rPr kumimoji="0" lang="da-DK" sz="1400" b="0" i="0" u="none" strike="noStrike" kern="0" cap="none" spc="0" normalizeH="0" baseline="0" noProof="0" dirty="0" smtClean="0">
                <a:ln>
                  <a:noFill/>
                </a:ln>
                <a:solidFill>
                  <a:srgbClr val="000000"/>
                </a:solidFill>
                <a:effectLst/>
                <a:uLnTx/>
                <a:uFillTx/>
                <a:latin typeface="Georgia"/>
                <a:ea typeface="+mn-ea"/>
                <a:cs typeface="+mn-cs"/>
              </a:rPr>
              <a:t>Elever der skal på udenlandsophold.</a:t>
            </a:r>
          </a:p>
          <a:p>
            <a:pPr marL="142875" marR="0" lvl="0" indent="-142875" algn="l" defTabSz="914400" rtl="0" eaLnBrk="1" fontAlgn="base" latinLnBrk="0" hangingPunct="1">
              <a:lnSpc>
                <a:spcPts val="2100"/>
              </a:lnSpc>
              <a:spcBef>
                <a:spcPct val="20000"/>
              </a:spcBef>
              <a:spcAft>
                <a:spcPct val="0"/>
              </a:spcAft>
              <a:buClrTx/>
              <a:buSzTx/>
              <a:buFontTx/>
              <a:buChar char="•"/>
              <a:tabLst/>
              <a:defRPr/>
            </a:pPr>
            <a:r>
              <a:rPr kumimoji="0" lang="da-DK" sz="1400" b="0" i="0" u="none" strike="noStrike" kern="0" cap="none" spc="0" normalizeH="0" baseline="0" noProof="0" dirty="0" smtClean="0">
                <a:ln>
                  <a:noFill/>
                </a:ln>
                <a:solidFill>
                  <a:srgbClr val="000000"/>
                </a:solidFill>
                <a:effectLst/>
                <a:uLnTx/>
                <a:uFillTx/>
                <a:latin typeface="Georgia"/>
                <a:ea typeface="+mn-ea"/>
                <a:cs typeface="+mn-cs"/>
              </a:rPr>
              <a:t>Fordelingsudvalg.</a:t>
            </a:r>
          </a:p>
          <a:p>
            <a:pPr marL="142875" marR="0" lvl="0" indent="-142875" algn="l" defTabSz="914400" rtl="0" eaLnBrk="1" fontAlgn="base" latinLnBrk="0" hangingPunct="1">
              <a:lnSpc>
                <a:spcPts val="2100"/>
              </a:lnSpc>
              <a:spcBef>
                <a:spcPct val="20000"/>
              </a:spcBef>
              <a:spcAft>
                <a:spcPct val="0"/>
              </a:spcAft>
              <a:buClrTx/>
              <a:buSzTx/>
              <a:buFontTx/>
              <a:buChar char="•"/>
              <a:tabLst/>
              <a:defRPr/>
            </a:pPr>
            <a:r>
              <a:rPr kumimoji="0" lang="da-DK" sz="1400" b="0" i="0" u="none" strike="noStrike" kern="0" cap="none" spc="0" normalizeH="0" baseline="0" noProof="0" dirty="0" smtClean="0">
                <a:ln>
                  <a:noFill/>
                </a:ln>
                <a:solidFill>
                  <a:srgbClr val="000000"/>
                </a:solidFill>
                <a:effectLst/>
                <a:uLnTx/>
                <a:uFillTx/>
                <a:latin typeface="Georgia"/>
                <a:ea typeface="+mn-ea"/>
                <a:cs typeface="+mn-cs"/>
              </a:rPr>
              <a:t>Information om undervisningstilbud.</a:t>
            </a:r>
          </a:p>
          <a:p>
            <a:pPr marL="142875" marR="0" lvl="0" indent="-142875" algn="l" defTabSz="914400" rtl="0" eaLnBrk="1" fontAlgn="base" latinLnBrk="0" hangingPunct="1">
              <a:lnSpc>
                <a:spcPts val="2100"/>
              </a:lnSpc>
              <a:spcBef>
                <a:spcPct val="20000"/>
              </a:spcBef>
              <a:spcAft>
                <a:spcPct val="0"/>
              </a:spcAft>
              <a:buClrTx/>
              <a:buSzTx/>
              <a:buFontTx/>
              <a:buChar char="•"/>
              <a:tabLst/>
              <a:defRPr/>
            </a:pPr>
            <a:r>
              <a:rPr kumimoji="0" lang="da-DK" sz="1400" b="0" i="0" u="none" strike="noStrike" kern="0" cap="none" spc="0" normalizeH="0" baseline="0" noProof="0" dirty="0" smtClean="0">
                <a:ln>
                  <a:noFill/>
                </a:ln>
                <a:solidFill>
                  <a:srgbClr val="000000"/>
                </a:solidFill>
                <a:effectLst/>
                <a:uLnTx/>
                <a:uFillTx/>
                <a:latin typeface="Georgia"/>
                <a:ea typeface="+mn-ea"/>
                <a:cs typeface="+mn-cs"/>
              </a:rPr>
              <a:t>Ventelister</a:t>
            </a:r>
          </a:p>
          <a:p>
            <a:pPr marL="0" indent="0">
              <a:buNone/>
            </a:pPr>
            <a:endParaRPr lang="da-DK" baseline="0" dirty="0" smtClean="0"/>
          </a:p>
          <a:p>
            <a:r>
              <a:rPr lang="da-DK" baseline="0" dirty="0" smtClean="0"/>
              <a:t>I forhold til reglerne om elevfordeling er strukturen af reglerne lidt anderledes, for at gøre det mere logisk, men indholdsmæssigt er det de samme regler som i dag. </a:t>
            </a:r>
            <a:endParaRPr lang="da-DK" dirty="0" smtClean="0"/>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12</a:t>
            </a:fld>
            <a:endParaRPr lang="da-DK"/>
          </a:p>
        </p:txBody>
      </p:sp>
    </p:spTree>
    <p:extLst>
      <p:ext uri="{BB962C8B-B14F-4D97-AF65-F5344CB8AC3E}">
        <p14:creationId xmlns:p14="http://schemas.microsoft.com/office/powerpoint/2010/main" val="203505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smtClean="0"/>
              <a:t>Bekendtgørelsesudkastet indeholder et reservationssystem, så de gymnasiale institutioner allerede i foråret reserverer pladser til de ansøgere, som de efterfølgende skal optage, såfremt ansøgerne opfylder adgangsforudsætningerne. For de almengymnasiale institutioner betyder</a:t>
            </a:r>
            <a:r>
              <a:rPr lang="da-DK" sz="1200" baseline="0" dirty="0" smtClean="0"/>
              <a:t> det også, at en eventuel elevfordeling også skal foregå i foråret. </a:t>
            </a:r>
            <a:endParaRPr lang="da-DK" sz="1200" dirty="0" smtClean="0"/>
          </a:p>
          <a:p>
            <a:endParaRPr lang="da-DK"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a-DK" sz="1200" dirty="0" smtClean="0"/>
              <a:t>Reservationssystemet skal ses i lyset af, at de nye adgangsforudsætninger i lov</a:t>
            </a:r>
            <a:r>
              <a:rPr lang="da-DK" sz="1200" baseline="0" dirty="0" smtClean="0"/>
              <a:t> om de gymnasiale uddannelser, der</a:t>
            </a:r>
            <a:r>
              <a:rPr lang="da-DK" sz="1200" dirty="0" smtClean="0"/>
              <a:t> bl.a.</a:t>
            </a:r>
            <a:r>
              <a:rPr lang="da-DK" sz="1200" baseline="0" dirty="0" smtClean="0"/>
              <a:t> </a:t>
            </a:r>
            <a:r>
              <a:rPr lang="da-DK" sz="1200" dirty="0" smtClean="0"/>
              <a:t>medfører, at det først endeligt kan vurderes, om en ansøger opfylder adgangsforudsætningerne til en gymnasial uddannelse efter aflæggelse af folkeskolens afgangseksamen og en eventuel optagelsesprøve og samtale. </a:t>
            </a:r>
          </a:p>
          <a:p>
            <a:endParaRPr lang="da-DK" sz="1200" dirty="0" smtClean="0"/>
          </a:p>
          <a:p>
            <a:r>
              <a:rPr lang="da-DK" sz="1200" dirty="0" smtClean="0"/>
              <a:t>Hensigten med reservationssystemet er på den baggrund</a:t>
            </a:r>
            <a:r>
              <a:rPr lang="da-DK" sz="1200" baseline="0" dirty="0" smtClean="0"/>
              <a:t> </a:t>
            </a:r>
            <a:r>
              <a:rPr lang="da-DK" sz="1200" dirty="0" smtClean="0"/>
              <a:t>på bedst mulig vis at imødekomme institutionernes behov for planlægning og ansøgernes behov for hurtigst muligt at få klarhed over deres situation</a:t>
            </a:r>
          </a:p>
          <a:p>
            <a:r>
              <a:rPr lang="da-DK" sz="1200" dirty="0" smtClean="0"/>
              <a:t> </a:t>
            </a:r>
          </a:p>
          <a:p>
            <a:r>
              <a:rPr lang="da-DK" sz="1200" dirty="0" smtClean="0"/>
              <a:t>Reservationssystemet gælder for alle ansøgere, der rettidigt søger om optagelse, det vil sige både ansøgere, der forventes at have retskrav på optagelse og ansøgere, der forventes at skulle til optagelsesprøve og -samtale eller standardiseret vurdering.</a:t>
            </a:r>
          </a:p>
          <a:p>
            <a:endParaRPr lang="da-DK" dirty="0" smtClean="0"/>
          </a:p>
          <a:p>
            <a:r>
              <a:rPr lang="da-DK" dirty="0" smtClean="0"/>
              <a:t>Den centrale bestemmelse i forhold til reservation</a:t>
            </a:r>
            <a:r>
              <a:rPr lang="da-DK" baseline="0" dirty="0" smtClean="0"/>
              <a:t> af pladser findes i udkastets § 2. </a:t>
            </a:r>
          </a:p>
          <a:p>
            <a:r>
              <a:rPr lang="da-DK" baseline="0" dirty="0" smtClean="0"/>
              <a:t>-  Ansøgere, der har søgt rettidig får reserveret plads</a:t>
            </a:r>
            <a:endParaRPr lang="da-DK" dirty="0" smtClean="0"/>
          </a:p>
          <a:p>
            <a:pPr marL="171450" indent="-171450">
              <a:buFontTx/>
              <a:buChar char="-"/>
            </a:pPr>
            <a:r>
              <a:rPr lang="da-DK" dirty="0" smtClean="0"/>
              <a:t>Reglerne i §§ 4-12 svarer til de nuværende regler om</a:t>
            </a:r>
            <a:r>
              <a:rPr lang="da-DK" baseline="0" dirty="0" smtClean="0"/>
              <a:t> elevfordeling i optagelsesbekendtgørelsen</a:t>
            </a:r>
          </a:p>
          <a:p>
            <a:pPr marL="171450" indent="-171450">
              <a:buFontTx/>
              <a:buChar char="-"/>
            </a:pPr>
            <a:r>
              <a:rPr lang="da-DK" baseline="0" dirty="0" smtClean="0"/>
              <a:t>Pladsreservationen gælder til 1. september – dog bortfalder pladsen, hvis det efterfølgende viser sig, at ansøgeren ikke kan optages på uddannelsen</a:t>
            </a:r>
          </a:p>
          <a:p>
            <a:pPr marL="171450" indent="-171450">
              <a:buFontTx/>
              <a:buChar char="-"/>
            </a:pPr>
            <a:r>
              <a:rPr lang="da-DK" baseline="0" dirty="0" smtClean="0"/>
              <a:t>Ansøgeren får allerede i foråret at vide, hvor der er reserveret plads til dem og modtager i den forbindelse information om den videre proces og betingelserne for optagelse på uddannelsen.</a:t>
            </a:r>
          </a:p>
          <a:p>
            <a:pPr marL="171450" indent="-171450">
              <a:buFontTx/>
              <a:buChar char="-"/>
            </a:pPr>
            <a:endParaRPr lang="da-DK" baseline="0" dirty="0" smtClean="0"/>
          </a:p>
          <a:p>
            <a:pPr marL="171450" indent="-171450">
              <a:buFontTx/>
              <a:buChar char="-"/>
            </a:pPr>
            <a:endParaRPr lang="da-DK" baseline="0" dirty="0" smtClean="0"/>
          </a:p>
          <a:p>
            <a:r>
              <a:rPr lang="da-DK" baseline="0" dirty="0" smtClean="0"/>
              <a:t>(Ansøgere, der søger for sent:</a:t>
            </a:r>
          </a:p>
          <a:p>
            <a:r>
              <a:rPr lang="da-DK" baseline="0" dirty="0" smtClean="0"/>
              <a:t>Ansøgere, der søger for sent vil ikke få reserveret plads (efter 1. marts). De pågældende vil dermed først kunne få plads på en institution, når institutionen ved, om der vil være plads til ansøgeren. Samtidig følger det af loven, at en ansøger, der søger for sent vil miste sit retskrav på optagelse, hvis der er tale om en ansøger, der søger om optagelse i direkte forlængelse af grundskolen. )</a:t>
            </a:r>
          </a:p>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13</a:t>
            </a:fld>
            <a:endParaRPr lang="da-DK"/>
          </a:p>
        </p:txBody>
      </p:sp>
    </p:spTree>
    <p:extLst>
      <p:ext uri="{BB962C8B-B14F-4D97-AF65-F5344CB8AC3E}">
        <p14:creationId xmlns:p14="http://schemas.microsoft.com/office/powerpoint/2010/main" val="112914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u="none" kern="1200" dirty="0" smtClean="0">
                <a:solidFill>
                  <a:schemeClr val="tx1"/>
                </a:solidFill>
                <a:effectLst/>
                <a:latin typeface="Arial" charset="0"/>
                <a:ea typeface="+mn-ea"/>
                <a:cs typeface="+mn-cs"/>
              </a:rPr>
              <a:t>Der afholdes </a:t>
            </a:r>
            <a:r>
              <a:rPr lang="da-DK" sz="1200" kern="1200" dirty="0" smtClean="0">
                <a:solidFill>
                  <a:schemeClr val="tx1"/>
                </a:solidFill>
                <a:effectLst/>
                <a:latin typeface="Arial" charset="0"/>
                <a:ea typeface="+mn-ea"/>
                <a:cs typeface="+mn-cs"/>
              </a:rPr>
              <a:t>tre optagelsesprøver pr. år i forbindelse med optagelse til gymnasiet:</a:t>
            </a:r>
          </a:p>
          <a:p>
            <a:r>
              <a:rPr lang="da-DK" sz="1200" kern="1200" dirty="0" smtClean="0">
                <a:solidFill>
                  <a:schemeClr val="tx1"/>
                </a:solidFill>
                <a:effectLst/>
                <a:latin typeface="Arial" charset="0"/>
                <a:ea typeface="+mn-ea"/>
                <a:cs typeface="+mn-cs"/>
              </a:rPr>
              <a:t> </a:t>
            </a:r>
          </a:p>
          <a:p>
            <a:pPr lvl="0"/>
            <a:r>
              <a:rPr lang="da-DK" sz="1200" u="sng" kern="1200" dirty="0" smtClean="0">
                <a:solidFill>
                  <a:schemeClr val="tx1"/>
                </a:solidFill>
                <a:effectLst/>
                <a:latin typeface="Arial" charset="0"/>
                <a:ea typeface="+mn-ea"/>
                <a:cs typeface="+mn-cs"/>
              </a:rPr>
              <a:t>En tidlig optagelsesprøve </a:t>
            </a:r>
            <a:r>
              <a:rPr lang="da-DK" sz="1200" kern="1200" dirty="0" smtClean="0">
                <a:solidFill>
                  <a:schemeClr val="tx1"/>
                </a:solidFill>
                <a:effectLst/>
                <a:latin typeface="Arial" charset="0"/>
                <a:ea typeface="+mn-ea"/>
                <a:cs typeface="+mn-cs"/>
              </a:rPr>
              <a:t>medio juni for de ansøgere, der med sikkerhed skal aflægge optagelsesprøve, dvs. ansøgere fra prøvefri skoler, ansøgere, der ikke har 2. fremmedsprog, ansøgere, der har været syge ved en af folkeskolens prøver, og ansøgere til 3-årige gymnasiale uddannelser, der ikke søger om optagelse i direkte forlængelse af 9. eller 10. klasse. Denne prøve skal desuden tilbydes til ansøgere, der har en negativ uddannelsesparathedsvurdering, idet disse ansøgere med stor sandsynlighed vil skulle aflægge optagelsesprøve.</a:t>
            </a:r>
          </a:p>
          <a:p>
            <a:pPr lvl="0"/>
            <a:endParaRPr lang="da-DK" sz="1200" kern="1200" dirty="0" smtClean="0">
              <a:solidFill>
                <a:schemeClr val="tx1"/>
              </a:solidFill>
              <a:effectLst/>
              <a:latin typeface="Arial" charset="0"/>
              <a:ea typeface="+mn-ea"/>
              <a:cs typeface="+mn-cs"/>
            </a:endParaRPr>
          </a:p>
          <a:p>
            <a:pPr lvl="0"/>
            <a:r>
              <a:rPr lang="da-DK" sz="1200" u="sng" kern="1200" dirty="0" smtClean="0">
                <a:solidFill>
                  <a:schemeClr val="tx1"/>
                </a:solidFill>
                <a:effectLst/>
                <a:latin typeface="Arial" charset="0"/>
                <a:ea typeface="+mn-ea"/>
                <a:cs typeface="+mn-cs"/>
              </a:rPr>
              <a:t>En sen optagelsesprøve </a:t>
            </a:r>
            <a:r>
              <a:rPr lang="da-DK" sz="1200" kern="1200" dirty="0" smtClean="0">
                <a:solidFill>
                  <a:schemeClr val="tx1"/>
                </a:solidFill>
                <a:effectLst/>
                <a:latin typeface="Arial" charset="0"/>
                <a:ea typeface="+mn-ea"/>
                <a:cs typeface="+mn-cs"/>
              </a:rPr>
              <a:t>primo august for øvrige ansøgere. Først og fremmest vil der være tale om elever, der ikke består folkeskolens afgangseksamen, herunder elever der er syge til en af folkeskolens prøver. Denne prøve kan også anvendes som andet prøveforsøg og sygeprøve ift. den tidlige optagelsesprøve i juni måned. Det bemærkes, at ansøgere ifølge aftalen om styrkede gymnasiale uddannelser af 3. juni 2016 som udgangspunkt kun kan aflægge prøven to gange.</a:t>
            </a:r>
          </a:p>
          <a:p>
            <a:pPr lvl="0"/>
            <a:endParaRPr lang="da-DK" sz="1200" u="sng" kern="1200" dirty="0" smtClean="0">
              <a:solidFill>
                <a:schemeClr val="tx1"/>
              </a:solidFill>
              <a:effectLst/>
              <a:latin typeface="Arial" charset="0"/>
              <a:ea typeface="+mn-ea"/>
              <a:cs typeface="+mn-cs"/>
            </a:endParaRPr>
          </a:p>
          <a:p>
            <a:pPr lvl="0"/>
            <a:r>
              <a:rPr lang="da-DK" sz="1200" u="sng" kern="1200" dirty="0" smtClean="0">
                <a:solidFill>
                  <a:schemeClr val="tx1"/>
                </a:solidFill>
                <a:effectLst/>
                <a:latin typeface="Arial" charset="0"/>
                <a:ea typeface="+mn-ea"/>
                <a:cs typeface="+mn-cs"/>
              </a:rPr>
              <a:t>En sygeprøve </a:t>
            </a:r>
            <a:r>
              <a:rPr lang="da-DK" sz="1200" kern="1200" dirty="0" smtClean="0">
                <a:solidFill>
                  <a:schemeClr val="tx1"/>
                </a:solidFill>
                <a:effectLst/>
                <a:latin typeface="Arial" charset="0"/>
                <a:ea typeface="+mn-ea"/>
                <a:cs typeface="+mn-cs"/>
              </a:rPr>
              <a:t>medio august.</a:t>
            </a:r>
          </a:p>
          <a:p>
            <a:pPr lvl="0"/>
            <a:endParaRPr lang="da-DK" sz="1200" kern="1200" dirty="0" smtClean="0">
              <a:solidFill>
                <a:schemeClr val="tx1"/>
              </a:solidFill>
              <a:effectLst/>
              <a:latin typeface="Arial" charset="0"/>
              <a:ea typeface="+mn-ea"/>
              <a:cs typeface="+mn-cs"/>
            </a:endParaRPr>
          </a:p>
          <a:p>
            <a:pPr lvl="0"/>
            <a:r>
              <a:rPr lang="da-DK" sz="1200" kern="1200" dirty="0" smtClean="0">
                <a:solidFill>
                  <a:schemeClr val="tx1"/>
                </a:solidFill>
                <a:effectLst/>
                <a:latin typeface="Arial" charset="0"/>
                <a:ea typeface="+mn-ea"/>
                <a:cs typeface="+mn-cs"/>
              </a:rPr>
              <a:t>Med denne tidsmæssige placering af optagelsesprøverne er det forventningen, at langt størstedelen af ansøgerne vil kunne få besked om optagelse på uddannelsen omkring sommerferiens start. For ansøgere, der ikke består den tidlige optagelsesprøve, vil der endvidere være mulighed for efterfølgende at aflægge optagelsesprøven til erhvervsuddannelserne.</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14</a:t>
            </a:fld>
            <a:endParaRPr lang="da-DK"/>
          </a:p>
        </p:txBody>
      </p:sp>
    </p:spTree>
    <p:extLst>
      <p:ext uri="{BB962C8B-B14F-4D97-AF65-F5344CB8AC3E}">
        <p14:creationId xmlns:p14="http://schemas.microsoft.com/office/powerpoint/2010/main" val="194926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u="none" kern="1200" dirty="0" smtClean="0">
                <a:solidFill>
                  <a:schemeClr val="tx1"/>
                </a:solidFill>
                <a:effectLst/>
                <a:latin typeface="Arial" charset="0"/>
                <a:ea typeface="+mn-ea"/>
                <a:cs typeface="+mn-cs"/>
              </a:rPr>
              <a:t>Der afholdes </a:t>
            </a:r>
            <a:r>
              <a:rPr lang="da-DK" sz="1200" kern="1200" dirty="0" smtClean="0">
                <a:solidFill>
                  <a:schemeClr val="tx1"/>
                </a:solidFill>
                <a:effectLst/>
                <a:latin typeface="Arial" charset="0"/>
                <a:ea typeface="+mn-ea"/>
                <a:cs typeface="+mn-cs"/>
              </a:rPr>
              <a:t>tre optagelsesprøver pr. år i forbindelse med optagelse til gymnasiet:</a:t>
            </a:r>
          </a:p>
          <a:p>
            <a:r>
              <a:rPr lang="da-DK" sz="1200" kern="1200" dirty="0" smtClean="0">
                <a:solidFill>
                  <a:schemeClr val="tx1"/>
                </a:solidFill>
                <a:effectLst/>
                <a:latin typeface="Arial" charset="0"/>
                <a:ea typeface="+mn-ea"/>
                <a:cs typeface="+mn-cs"/>
              </a:rPr>
              <a:t> </a:t>
            </a:r>
          </a:p>
          <a:p>
            <a:pPr lvl="0"/>
            <a:r>
              <a:rPr lang="da-DK" sz="1200" u="sng" kern="1200" dirty="0" smtClean="0">
                <a:solidFill>
                  <a:schemeClr val="tx1"/>
                </a:solidFill>
                <a:effectLst/>
                <a:latin typeface="Arial" charset="0"/>
                <a:ea typeface="+mn-ea"/>
                <a:cs typeface="+mn-cs"/>
              </a:rPr>
              <a:t>En tidlig optagelsesprøve </a:t>
            </a:r>
            <a:r>
              <a:rPr lang="da-DK" sz="1200" kern="1200" dirty="0" smtClean="0">
                <a:solidFill>
                  <a:schemeClr val="tx1"/>
                </a:solidFill>
                <a:effectLst/>
                <a:latin typeface="Arial" charset="0"/>
                <a:ea typeface="+mn-ea"/>
                <a:cs typeface="+mn-cs"/>
              </a:rPr>
              <a:t>medio juni for de ansøgere, der med sikkerhed skal aflægge optagelsesprøve, dvs. ansøgere fra prøvefri skoler, ansøgere, der ikke har 2. fremmedsprog, ansøgere, der har været syge ved en af folkeskolens prøver, og ansøgere til 3-årige gymnasiale uddannelser, der ikke søger om optagelse i direkte forlængelse af 9. eller 10. klasse. Denne prøve skal desuden tilbydes til ansøgere, der har en negativ uddannelsesparathedsvurdering, idet disse ansøgere med stor sandsynlighed vil skulle aflægge optagelsesprøve.</a:t>
            </a:r>
          </a:p>
          <a:p>
            <a:pPr lvl="0"/>
            <a:endParaRPr lang="da-DK" sz="1200" kern="1200" dirty="0" smtClean="0">
              <a:solidFill>
                <a:schemeClr val="tx1"/>
              </a:solidFill>
              <a:effectLst/>
              <a:latin typeface="Arial" charset="0"/>
              <a:ea typeface="+mn-ea"/>
              <a:cs typeface="+mn-cs"/>
            </a:endParaRPr>
          </a:p>
          <a:p>
            <a:pPr lvl="0"/>
            <a:r>
              <a:rPr lang="da-DK" sz="1200" u="sng" kern="1200" dirty="0" smtClean="0">
                <a:solidFill>
                  <a:schemeClr val="tx1"/>
                </a:solidFill>
                <a:effectLst/>
                <a:latin typeface="Arial" charset="0"/>
                <a:ea typeface="+mn-ea"/>
                <a:cs typeface="+mn-cs"/>
              </a:rPr>
              <a:t>En sen optagelsesprøve </a:t>
            </a:r>
            <a:r>
              <a:rPr lang="da-DK" sz="1200" kern="1200" dirty="0" smtClean="0">
                <a:solidFill>
                  <a:schemeClr val="tx1"/>
                </a:solidFill>
                <a:effectLst/>
                <a:latin typeface="Arial" charset="0"/>
                <a:ea typeface="+mn-ea"/>
                <a:cs typeface="+mn-cs"/>
              </a:rPr>
              <a:t>primo august for øvrige ansøgere. Først og fremmest vil der være tale om elever, der ikke består folkeskolens afgangseksamen, herunder elever der er syge til en af folkeskolens prøver. Denne prøve kan også anvendes som andet prøveforsøg og sygeprøve ift. den tidlige optagelsesprøve i juni måned. Det bemærkes, at ansøgere ifølge aftalen om styrkede gymnasiale uddannelser af 3. juni 2016 som udgangspunkt kun kan aflægge prøven to gange.</a:t>
            </a:r>
          </a:p>
          <a:p>
            <a:pPr lvl="0"/>
            <a:endParaRPr lang="da-DK" sz="1200" u="sng" kern="1200" dirty="0" smtClean="0">
              <a:solidFill>
                <a:schemeClr val="tx1"/>
              </a:solidFill>
              <a:effectLst/>
              <a:latin typeface="Arial" charset="0"/>
              <a:ea typeface="+mn-ea"/>
              <a:cs typeface="+mn-cs"/>
            </a:endParaRPr>
          </a:p>
          <a:p>
            <a:pPr lvl="0"/>
            <a:r>
              <a:rPr lang="da-DK" sz="1200" u="sng" kern="1200" dirty="0" smtClean="0">
                <a:solidFill>
                  <a:schemeClr val="tx1"/>
                </a:solidFill>
                <a:effectLst/>
                <a:latin typeface="Arial" charset="0"/>
                <a:ea typeface="+mn-ea"/>
                <a:cs typeface="+mn-cs"/>
              </a:rPr>
              <a:t>En sygeprøve </a:t>
            </a:r>
            <a:r>
              <a:rPr lang="da-DK" sz="1200" kern="1200" dirty="0" smtClean="0">
                <a:solidFill>
                  <a:schemeClr val="tx1"/>
                </a:solidFill>
                <a:effectLst/>
                <a:latin typeface="Arial" charset="0"/>
                <a:ea typeface="+mn-ea"/>
                <a:cs typeface="+mn-cs"/>
              </a:rPr>
              <a:t>medio august.</a:t>
            </a:r>
          </a:p>
          <a:p>
            <a:pPr lvl="0"/>
            <a:endParaRPr lang="da-DK" sz="1200" kern="1200" dirty="0" smtClean="0">
              <a:solidFill>
                <a:schemeClr val="tx1"/>
              </a:solidFill>
              <a:effectLst/>
              <a:latin typeface="Arial" charset="0"/>
              <a:ea typeface="+mn-ea"/>
              <a:cs typeface="+mn-cs"/>
            </a:endParaRPr>
          </a:p>
          <a:p>
            <a:pPr lvl="0"/>
            <a:r>
              <a:rPr lang="da-DK" sz="1200" kern="1200" dirty="0" smtClean="0">
                <a:solidFill>
                  <a:schemeClr val="tx1"/>
                </a:solidFill>
                <a:effectLst/>
                <a:latin typeface="Arial" charset="0"/>
                <a:ea typeface="+mn-ea"/>
                <a:cs typeface="+mn-cs"/>
              </a:rPr>
              <a:t>Med denne tidsmæssige placering af optagelsesprøverne er det forventningen, at langt størstedelen af ansøgerne vil kunne få besked om optagelse på uddannelsen omkring sommerferiens start. For ansøgere, der ikke består den tidlige optagelsesprøve, vil der endvidere være mulighed for efterfølgende at aflægge optagelsesprøven til erhvervsuddannelserne.</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15</a:t>
            </a:fld>
            <a:endParaRPr lang="da-DK"/>
          </a:p>
        </p:txBody>
      </p:sp>
    </p:spTree>
    <p:extLst>
      <p:ext uri="{BB962C8B-B14F-4D97-AF65-F5344CB8AC3E}">
        <p14:creationId xmlns:p14="http://schemas.microsoft.com/office/powerpoint/2010/main" val="1949267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u="none" kern="1200" dirty="0" smtClean="0">
                <a:solidFill>
                  <a:schemeClr val="tx1"/>
                </a:solidFill>
                <a:effectLst/>
                <a:latin typeface="Arial" charset="0"/>
                <a:ea typeface="+mn-ea"/>
                <a:cs typeface="+mn-cs"/>
              </a:rPr>
              <a:t>Der afholdes </a:t>
            </a:r>
            <a:r>
              <a:rPr lang="da-DK" sz="1200" kern="1200" dirty="0" smtClean="0">
                <a:solidFill>
                  <a:schemeClr val="tx1"/>
                </a:solidFill>
                <a:effectLst/>
                <a:latin typeface="Arial" charset="0"/>
                <a:ea typeface="+mn-ea"/>
                <a:cs typeface="+mn-cs"/>
              </a:rPr>
              <a:t>tre optagelsesprøver pr. år i forbindelse med optagelse til gymnasiet:</a:t>
            </a:r>
          </a:p>
          <a:p>
            <a:r>
              <a:rPr lang="da-DK" sz="1200" kern="1200" dirty="0" smtClean="0">
                <a:solidFill>
                  <a:schemeClr val="tx1"/>
                </a:solidFill>
                <a:effectLst/>
                <a:latin typeface="Arial" charset="0"/>
                <a:ea typeface="+mn-ea"/>
                <a:cs typeface="+mn-cs"/>
              </a:rPr>
              <a:t> </a:t>
            </a:r>
          </a:p>
          <a:p>
            <a:pPr lvl="0"/>
            <a:r>
              <a:rPr lang="da-DK" sz="1200" u="sng" kern="1200" dirty="0" smtClean="0">
                <a:solidFill>
                  <a:schemeClr val="tx1"/>
                </a:solidFill>
                <a:effectLst/>
                <a:latin typeface="Arial" charset="0"/>
                <a:ea typeface="+mn-ea"/>
                <a:cs typeface="+mn-cs"/>
              </a:rPr>
              <a:t>En tidlig optagelsesprøve </a:t>
            </a:r>
            <a:r>
              <a:rPr lang="da-DK" sz="1200" kern="1200" dirty="0" smtClean="0">
                <a:solidFill>
                  <a:schemeClr val="tx1"/>
                </a:solidFill>
                <a:effectLst/>
                <a:latin typeface="Arial" charset="0"/>
                <a:ea typeface="+mn-ea"/>
                <a:cs typeface="+mn-cs"/>
              </a:rPr>
              <a:t>medio juni for de ansøgere, der med sikkerhed skal aflægge optagelsesprøve, dvs. ansøgere fra prøvefri skoler, ansøgere, der ikke har 2. fremmedsprog, ansøgere, der har været syge ved en af folkeskolens prøver, og ansøgere til 3-årige gymnasiale uddannelser, der ikke søger om optagelse i direkte forlængelse af 9. eller 10. klasse. Denne prøve skal desuden tilbydes til ansøgere, der har en negativ uddannelsesparathedsvurdering, idet disse ansøgere med stor sandsynlighed vil skulle aflægge optagelsesprøve.</a:t>
            </a:r>
          </a:p>
          <a:p>
            <a:pPr lvl="0"/>
            <a:endParaRPr lang="da-DK" sz="1200" kern="1200" dirty="0" smtClean="0">
              <a:solidFill>
                <a:schemeClr val="tx1"/>
              </a:solidFill>
              <a:effectLst/>
              <a:latin typeface="Arial" charset="0"/>
              <a:ea typeface="+mn-ea"/>
              <a:cs typeface="+mn-cs"/>
            </a:endParaRPr>
          </a:p>
          <a:p>
            <a:pPr lvl="0"/>
            <a:r>
              <a:rPr lang="da-DK" sz="1200" u="sng" kern="1200" dirty="0" smtClean="0">
                <a:solidFill>
                  <a:schemeClr val="tx1"/>
                </a:solidFill>
                <a:effectLst/>
                <a:latin typeface="Arial" charset="0"/>
                <a:ea typeface="+mn-ea"/>
                <a:cs typeface="+mn-cs"/>
              </a:rPr>
              <a:t>En sen optagelsesprøve </a:t>
            </a:r>
            <a:r>
              <a:rPr lang="da-DK" sz="1200" kern="1200" dirty="0" smtClean="0">
                <a:solidFill>
                  <a:schemeClr val="tx1"/>
                </a:solidFill>
                <a:effectLst/>
                <a:latin typeface="Arial" charset="0"/>
                <a:ea typeface="+mn-ea"/>
                <a:cs typeface="+mn-cs"/>
              </a:rPr>
              <a:t>primo august for øvrige ansøgere. Først og fremmest vil der være tale om elever, der ikke består folkeskolens afgangseksamen, herunder elever der er syge til en af folkeskolens prøver. Denne prøve kan også anvendes som andet prøveforsøg og sygeprøve ift. den tidlige optagelsesprøve i juni måned. Det bemærkes, at ansøgere ifølge aftalen om styrkede gymnasiale uddannelser af 3. juni 2016 som udgangspunkt kun kan aflægge prøven to gange.</a:t>
            </a:r>
          </a:p>
          <a:p>
            <a:pPr lvl="0"/>
            <a:endParaRPr lang="da-DK" sz="1200" u="sng" kern="1200" dirty="0" smtClean="0">
              <a:solidFill>
                <a:schemeClr val="tx1"/>
              </a:solidFill>
              <a:effectLst/>
              <a:latin typeface="Arial" charset="0"/>
              <a:ea typeface="+mn-ea"/>
              <a:cs typeface="+mn-cs"/>
            </a:endParaRPr>
          </a:p>
          <a:p>
            <a:pPr lvl="0"/>
            <a:r>
              <a:rPr lang="da-DK" sz="1200" u="sng" kern="1200" dirty="0" smtClean="0">
                <a:solidFill>
                  <a:schemeClr val="tx1"/>
                </a:solidFill>
                <a:effectLst/>
                <a:latin typeface="Arial" charset="0"/>
                <a:ea typeface="+mn-ea"/>
                <a:cs typeface="+mn-cs"/>
              </a:rPr>
              <a:t>En sygeprøve </a:t>
            </a:r>
            <a:r>
              <a:rPr lang="da-DK" sz="1200" kern="1200" dirty="0" smtClean="0">
                <a:solidFill>
                  <a:schemeClr val="tx1"/>
                </a:solidFill>
                <a:effectLst/>
                <a:latin typeface="Arial" charset="0"/>
                <a:ea typeface="+mn-ea"/>
                <a:cs typeface="+mn-cs"/>
              </a:rPr>
              <a:t>medio august.</a:t>
            </a:r>
          </a:p>
          <a:p>
            <a:pPr lvl="0"/>
            <a:endParaRPr lang="da-DK" sz="1200" kern="1200" dirty="0" smtClean="0">
              <a:solidFill>
                <a:schemeClr val="tx1"/>
              </a:solidFill>
              <a:effectLst/>
              <a:latin typeface="Arial" charset="0"/>
              <a:ea typeface="+mn-ea"/>
              <a:cs typeface="+mn-cs"/>
            </a:endParaRPr>
          </a:p>
          <a:p>
            <a:pPr lvl="0"/>
            <a:r>
              <a:rPr lang="da-DK" sz="1200" kern="1200" dirty="0" smtClean="0">
                <a:solidFill>
                  <a:schemeClr val="tx1"/>
                </a:solidFill>
                <a:effectLst/>
                <a:latin typeface="Arial" charset="0"/>
                <a:ea typeface="+mn-ea"/>
                <a:cs typeface="+mn-cs"/>
              </a:rPr>
              <a:t>Med denne tidsmæssige placering af optagelsesprøverne er det forventningen, at langt størstedelen af ansøgerne vil kunne få besked om optagelse på uddannelsen omkring sommerferiens start. For ansøgere, der ikke består den tidlige optagelsesprøve, vil der endvidere være mulighed for efterfølgende at aflægge optagelsesprøven til erhvervsuddannelserne.</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16</a:t>
            </a:fld>
            <a:endParaRPr lang="da-DK"/>
          </a:p>
        </p:txBody>
      </p:sp>
    </p:spTree>
    <p:extLst>
      <p:ext uri="{BB962C8B-B14F-4D97-AF65-F5344CB8AC3E}">
        <p14:creationId xmlns:p14="http://schemas.microsoft.com/office/powerpoint/2010/main" val="1949267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a-DK" dirty="0" smtClean="0"/>
              <a:t>Grafisk</a:t>
            </a:r>
            <a:r>
              <a:rPr lang="da-DK" baseline="0" dirty="0" smtClean="0"/>
              <a:t> overblik over processen for ansøgere, der søger i direkte forlængelse af 9. eller 10. klasse</a:t>
            </a:r>
            <a:endParaRPr lang="da-DK" dirty="0" smtClean="0"/>
          </a:p>
          <a:p>
            <a:endParaRPr lang="da-DK" dirty="0" smtClean="0"/>
          </a:p>
          <a:p>
            <a:r>
              <a:rPr lang="da-DK" dirty="0" smtClean="0"/>
              <a:t>(Endelig UPV – 1. juni)</a:t>
            </a:r>
          </a:p>
          <a:p>
            <a:endParaRPr lang="da-DK" dirty="0" smtClean="0"/>
          </a:p>
          <a:p>
            <a:r>
              <a:rPr lang="da-DK" dirty="0" smtClean="0"/>
              <a:t>(Folkeskolens afgangsprøve – mundtlige midt i maj, skriftlige omkring sidste uge i juni)</a:t>
            </a:r>
          </a:p>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17</a:t>
            </a:fld>
            <a:endParaRPr lang="da-DK"/>
          </a:p>
        </p:txBody>
      </p:sp>
    </p:spTree>
    <p:extLst>
      <p:ext uri="{BB962C8B-B14F-4D97-AF65-F5344CB8AC3E}">
        <p14:creationId xmlns:p14="http://schemas.microsoft.com/office/powerpoint/2010/main" val="107189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18448212-2F08-4ECF-AFD8-316002E14B31}" type="datetime1">
              <a:rPr lang="da-DK" smtClean="0"/>
              <a:t>21-01-2019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5E2350B-4681-4651-B072-627003130406}" type="slidenum">
              <a:rPr lang="da-DK" smtClean="0"/>
              <a:t>‹nr.›</a:t>
            </a:fld>
            <a:endParaRPr lang="da-DK"/>
          </a:p>
        </p:txBody>
      </p:sp>
    </p:spTree>
    <p:extLst>
      <p:ext uri="{BB962C8B-B14F-4D97-AF65-F5344CB8AC3E}">
        <p14:creationId xmlns:p14="http://schemas.microsoft.com/office/powerpoint/2010/main" val="428329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75143EF-26E3-45C0-9679-DA9E58190B56}" type="datetime1">
              <a:rPr lang="da-DK" smtClean="0"/>
              <a:t>21-01-2019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5E2350B-4681-4651-B072-627003130406}" type="slidenum">
              <a:rPr lang="da-DK" smtClean="0"/>
              <a:t>‹nr.›</a:t>
            </a:fld>
            <a:endParaRPr lang="da-DK"/>
          </a:p>
        </p:txBody>
      </p:sp>
    </p:spTree>
    <p:extLst>
      <p:ext uri="{BB962C8B-B14F-4D97-AF65-F5344CB8AC3E}">
        <p14:creationId xmlns:p14="http://schemas.microsoft.com/office/powerpoint/2010/main" val="137346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E4DA600-3C9F-4E55-A6B3-44000C45C190}" type="datetime1">
              <a:rPr lang="da-DK" smtClean="0"/>
              <a:t>21-01-2019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5E2350B-4681-4651-B072-627003130406}" type="slidenum">
              <a:rPr lang="da-DK" smtClean="0"/>
              <a:t>‹nr.›</a:t>
            </a:fld>
            <a:endParaRPr lang="da-DK"/>
          </a:p>
        </p:txBody>
      </p:sp>
    </p:spTree>
    <p:extLst>
      <p:ext uri="{BB962C8B-B14F-4D97-AF65-F5344CB8AC3E}">
        <p14:creationId xmlns:p14="http://schemas.microsoft.com/office/powerpoint/2010/main" val="46467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5E2350B-4681-4651-B072-627003130406}" type="slidenum">
              <a:rPr lang="da-DK" smtClean="0"/>
              <a:t>‹nr.›</a:t>
            </a:fld>
            <a:endParaRPr lang="da-DK"/>
          </a:p>
        </p:txBody>
      </p:sp>
    </p:spTree>
    <p:extLst>
      <p:ext uri="{BB962C8B-B14F-4D97-AF65-F5344CB8AC3E}">
        <p14:creationId xmlns:p14="http://schemas.microsoft.com/office/powerpoint/2010/main" val="98561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723351D1-36CC-4D56-92ED-B8BA47321543}" type="datetime1">
              <a:rPr lang="da-DK" smtClean="0"/>
              <a:t>21-01-2019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5E2350B-4681-4651-B072-627003130406}" type="slidenum">
              <a:rPr lang="da-DK" smtClean="0"/>
              <a:t>‹nr.›</a:t>
            </a:fld>
            <a:endParaRPr lang="da-DK"/>
          </a:p>
        </p:txBody>
      </p:sp>
    </p:spTree>
    <p:extLst>
      <p:ext uri="{BB962C8B-B14F-4D97-AF65-F5344CB8AC3E}">
        <p14:creationId xmlns:p14="http://schemas.microsoft.com/office/powerpoint/2010/main" val="338329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D134F94E-C6F2-40C4-962A-E714428A0688}" type="datetime1">
              <a:rPr lang="da-DK" smtClean="0"/>
              <a:t>21-01-2019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5E2350B-4681-4651-B072-627003130406}" type="slidenum">
              <a:rPr lang="da-DK" smtClean="0"/>
              <a:t>‹nr.›</a:t>
            </a:fld>
            <a:endParaRPr lang="da-DK"/>
          </a:p>
        </p:txBody>
      </p:sp>
    </p:spTree>
    <p:extLst>
      <p:ext uri="{BB962C8B-B14F-4D97-AF65-F5344CB8AC3E}">
        <p14:creationId xmlns:p14="http://schemas.microsoft.com/office/powerpoint/2010/main" val="189951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CBAF549A-3693-46F1-9E14-25F6356941EB}" type="datetime1">
              <a:rPr lang="da-DK" smtClean="0"/>
              <a:t>21-01-2019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C5E2350B-4681-4651-B072-627003130406}" type="slidenum">
              <a:rPr lang="da-DK" smtClean="0"/>
              <a:t>‹nr.›</a:t>
            </a:fld>
            <a:endParaRPr lang="da-DK"/>
          </a:p>
        </p:txBody>
      </p:sp>
    </p:spTree>
    <p:extLst>
      <p:ext uri="{BB962C8B-B14F-4D97-AF65-F5344CB8AC3E}">
        <p14:creationId xmlns:p14="http://schemas.microsoft.com/office/powerpoint/2010/main" val="350917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D458242F-17B2-47B7-8610-8648BEBF85B8}" type="datetime1">
              <a:rPr lang="da-DK" smtClean="0"/>
              <a:t>21-01-2019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C5E2350B-4681-4651-B072-627003130406}" type="slidenum">
              <a:rPr lang="da-DK" smtClean="0"/>
              <a:t>‹nr.›</a:t>
            </a:fld>
            <a:endParaRPr lang="da-DK"/>
          </a:p>
        </p:txBody>
      </p:sp>
    </p:spTree>
    <p:extLst>
      <p:ext uri="{BB962C8B-B14F-4D97-AF65-F5344CB8AC3E}">
        <p14:creationId xmlns:p14="http://schemas.microsoft.com/office/powerpoint/2010/main" val="204965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DD27E10-8EE4-485F-861A-8C58B0954C58}" type="datetime1">
              <a:rPr lang="da-DK" smtClean="0"/>
              <a:t>21-01-2019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C5E2350B-4681-4651-B072-627003130406}" type="slidenum">
              <a:rPr lang="da-DK" smtClean="0"/>
              <a:t>‹nr.›</a:t>
            </a:fld>
            <a:endParaRPr lang="da-DK"/>
          </a:p>
        </p:txBody>
      </p:sp>
    </p:spTree>
    <p:extLst>
      <p:ext uri="{BB962C8B-B14F-4D97-AF65-F5344CB8AC3E}">
        <p14:creationId xmlns:p14="http://schemas.microsoft.com/office/powerpoint/2010/main" val="4688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670D5F4E-7D06-4866-80DF-3A0BEAA6661A}" type="datetime1">
              <a:rPr lang="da-DK" smtClean="0"/>
              <a:t>21-01-2019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5E2350B-4681-4651-B072-627003130406}" type="slidenum">
              <a:rPr lang="da-DK" smtClean="0"/>
              <a:t>‹nr.›</a:t>
            </a:fld>
            <a:endParaRPr lang="da-DK"/>
          </a:p>
        </p:txBody>
      </p:sp>
    </p:spTree>
    <p:extLst>
      <p:ext uri="{BB962C8B-B14F-4D97-AF65-F5344CB8AC3E}">
        <p14:creationId xmlns:p14="http://schemas.microsoft.com/office/powerpoint/2010/main" val="408445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FA3D3092-F15F-44E2-8F08-751D20C3F6A5}" type="datetime1">
              <a:rPr lang="da-DK" smtClean="0"/>
              <a:t>21-01-2019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5E2350B-4681-4651-B072-627003130406}" type="slidenum">
              <a:rPr lang="da-DK" smtClean="0"/>
              <a:t>‹nr.›</a:t>
            </a:fld>
            <a:endParaRPr lang="da-DK"/>
          </a:p>
        </p:txBody>
      </p:sp>
    </p:spTree>
    <p:extLst>
      <p:ext uri="{BB962C8B-B14F-4D97-AF65-F5344CB8AC3E}">
        <p14:creationId xmlns:p14="http://schemas.microsoft.com/office/powerpoint/2010/main" val="26485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9DD70-C0FF-466F-8DDD-83CDFD313698}" type="datetime1">
              <a:rPr lang="da-DK" smtClean="0"/>
              <a:t>21-01-2019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2350B-4681-4651-B072-627003130406}" type="slidenum">
              <a:rPr lang="da-DK" smtClean="0"/>
              <a:t>‹nr.›</a:t>
            </a:fld>
            <a:endParaRPr lang="da-DK"/>
          </a:p>
        </p:txBody>
      </p:sp>
    </p:spTree>
    <p:extLst>
      <p:ext uri="{BB962C8B-B14F-4D97-AF65-F5344CB8AC3E}">
        <p14:creationId xmlns:p14="http://schemas.microsoft.com/office/powerpoint/2010/main" val="12879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w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vm.dk/gymnasiale-uddannelser/adgang-og-optagelse" TargetMode="External"/><Relationship Id="rId2" Type="http://schemas.openxmlformats.org/officeDocument/2006/relationships/hyperlink" Target="mailto:hwo@stukuvm.dk" TargetMode="Externa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dt" sz="half" idx="10"/>
          </p:nvPr>
        </p:nvSpPr>
        <p:spPr>
          <a:prstGeom prst="rect">
            <a:avLst/>
          </a:prstGeom>
        </p:spPr>
        <p:txBody>
          <a:bodyPr/>
          <a:lstStyle/>
          <a:p>
            <a:fld id="{6A124FE6-7823-49CF-AC68-BE7BCA20B855}" type="datetime1">
              <a:rPr lang="da-DK" smtClean="0"/>
              <a:t>21-01-2019</a:t>
            </a:fld>
            <a:endParaRPr lang="da-DK"/>
          </a:p>
        </p:txBody>
      </p:sp>
      <p:sp>
        <p:nvSpPr>
          <p:cNvPr id="9" name="Rectangle 5"/>
          <p:cNvSpPr>
            <a:spLocks noGrp="1" noChangeArrowheads="1"/>
          </p:cNvSpPr>
          <p:nvPr>
            <p:ph type="ftr" sz="quarter" idx="11"/>
          </p:nvPr>
        </p:nvSpPr>
        <p:spPr>
          <a:prstGeom prst="rect">
            <a:avLst/>
          </a:prstGeom>
        </p:spPr>
        <p:txBody>
          <a:bodyPr/>
          <a:lstStyle/>
          <a:p>
            <a:endParaRPr lang="da-DK"/>
          </a:p>
        </p:txBody>
      </p:sp>
      <p:sp>
        <p:nvSpPr>
          <p:cNvPr id="10" name="Rectangle 6"/>
          <p:cNvSpPr>
            <a:spLocks noGrp="1" noChangeArrowheads="1"/>
          </p:cNvSpPr>
          <p:nvPr>
            <p:ph type="sldNum" sz="quarter" idx="12"/>
          </p:nvPr>
        </p:nvSpPr>
        <p:spPr>
          <a:prstGeom prst="rect">
            <a:avLst/>
          </a:prstGeom>
        </p:spPr>
        <p:txBody>
          <a:bodyPr/>
          <a:lstStyle/>
          <a:p>
            <a:r>
              <a:rPr lang="da-DK"/>
              <a:t>Side </a:t>
            </a:r>
            <a:fld id="{072E20F3-311C-43EA-953C-4C33E7A3B509}" type="slidenum">
              <a:rPr lang="da-DK"/>
              <a:pPr/>
              <a:t>1</a:t>
            </a:fld>
            <a:endParaRPr lang="da-DK"/>
          </a:p>
        </p:txBody>
      </p:sp>
      <p:sp>
        <p:nvSpPr>
          <p:cNvPr id="224266"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dirty="0"/>
          </a:p>
        </p:txBody>
      </p:sp>
      <p:sp>
        <p:nvSpPr>
          <p:cNvPr id="12" name="Rectangle 6"/>
          <p:cNvSpPr txBox="1">
            <a:spLocks noChangeArrowheads="1"/>
          </p:cNvSpPr>
          <p:nvPr/>
        </p:nvSpPr>
        <p:spPr bwMode="auto">
          <a:xfrm>
            <a:off x="432000" y="6267600"/>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defPPr>
              <a:defRPr lang="en-GB"/>
            </a:defPPr>
            <a:lvl1pPr algn="l" rtl="0" fontAlgn="base">
              <a:lnSpc>
                <a:spcPts val="1400"/>
              </a:lnSpc>
              <a:spcBef>
                <a:spcPct val="0"/>
              </a:spcBef>
              <a:spcAft>
                <a:spcPct val="0"/>
              </a:spcAft>
              <a:defRPr sz="1000" kern="1200">
                <a:solidFill>
                  <a:schemeClr val="tx1"/>
                </a:solidFill>
                <a:latin typeface="Georgia" pitchFamily="18" charset="0"/>
                <a:ea typeface="+mn-ea"/>
                <a:cs typeface="+mn-cs"/>
              </a:defRPr>
            </a:lvl1pPr>
            <a:lvl2pPr marL="457200" algn="l" rtl="0" fontAlgn="base">
              <a:lnSpc>
                <a:spcPts val="1800"/>
              </a:lnSpc>
              <a:spcBef>
                <a:spcPct val="0"/>
              </a:spcBef>
              <a:spcAft>
                <a:spcPct val="0"/>
              </a:spcAft>
              <a:defRPr sz="1400" kern="1200">
                <a:solidFill>
                  <a:schemeClr val="tx1"/>
                </a:solidFill>
                <a:latin typeface="Georgia" pitchFamily="18" charset="0"/>
                <a:ea typeface="+mn-ea"/>
                <a:cs typeface="+mn-cs"/>
              </a:defRPr>
            </a:lvl2pPr>
            <a:lvl3pPr marL="914400" algn="l" rtl="0" fontAlgn="base">
              <a:lnSpc>
                <a:spcPts val="1800"/>
              </a:lnSpc>
              <a:spcBef>
                <a:spcPct val="0"/>
              </a:spcBef>
              <a:spcAft>
                <a:spcPct val="0"/>
              </a:spcAft>
              <a:defRPr sz="1400" kern="1200">
                <a:solidFill>
                  <a:schemeClr val="tx1"/>
                </a:solidFill>
                <a:latin typeface="Georgia" pitchFamily="18" charset="0"/>
                <a:ea typeface="+mn-ea"/>
                <a:cs typeface="+mn-cs"/>
              </a:defRPr>
            </a:lvl3pPr>
            <a:lvl4pPr marL="1371600" algn="l" rtl="0" fontAlgn="base">
              <a:lnSpc>
                <a:spcPts val="1800"/>
              </a:lnSpc>
              <a:spcBef>
                <a:spcPct val="0"/>
              </a:spcBef>
              <a:spcAft>
                <a:spcPct val="0"/>
              </a:spcAft>
              <a:defRPr sz="1400" kern="1200">
                <a:solidFill>
                  <a:schemeClr val="tx1"/>
                </a:solidFill>
                <a:latin typeface="Georgia" pitchFamily="18" charset="0"/>
                <a:ea typeface="+mn-ea"/>
                <a:cs typeface="+mn-cs"/>
              </a:defRPr>
            </a:lvl4pPr>
            <a:lvl5pPr marL="1828800" algn="l" rtl="0" fontAlgn="base">
              <a:lnSpc>
                <a:spcPts val="1800"/>
              </a:lnSpc>
              <a:spcBef>
                <a:spcPct val="0"/>
              </a:spcBef>
              <a:spcAft>
                <a:spcPct val="0"/>
              </a:spcAft>
              <a:defRPr sz="1400" kern="1200">
                <a:solidFill>
                  <a:schemeClr val="tx1"/>
                </a:solidFill>
                <a:latin typeface="Georgia" pitchFamily="18" charset="0"/>
                <a:ea typeface="+mn-ea"/>
                <a:cs typeface="+mn-cs"/>
              </a:defRPr>
            </a:lvl5pPr>
            <a:lvl6pPr marL="2286000" algn="l" defTabSz="914400" rtl="0" eaLnBrk="1" latinLnBrk="0" hangingPunct="1">
              <a:defRPr sz="1400" kern="1200">
                <a:solidFill>
                  <a:schemeClr val="tx1"/>
                </a:solidFill>
                <a:latin typeface="Georgia" pitchFamily="18" charset="0"/>
                <a:ea typeface="+mn-ea"/>
                <a:cs typeface="+mn-cs"/>
              </a:defRPr>
            </a:lvl6pPr>
            <a:lvl7pPr marL="2743200" algn="l" defTabSz="914400" rtl="0" eaLnBrk="1" latinLnBrk="0" hangingPunct="1">
              <a:defRPr sz="1400" kern="1200">
                <a:solidFill>
                  <a:schemeClr val="tx1"/>
                </a:solidFill>
                <a:latin typeface="Georgia" pitchFamily="18" charset="0"/>
                <a:ea typeface="+mn-ea"/>
                <a:cs typeface="+mn-cs"/>
              </a:defRPr>
            </a:lvl7pPr>
            <a:lvl8pPr marL="3200400" algn="l" defTabSz="914400" rtl="0" eaLnBrk="1" latinLnBrk="0" hangingPunct="1">
              <a:defRPr sz="1400" kern="1200">
                <a:solidFill>
                  <a:schemeClr val="tx1"/>
                </a:solidFill>
                <a:latin typeface="Georgia" pitchFamily="18" charset="0"/>
                <a:ea typeface="+mn-ea"/>
                <a:cs typeface="+mn-cs"/>
              </a:defRPr>
            </a:lvl8pPr>
            <a:lvl9pPr marL="3657600" algn="l" defTabSz="914400" rtl="0" eaLnBrk="1" latinLnBrk="0" hangingPunct="1">
              <a:defRPr sz="1400" kern="1200">
                <a:solidFill>
                  <a:schemeClr val="tx1"/>
                </a:solidFill>
                <a:latin typeface="Georgia" pitchFamily="18" charset="0"/>
                <a:ea typeface="+mn-ea"/>
                <a:cs typeface="+mn-cs"/>
              </a:defRPr>
            </a:lvl9pPr>
          </a:lstStyle>
          <a:p>
            <a:r>
              <a:rPr lang="da-DK" dirty="0" smtClean="0">
                <a:solidFill>
                  <a:schemeClr val="bg1"/>
                </a:solidFill>
              </a:rPr>
              <a:t>Indsæt note og kildehenvisning via  Sidehoved og sidefod</a:t>
            </a:r>
            <a:endParaRPr lang="da-DK" dirty="0">
              <a:solidFill>
                <a:schemeClr val="bg1"/>
              </a:solidFill>
            </a:endParaRPr>
          </a:p>
        </p:txBody>
      </p:sp>
      <p:sp>
        <p:nvSpPr>
          <p:cNvPr id="13" name="Rectangle 5"/>
          <p:cNvSpPr txBox="1">
            <a:spLocks noChangeArrowheads="1"/>
          </p:cNvSpPr>
          <p:nvPr/>
        </p:nvSpPr>
        <p:spPr bwMode="auto">
          <a:xfrm>
            <a:off x="7088400" y="6271200"/>
            <a:ext cx="1619250" cy="179387"/>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defPPr>
              <a:defRPr lang="en-GB"/>
            </a:defPPr>
            <a:lvl1pPr algn="r" rtl="0" fontAlgn="base">
              <a:lnSpc>
                <a:spcPts val="1400"/>
              </a:lnSpc>
              <a:spcBef>
                <a:spcPct val="0"/>
              </a:spcBef>
              <a:spcAft>
                <a:spcPct val="0"/>
              </a:spcAft>
              <a:defRPr sz="1000" kern="1200">
                <a:solidFill>
                  <a:schemeClr val="tx1"/>
                </a:solidFill>
                <a:latin typeface="Georgia" pitchFamily="18" charset="0"/>
                <a:ea typeface="+mn-ea"/>
                <a:cs typeface="+mn-cs"/>
              </a:defRPr>
            </a:lvl1pPr>
            <a:lvl2pPr marL="457200" algn="l" rtl="0" fontAlgn="base">
              <a:lnSpc>
                <a:spcPts val="1800"/>
              </a:lnSpc>
              <a:spcBef>
                <a:spcPct val="0"/>
              </a:spcBef>
              <a:spcAft>
                <a:spcPct val="0"/>
              </a:spcAft>
              <a:defRPr sz="1400" kern="1200">
                <a:solidFill>
                  <a:schemeClr val="tx1"/>
                </a:solidFill>
                <a:latin typeface="Georgia" pitchFamily="18" charset="0"/>
                <a:ea typeface="+mn-ea"/>
                <a:cs typeface="+mn-cs"/>
              </a:defRPr>
            </a:lvl2pPr>
            <a:lvl3pPr marL="914400" algn="l" rtl="0" fontAlgn="base">
              <a:lnSpc>
                <a:spcPts val="1800"/>
              </a:lnSpc>
              <a:spcBef>
                <a:spcPct val="0"/>
              </a:spcBef>
              <a:spcAft>
                <a:spcPct val="0"/>
              </a:spcAft>
              <a:defRPr sz="1400" kern="1200">
                <a:solidFill>
                  <a:schemeClr val="tx1"/>
                </a:solidFill>
                <a:latin typeface="Georgia" pitchFamily="18" charset="0"/>
                <a:ea typeface="+mn-ea"/>
                <a:cs typeface="+mn-cs"/>
              </a:defRPr>
            </a:lvl3pPr>
            <a:lvl4pPr marL="1371600" algn="l" rtl="0" fontAlgn="base">
              <a:lnSpc>
                <a:spcPts val="1800"/>
              </a:lnSpc>
              <a:spcBef>
                <a:spcPct val="0"/>
              </a:spcBef>
              <a:spcAft>
                <a:spcPct val="0"/>
              </a:spcAft>
              <a:defRPr sz="1400" kern="1200">
                <a:solidFill>
                  <a:schemeClr val="tx1"/>
                </a:solidFill>
                <a:latin typeface="Georgia" pitchFamily="18" charset="0"/>
                <a:ea typeface="+mn-ea"/>
                <a:cs typeface="+mn-cs"/>
              </a:defRPr>
            </a:lvl4pPr>
            <a:lvl5pPr marL="1828800" algn="l" rtl="0" fontAlgn="base">
              <a:lnSpc>
                <a:spcPts val="1800"/>
              </a:lnSpc>
              <a:spcBef>
                <a:spcPct val="0"/>
              </a:spcBef>
              <a:spcAft>
                <a:spcPct val="0"/>
              </a:spcAft>
              <a:defRPr sz="1400" kern="1200">
                <a:solidFill>
                  <a:schemeClr val="tx1"/>
                </a:solidFill>
                <a:latin typeface="Georgia" pitchFamily="18" charset="0"/>
                <a:ea typeface="+mn-ea"/>
                <a:cs typeface="+mn-cs"/>
              </a:defRPr>
            </a:lvl5pPr>
            <a:lvl6pPr marL="2286000" algn="l" defTabSz="914400" rtl="0" eaLnBrk="1" latinLnBrk="0" hangingPunct="1">
              <a:defRPr sz="1400" kern="1200">
                <a:solidFill>
                  <a:schemeClr val="tx1"/>
                </a:solidFill>
                <a:latin typeface="Georgia" pitchFamily="18" charset="0"/>
                <a:ea typeface="+mn-ea"/>
                <a:cs typeface="+mn-cs"/>
              </a:defRPr>
            </a:lvl6pPr>
            <a:lvl7pPr marL="2743200" algn="l" defTabSz="914400" rtl="0" eaLnBrk="1" latinLnBrk="0" hangingPunct="1">
              <a:defRPr sz="1400" kern="1200">
                <a:solidFill>
                  <a:schemeClr val="tx1"/>
                </a:solidFill>
                <a:latin typeface="Georgia" pitchFamily="18" charset="0"/>
                <a:ea typeface="+mn-ea"/>
                <a:cs typeface="+mn-cs"/>
              </a:defRPr>
            </a:lvl7pPr>
            <a:lvl8pPr marL="3200400" algn="l" defTabSz="914400" rtl="0" eaLnBrk="1" latinLnBrk="0" hangingPunct="1">
              <a:defRPr sz="1400" kern="1200">
                <a:solidFill>
                  <a:schemeClr val="tx1"/>
                </a:solidFill>
                <a:latin typeface="Georgia" pitchFamily="18" charset="0"/>
                <a:ea typeface="+mn-ea"/>
                <a:cs typeface="+mn-cs"/>
              </a:defRPr>
            </a:lvl8pPr>
            <a:lvl9pPr marL="3657600" algn="l" defTabSz="914400" rtl="0" eaLnBrk="1" latinLnBrk="0" hangingPunct="1">
              <a:defRPr sz="1400" kern="1200">
                <a:solidFill>
                  <a:schemeClr val="tx1"/>
                </a:solidFill>
                <a:latin typeface="Georgia" pitchFamily="18" charset="0"/>
                <a:ea typeface="+mn-ea"/>
                <a:cs typeface="+mn-cs"/>
              </a:defRPr>
            </a:lvl9pPr>
          </a:lstStyle>
          <a:p>
            <a:fld id="{672FE470-62AA-438B-A7A4-EB5B9A2CD359}" type="datetime1">
              <a:rPr lang="da-DK" smtClean="0">
                <a:solidFill>
                  <a:schemeClr val="bg1"/>
                </a:solidFill>
              </a:rPr>
              <a:pPr/>
              <a:t>21-01-2019</a:t>
            </a:fld>
            <a:endParaRPr lang="da-DK" dirty="0">
              <a:solidFill>
                <a:schemeClr val="bg1"/>
              </a:solidFill>
            </a:endParaRPr>
          </a:p>
        </p:txBody>
      </p:sp>
      <p:sp>
        <p:nvSpPr>
          <p:cNvPr id="14" name="Rectangle 7"/>
          <p:cNvSpPr txBox="1">
            <a:spLocks noChangeArrowheads="1"/>
          </p:cNvSpPr>
          <p:nvPr/>
        </p:nvSpPr>
        <p:spPr bwMode="auto">
          <a:xfrm>
            <a:off x="7088400" y="64512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defPPr>
              <a:defRPr lang="en-GB"/>
            </a:defPPr>
            <a:lvl1pPr algn="r" rtl="0" fontAlgn="base">
              <a:lnSpc>
                <a:spcPts val="1400"/>
              </a:lnSpc>
              <a:spcBef>
                <a:spcPct val="0"/>
              </a:spcBef>
              <a:spcAft>
                <a:spcPct val="0"/>
              </a:spcAft>
              <a:defRPr sz="1000" kern="1200">
                <a:solidFill>
                  <a:schemeClr val="tx1"/>
                </a:solidFill>
                <a:latin typeface="Georgia" pitchFamily="18" charset="0"/>
                <a:ea typeface="+mn-ea"/>
                <a:cs typeface="+mn-cs"/>
              </a:defRPr>
            </a:lvl1pPr>
            <a:lvl2pPr marL="457200" algn="l" rtl="0" fontAlgn="base">
              <a:lnSpc>
                <a:spcPts val="1800"/>
              </a:lnSpc>
              <a:spcBef>
                <a:spcPct val="0"/>
              </a:spcBef>
              <a:spcAft>
                <a:spcPct val="0"/>
              </a:spcAft>
              <a:defRPr sz="1400" kern="1200">
                <a:solidFill>
                  <a:schemeClr val="tx1"/>
                </a:solidFill>
                <a:latin typeface="Georgia" pitchFamily="18" charset="0"/>
                <a:ea typeface="+mn-ea"/>
                <a:cs typeface="+mn-cs"/>
              </a:defRPr>
            </a:lvl2pPr>
            <a:lvl3pPr marL="914400" algn="l" rtl="0" fontAlgn="base">
              <a:lnSpc>
                <a:spcPts val="1800"/>
              </a:lnSpc>
              <a:spcBef>
                <a:spcPct val="0"/>
              </a:spcBef>
              <a:spcAft>
                <a:spcPct val="0"/>
              </a:spcAft>
              <a:defRPr sz="1400" kern="1200">
                <a:solidFill>
                  <a:schemeClr val="tx1"/>
                </a:solidFill>
                <a:latin typeface="Georgia" pitchFamily="18" charset="0"/>
                <a:ea typeface="+mn-ea"/>
                <a:cs typeface="+mn-cs"/>
              </a:defRPr>
            </a:lvl3pPr>
            <a:lvl4pPr marL="1371600" algn="l" rtl="0" fontAlgn="base">
              <a:lnSpc>
                <a:spcPts val="1800"/>
              </a:lnSpc>
              <a:spcBef>
                <a:spcPct val="0"/>
              </a:spcBef>
              <a:spcAft>
                <a:spcPct val="0"/>
              </a:spcAft>
              <a:defRPr sz="1400" kern="1200">
                <a:solidFill>
                  <a:schemeClr val="tx1"/>
                </a:solidFill>
                <a:latin typeface="Georgia" pitchFamily="18" charset="0"/>
                <a:ea typeface="+mn-ea"/>
                <a:cs typeface="+mn-cs"/>
              </a:defRPr>
            </a:lvl4pPr>
            <a:lvl5pPr marL="1828800" algn="l" rtl="0" fontAlgn="base">
              <a:lnSpc>
                <a:spcPts val="1800"/>
              </a:lnSpc>
              <a:spcBef>
                <a:spcPct val="0"/>
              </a:spcBef>
              <a:spcAft>
                <a:spcPct val="0"/>
              </a:spcAft>
              <a:defRPr sz="1400" kern="1200">
                <a:solidFill>
                  <a:schemeClr val="tx1"/>
                </a:solidFill>
                <a:latin typeface="Georgia" pitchFamily="18" charset="0"/>
                <a:ea typeface="+mn-ea"/>
                <a:cs typeface="+mn-cs"/>
              </a:defRPr>
            </a:lvl5pPr>
            <a:lvl6pPr marL="2286000" algn="l" defTabSz="914400" rtl="0" eaLnBrk="1" latinLnBrk="0" hangingPunct="1">
              <a:defRPr sz="1400" kern="1200">
                <a:solidFill>
                  <a:schemeClr val="tx1"/>
                </a:solidFill>
                <a:latin typeface="Georgia" pitchFamily="18" charset="0"/>
                <a:ea typeface="+mn-ea"/>
                <a:cs typeface="+mn-cs"/>
              </a:defRPr>
            </a:lvl6pPr>
            <a:lvl7pPr marL="2743200" algn="l" defTabSz="914400" rtl="0" eaLnBrk="1" latinLnBrk="0" hangingPunct="1">
              <a:defRPr sz="1400" kern="1200">
                <a:solidFill>
                  <a:schemeClr val="tx1"/>
                </a:solidFill>
                <a:latin typeface="Georgia" pitchFamily="18" charset="0"/>
                <a:ea typeface="+mn-ea"/>
                <a:cs typeface="+mn-cs"/>
              </a:defRPr>
            </a:lvl7pPr>
            <a:lvl8pPr marL="3200400" algn="l" defTabSz="914400" rtl="0" eaLnBrk="1" latinLnBrk="0" hangingPunct="1">
              <a:defRPr sz="1400" kern="1200">
                <a:solidFill>
                  <a:schemeClr val="tx1"/>
                </a:solidFill>
                <a:latin typeface="Georgia" pitchFamily="18" charset="0"/>
                <a:ea typeface="+mn-ea"/>
                <a:cs typeface="+mn-cs"/>
              </a:defRPr>
            </a:lvl8pPr>
            <a:lvl9pPr marL="3657600" algn="l" defTabSz="914400" rtl="0" eaLnBrk="1" latinLnBrk="0" hangingPunct="1">
              <a:defRPr sz="1400" kern="1200">
                <a:solidFill>
                  <a:schemeClr val="tx1"/>
                </a:solidFill>
                <a:latin typeface="Georgia" pitchFamily="18" charset="0"/>
                <a:ea typeface="+mn-ea"/>
                <a:cs typeface="+mn-cs"/>
              </a:defRPr>
            </a:lvl9pPr>
          </a:lstStyle>
          <a:p>
            <a:r>
              <a:rPr lang="da-DK" dirty="0" smtClean="0">
                <a:solidFill>
                  <a:schemeClr val="bg1"/>
                </a:solidFill>
              </a:rPr>
              <a:t>Side </a:t>
            </a:r>
            <a:fld id="{E2931405-45F6-4ED3-9481-1AAE8F998D71}" type="slidenum">
              <a:rPr lang="da-DK" smtClean="0">
                <a:solidFill>
                  <a:schemeClr val="bg1"/>
                </a:solidFill>
              </a:rPr>
              <a:pPr/>
              <a:t>1</a:t>
            </a:fld>
            <a:endParaRPr lang="da-DK" dirty="0">
              <a:solidFill>
                <a:schemeClr val="bg1"/>
              </a:solidFill>
            </a:endParaRPr>
          </a:p>
        </p:txBody>
      </p:sp>
      <p:pic>
        <p:nvPicPr>
          <p:cNvPr id="15" name="Billed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pic>
        <p:nvPicPr>
          <p:cNvPr id="16" name="Picture 2" descr="U:\HW gym\2015_10_29_Køge_Gymnasium_0102-1200p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1" y="1163377"/>
            <a:ext cx="9251504" cy="61861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kstboks 4"/>
          <p:cNvSpPr txBox="1"/>
          <p:nvPr/>
        </p:nvSpPr>
        <p:spPr>
          <a:xfrm>
            <a:off x="2123728" y="1700808"/>
            <a:ext cx="5616624" cy="954107"/>
          </a:xfrm>
          <a:prstGeom prst="rect">
            <a:avLst/>
          </a:prstGeom>
          <a:noFill/>
        </p:spPr>
        <p:txBody>
          <a:bodyPr wrap="square" rtlCol="0">
            <a:spAutoFit/>
          </a:bodyPr>
          <a:lstStyle/>
          <a:p>
            <a:r>
              <a:rPr lang="da-DK" sz="2800" dirty="0" smtClean="0"/>
              <a:t>Adgangskrav og optagelsesprocedure til de gymnasiale uddannelser</a:t>
            </a:r>
            <a:endParaRPr lang="da-DK" sz="2800" dirty="0"/>
          </a:p>
        </p:txBody>
      </p:sp>
    </p:spTree>
    <p:extLst>
      <p:ext uri="{BB962C8B-B14F-4D97-AF65-F5344CB8AC3E}">
        <p14:creationId xmlns:p14="http://schemas.microsoft.com/office/powerpoint/2010/main" val="378992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ctrTitle"/>
          </p:nvPr>
        </p:nvSpPr>
        <p:spPr>
          <a:xfrm>
            <a:off x="539552" y="404665"/>
            <a:ext cx="6984776" cy="720080"/>
          </a:xfrm>
        </p:spPr>
        <p:txBody>
          <a:bodyPr>
            <a:normAutofit fontScale="90000"/>
          </a:bodyPr>
          <a:lstStyle/>
          <a:p>
            <a:pPr algn="l"/>
            <a:r>
              <a:rPr lang="da-DK" dirty="0"/>
              <a:t/>
            </a:r>
            <a:br>
              <a:rPr lang="da-DK" dirty="0"/>
            </a:br>
            <a:r>
              <a:rPr lang="da-DK" dirty="0"/>
              <a:t/>
            </a:r>
            <a:br>
              <a:rPr lang="da-DK" dirty="0"/>
            </a:br>
            <a:r>
              <a:rPr lang="da-DK" dirty="0" smtClean="0"/>
              <a:t/>
            </a:r>
            <a:br>
              <a:rPr lang="da-DK" dirty="0" smtClean="0"/>
            </a:br>
            <a:r>
              <a:rPr lang="da-DK" sz="4000" dirty="0"/>
              <a:t>Grundlag for vurdering af retskrav</a:t>
            </a:r>
            <a:r>
              <a:rPr lang="da-DK" dirty="0"/>
              <a:t/>
            </a:r>
            <a:br>
              <a:rPr lang="da-DK" dirty="0"/>
            </a:br>
            <a:r>
              <a:rPr lang="da-DK" sz="2000" dirty="0" smtClean="0"/>
              <a:t>Klassetrin</a:t>
            </a:r>
            <a:r>
              <a:rPr lang="da-DK" sz="2000" dirty="0"/>
              <a:t>: 9. </a:t>
            </a:r>
            <a:r>
              <a:rPr lang="da-DK" sz="2000" dirty="0" smtClean="0"/>
              <a:t/>
            </a:r>
            <a:br>
              <a:rPr lang="da-DK" sz="2000" dirty="0" smtClean="0"/>
            </a:br>
            <a:r>
              <a:rPr lang="da-DK" sz="2000" dirty="0" smtClean="0"/>
              <a:t>1</a:t>
            </a:r>
            <a:r>
              <a:rPr lang="da-DK" sz="2000" dirty="0"/>
              <a:t>. prioritet: Gymnasial uddannelse, </a:t>
            </a:r>
            <a:r>
              <a:rPr lang="da-DK" sz="2000" dirty="0" err="1"/>
              <a:t>stx</a:t>
            </a:r>
            <a:r>
              <a:rPr lang="da-DK" sz="2000" dirty="0"/>
              <a:t>	</a:t>
            </a:r>
            <a:r>
              <a:rPr lang="da-DK" sz="2000" dirty="0" smtClean="0"/>
              <a:t/>
            </a:r>
            <a:br>
              <a:rPr lang="da-DK" sz="2000" dirty="0" smtClean="0"/>
            </a:br>
            <a:r>
              <a:rPr lang="da-DK" sz="2000" dirty="0" smtClean="0"/>
              <a:t>Gennemsnit </a:t>
            </a:r>
            <a:r>
              <a:rPr lang="da-DK" sz="2000" dirty="0"/>
              <a:t>(</a:t>
            </a:r>
            <a:r>
              <a:rPr lang="da-DK" sz="2000" dirty="0" smtClean="0"/>
              <a:t>obligatoriske prøver): </a:t>
            </a:r>
            <a:r>
              <a:rPr lang="da-DK" sz="2000" dirty="0"/>
              <a:t>2,2</a:t>
            </a:r>
            <a:br>
              <a:rPr lang="da-DK" sz="2000" dirty="0"/>
            </a:br>
            <a:r>
              <a:rPr lang="da-DK" sz="2000" dirty="0"/>
              <a:t>Afsluttende uddannelsesparathedsvurdering: Parat 	</a:t>
            </a:r>
            <a:r>
              <a:rPr lang="da-DK" sz="2000" dirty="0" smtClean="0"/>
              <a:t/>
            </a:r>
            <a:br>
              <a:rPr lang="da-DK" sz="2000" dirty="0" smtClean="0"/>
            </a:br>
            <a:r>
              <a:rPr lang="da-DK" sz="2000" dirty="0" smtClean="0"/>
              <a:t>Gennemsnit </a:t>
            </a:r>
            <a:r>
              <a:rPr lang="da-DK" sz="2000" dirty="0"/>
              <a:t>(</a:t>
            </a:r>
            <a:r>
              <a:rPr lang="da-DK" sz="2000" dirty="0" smtClean="0"/>
              <a:t>lovbundne prøver): </a:t>
            </a:r>
            <a:r>
              <a:rPr lang="da-DK" sz="2000" dirty="0"/>
              <a:t>2,3</a:t>
            </a:r>
            <a:br>
              <a:rPr lang="da-DK" sz="2000" dirty="0"/>
            </a:br>
            <a:endParaRPr lang="da-DK" sz="2000" dirty="0"/>
          </a:p>
        </p:txBody>
      </p:sp>
      <p:sp>
        <p:nvSpPr>
          <p:cNvPr id="16" name="Undertitel 15"/>
          <p:cNvSpPr>
            <a:spLocks noGrp="1"/>
          </p:cNvSpPr>
          <p:nvPr>
            <p:ph type="subTitle" idx="1"/>
          </p:nvPr>
        </p:nvSpPr>
        <p:spPr/>
        <p:txBody>
          <a:bodyPr/>
          <a:lstStyle/>
          <a:p>
            <a:endParaRPr lang="da-DK"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Hanne Woller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10</a:t>
            </a:fld>
            <a:endParaRPr lang="da-DK"/>
          </a:p>
        </p:txBody>
      </p:sp>
      <p:graphicFrame>
        <p:nvGraphicFramePr>
          <p:cNvPr id="17" name="Tabel 16"/>
          <p:cNvGraphicFramePr>
            <a:graphicFrameLocks noGrp="1"/>
          </p:cNvGraphicFramePr>
          <p:nvPr>
            <p:extLst>
              <p:ext uri="{D42A27DB-BD31-4B8C-83A1-F6EECF244321}">
                <p14:modId xmlns:p14="http://schemas.microsoft.com/office/powerpoint/2010/main" val="2536140888"/>
              </p:ext>
            </p:extLst>
          </p:nvPr>
        </p:nvGraphicFramePr>
        <p:xfrm>
          <a:off x="755576" y="3140968"/>
          <a:ext cx="7595921" cy="3419856"/>
        </p:xfrm>
        <a:graphic>
          <a:graphicData uri="http://schemas.openxmlformats.org/drawingml/2006/table">
            <a:tbl>
              <a:tblPr firstRow="1" lastRow="1">
                <a:tableStyleId>{5C22544A-7EE6-4342-B048-85BDC9FD1C3A}</a:tableStyleId>
              </a:tblPr>
              <a:tblGrid>
                <a:gridCol w="1026968"/>
                <a:gridCol w="5812399"/>
                <a:gridCol w="756554"/>
              </a:tblGrid>
              <a:tr h="0">
                <a:tc>
                  <a:txBody>
                    <a:bodyPr/>
                    <a:lstStyle/>
                    <a:p>
                      <a:pPr>
                        <a:lnSpc>
                          <a:spcPct val="115000"/>
                        </a:lnSpc>
                        <a:spcAft>
                          <a:spcPts val="0"/>
                        </a:spcAft>
                      </a:pPr>
                      <a:r>
                        <a:rPr lang="da-DK" sz="1100" dirty="0">
                          <a:effectLst/>
                        </a:rPr>
                        <a:t/>
                      </a:r>
                      <a:br>
                        <a:rPr lang="da-DK" sz="1100" dirty="0">
                          <a:effectLst/>
                        </a:rPr>
                      </a:br>
                      <a:endParaRPr lang="da-DK" sz="1100" dirty="0">
                        <a:effectLst/>
                        <a:latin typeface="Calibri"/>
                        <a:ea typeface="Calibri"/>
                        <a:cs typeface="Times New Roman"/>
                      </a:endParaRPr>
                    </a:p>
                  </a:txBody>
                  <a:tcPr marL="68580" marR="68580" marT="0" marB="0"/>
                </a:tc>
                <a:tc>
                  <a:txBody>
                    <a:bodyPr/>
                    <a:lstStyle/>
                    <a:p>
                      <a:pPr>
                        <a:lnSpc>
                          <a:spcPct val="115000"/>
                        </a:lnSpc>
                        <a:spcAft>
                          <a:spcPts val="0"/>
                        </a:spcAft>
                      </a:pPr>
                      <a:r>
                        <a:rPr lang="da-DK" sz="1100" dirty="0">
                          <a:effectLst/>
                        </a:rPr>
                        <a:t>Forudsætning</a:t>
                      </a:r>
                      <a:endParaRPr lang="da-DK" sz="1100" dirty="0">
                        <a:effectLst/>
                        <a:latin typeface="Calibri"/>
                        <a:ea typeface="Calibri"/>
                        <a:cs typeface="Times New Roman"/>
                      </a:endParaRPr>
                    </a:p>
                  </a:txBody>
                  <a:tcPr marL="68580" marR="68580" marT="0" marB="0"/>
                </a:tc>
                <a:tc>
                  <a:txBody>
                    <a:bodyPr/>
                    <a:lstStyle/>
                    <a:p>
                      <a:pPr>
                        <a:lnSpc>
                          <a:spcPct val="115000"/>
                        </a:lnSpc>
                        <a:spcAft>
                          <a:spcPts val="0"/>
                        </a:spcAft>
                      </a:pPr>
                      <a:r>
                        <a:rPr lang="da-DK" sz="1100">
                          <a:effectLst/>
                        </a:rPr>
                        <a:t>Opfyldt</a:t>
                      </a:r>
                      <a:endParaRPr lang="da-DK"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da-DK" sz="1100">
                          <a:effectLst/>
                        </a:rPr>
                        <a:t>1</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dirty="0">
                          <a:effectLst/>
                        </a:rPr>
                        <a:t>Rettidig ansøgning </a:t>
                      </a:r>
                      <a:endParaRPr lang="da-DK" sz="1100" dirty="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da-DK" sz="1100">
                          <a:effectLst/>
                        </a:rPr>
                        <a:t>2</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dirty="0">
                          <a:effectLst/>
                        </a:rPr>
                        <a:t>Uddannelsesparat</a:t>
                      </a:r>
                      <a:endParaRPr lang="da-DK" sz="1100" dirty="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da-DK" sz="1100">
                          <a:effectLst/>
                        </a:rPr>
                        <a:t>3</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dirty="0">
                          <a:effectLst/>
                        </a:rPr>
                        <a:t>Prøveforberedende undervisning i 2. fremmedsprog</a:t>
                      </a:r>
                      <a:endParaRPr lang="da-DK" sz="1100" dirty="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da-DK" sz="1100">
                          <a:effectLst/>
                        </a:rPr>
                        <a:t>4</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Aflæggelse af folkeskolens obligatoriske 9. klasse prøver</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da-DK" sz="1100">
                          <a:effectLst/>
                        </a:rPr>
                        <a:t>5</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Folkeskolens afgangseksamen bestået</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da-DK" sz="1100">
                          <a:effectLst/>
                        </a:rPr>
                        <a:t>6</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dirty="0">
                          <a:effectLst/>
                        </a:rPr>
                        <a:t>Fagligt niveau fra UPV bekræftet ved lovbundne prøver</a:t>
                      </a:r>
                      <a:endParaRPr lang="da-DK" sz="1100" dirty="0">
                        <a:effectLst/>
                        <a:latin typeface="Calibri"/>
                        <a:ea typeface="Calibri"/>
                        <a:cs typeface="Times New Roman"/>
                      </a:endParaRPr>
                    </a:p>
                  </a:txBody>
                  <a:tcPr marL="68580" marR="68580" marT="0" marB="0"/>
                </a:tc>
                <a:tc>
                  <a:txBody>
                    <a:bodyPr/>
                    <a:lstStyle/>
                    <a:p>
                      <a:pPr>
                        <a:lnSpc>
                          <a:spcPct val="150000"/>
                        </a:lnSpc>
                        <a:spcAft>
                          <a:spcPts val="0"/>
                        </a:spcAft>
                      </a:pPr>
                      <a:r>
                        <a:rPr lang="da-DK" sz="1100" dirty="0">
                          <a:solidFill>
                            <a:srgbClr val="FF0000"/>
                          </a:solidFill>
                          <a:effectLst/>
                        </a:rPr>
                        <a:t>%</a:t>
                      </a:r>
                      <a:endParaRPr lang="da-DK" sz="1100" dirty="0">
                        <a:solidFill>
                          <a:srgbClr val="FF0000"/>
                        </a:solidFill>
                        <a:effectLst/>
                        <a:latin typeface="Calibri"/>
                        <a:ea typeface="Calibri"/>
                        <a:cs typeface="Times New Roman"/>
                      </a:endParaRPr>
                    </a:p>
                  </a:txBody>
                  <a:tcPr marL="68580" marR="68580" marT="0" marB="0"/>
                </a:tc>
              </a:tr>
              <a:tr h="0">
                <a:tc>
                  <a:txBody>
                    <a:bodyPr/>
                    <a:lstStyle/>
                    <a:p>
                      <a:pPr>
                        <a:lnSpc>
                          <a:spcPct val="150000"/>
                        </a:lnSpc>
                        <a:spcAft>
                          <a:spcPts val="0"/>
                        </a:spcAft>
                      </a:pPr>
                      <a:r>
                        <a:rPr lang="da-DK" sz="1100">
                          <a:effectLst/>
                        </a:rPr>
                        <a:t>7</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dirty="0">
                          <a:effectLst/>
                        </a:rPr>
                        <a:t>Karaktergennemsnit over 3,0 (lovbundne prøver)</a:t>
                      </a:r>
                      <a:endParaRPr lang="da-DK" sz="1100" dirty="0">
                        <a:effectLst/>
                        <a:latin typeface="Calibri"/>
                        <a:ea typeface="Calibri"/>
                        <a:cs typeface="Times New Roman"/>
                      </a:endParaRPr>
                    </a:p>
                  </a:txBody>
                  <a:tcPr marL="68580" marR="68580" marT="0" marB="0"/>
                </a:tc>
                <a:tc>
                  <a:txBody>
                    <a:bodyPr/>
                    <a:lstStyle/>
                    <a:p>
                      <a:pPr>
                        <a:lnSpc>
                          <a:spcPct val="150000"/>
                        </a:lnSpc>
                        <a:spcAft>
                          <a:spcPts val="0"/>
                        </a:spcAft>
                      </a:pPr>
                      <a:r>
                        <a:rPr lang="da-DK" sz="1100" dirty="0">
                          <a:solidFill>
                            <a:srgbClr val="FF0000"/>
                          </a:solidFill>
                          <a:effectLst/>
                        </a:rPr>
                        <a:t>%</a:t>
                      </a:r>
                      <a:endParaRPr lang="da-DK" sz="1100" dirty="0">
                        <a:solidFill>
                          <a:srgbClr val="FF0000"/>
                        </a:solidFill>
                        <a:effectLst/>
                        <a:latin typeface="Calibri"/>
                        <a:ea typeface="Calibri"/>
                        <a:cs typeface="Times New Roman"/>
                      </a:endParaRPr>
                    </a:p>
                  </a:txBody>
                  <a:tcPr marL="68580" marR="68580" marT="0" marB="0"/>
                </a:tc>
              </a:tr>
              <a:tr h="0">
                <a:tc>
                  <a:txBody>
                    <a:bodyPr/>
                    <a:lstStyle/>
                    <a:p>
                      <a:pPr>
                        <a:lnSpc>
                          <a:spcPct val="150000"/>
                        </a:lnSpc>
                        <a:spcAft>
                          <a:spcPts val="0"/>
                        </a:spcAft>
                      </a:pPr>
                      <a:r>
                        <a:rPr lang="da-DK" sz="1100">
                          <a:effectLst/>
                        </a:rPr>
                        <a:t>8</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Karaktergennemsnit på mindst 2,0 og under 3,0 (lovbundne prøver)</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da-DK" sz="1100">
                          <a:effectLst/>
                        </a:rPr>
                        <a:t>9</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Karaktergennemsnit på mindst 6,0 (lovbundne prøver)</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da-DK" sz="1100">
                          <a:effectLst/>
                        </a:rPr>
                        <a:t>Konklusion</a:t>
                      </a:r>
                      <a:endParaRPr lang="da-DK" sz="1100">
                        <a:effectLst/>
                        <a:latin typeface="Calibri"/>
                        <a:ea typeface="Calibri"/>
                        <a:cs typeface="Times New Roman"/>
                      </a:endParaRPr>
                    </a:p>
                  </a:txBody>
                  <a:tcPr marL="68580" marR="68580" marT="0" marB="0"/>
                </a:tc>
                <a:tc>
                  <a:txBody>
                    <a:bodyPr/>
                    <a:lstStyle/>
                    <a:p>
                      <a:pPr>
                        <a:lnSpc>
                          <a:spcPct val="115000"/>
                        </a:lnSpc>
                        <a:spcAft>
                          <a:spcPts val="0"/>
                        </a:spcAft>
                      </a:pPr>
                      <a:r>
                        <a:rPr lang="da-DK" sz="1100">
                          <a:effectLst/>
                        </a:rPr>
                        <a:t>De forudsætninger, der følger af lov om de gymnasiale uddannelsers § 7, stk. 1, er opfyldte, såfremt ansøger gennemfører en vejledningssamtale med den ansøgte uddannelsesinstitutions leder, som udfordrer ansøgeren fagligt og i forhold til valg af uddannelse, jf. lovens § 7, stk. 1, nr. 8. </a:t>
                      </a:r>
                      <a:endParaRPr lang="da-DK" sz="1100">
                        <a:effectLst/>
                        <a:latin typeface="Calibri"/>
                        <a:ea typeface="Calibri"/>
                        <a:cs typeface="Times New Roman"/>
                      </a:endParaRPr>
                    </a:p>
                  </a:txBody>
                  <a:tcPr marL="68580" marR="68580" marT="0" marB="0"/>
                </a:tc>
                <a:tc>
                  <a:txBody>
                    <a:bodyPr/>
                    <a:lstStyle/>
                    <a:p>
                      <a:pPr>
                        <a:lnSpc>
                          <a:spcPct val="115000"/>
                        </a:lnSpc>
                        <a:spcAft>
                          <a:spcPts val="0"/>
                        </a:spcAft>
                      </a:pPr>
                      <a:r>
                        <a:rPr lang="da-DK" sz="1100" dirty="0">
                          <a:effectLst/>
                        </a:rPr>
                        <a:t> </a:t>
                      </a:r>
                      <a:endParaRPr lang="da-DK" sz="1100" dirty="0">
                        <a:effectLst/>
                        <a:latin typeface="Calibri"/>
                        <a:ea typeface="Calibri"/>
                        <a:cs typeface="Times New Roman"/>
                      </a:endParaRPr>
                    </a:p>
                  </a:txBody>
                  <a:tcPr marL="68580" marR="68580" marT="0" marB="0"/>
                </a:tc>
              </a:tr>
            </a:tbl>
          </a:graphicData>
        </a:graphic>
      </p:graphicFrame>
      <p:pic>
        <p:nvPicPr>
          <p:cNvPr id="18" name="Billed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3358338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normAutofit/>
          </a:bodyPr>
          <a:lstStyle/>
          <a:p>
            <a:pPr marL="285750" indent="-285750"/>
            <a:r>
              <a:rPr lang="da-DK" dirty="0"/>
              <a:t>Proceduren for optagelse og reservation af </a:t>
            </a:r>
            <a:r>
              <a:rPr lang="da-DK" dirty="0" smtClean="0"/>
              <a:t>plads</a:t>
            </a:r>
            <a:endParaRPr lang="da-DK" dirty="0"/>
          </a:p>
        </p:txBody>
      </p:sp>
      <p:sp>
        <p:nvSpPr>
          <p:cNvPr id="9" name="Undertitel 8"/>
          <p:cNvSpPr>
            <a:spLocks noGrp="1"/>
          </p:cNvSpPr>
          <p:nvPr>
            <p:ph type="subTitle" idx="1"/>
          </p:nvPr>
        </p:nvSpPr>
        <p:spPr/>
        <p:txBody>
          <a:bodyPr/>
          <a:lstStyle/>
          <a:p>
            <a:r>
              <a:rPr lang="da-DK" dirty="0"/>
              <a:t>Jens Refslund Poulsen</a:t>
            </a:r>
          </a:p>
        </p:txBody>
      </p:sp>
      <p:sp>
        <p:nvSpPr>
          <p:cNvPr id="5" name="Pladsholder til dato 4"/>
          <p:cNvSpPr>
            <a:spLocks noGrp="1"/>
          </p:cNvSpPr>
          <p:nvPr>
            <p:ph type="dt" sz="half" idx="10"/>
          </p:nvPr>
        </p:nvSpPr>
        <p:spPr/>
        <p:txBody>
          <a:bodyPr/>
          <a:lstStyle/>
          <a:p>
            <a:fld id="{670D5F4E-7D06-4866-80DF-3A0BEAA6661A}" type="datetime1">
              <a:rPr lang="da-DK" smtClean="0"/>
              <a:t>21-01-2019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5E2350B-4681-4651-B072-627003130406}" type="slidenum">
              <a:rPr lang="da-DK" smtClean="0"/>
              <a:t>11</a:t>
            </a:fld>
            <a:endParaRPr lang="da-DK"/>
          </a:p>
        </p:txBody>
      </p:sp>
      <p:pic>
        <p:nvPicPr>
          <p:cNvPr id="10" name="Bille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5556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6203032" cy="1162050"/>
          </a:xfrm>
        </p:spPr>
        <p:txBody>
          <a:bodyPr>
            <a:normAutofit fontScale="90000"/>
          </a:bodyPr>
          <a:lstStyle/>
          <a:p>
            <a:r>
              <a:rPr lang="da-DK" sz="2800" dirty="0" smtClean="0"/>
              <a:t/>
            </a:r>
            <a:br>
              <a:rPr lang="da-DK" sz="2800" dirty="0" smtClean="0"/>
            </a:br>
            <a:r>
              <a:rPr lang="da-DK" sz="2800" dirty="0"/>
              <a:t/>
            </a:r>
            <a:br>
              <a:rPr lang="da-DK" sz="2800" dirty="0"/>
            </a:br>
            <a:r>
              <a:rPr lang="da-DK" sz="2800" dirty="0" smtClean="0"/>
              <a:t>Bekendtgørelsens opbygning og indhold</a:t>
            </a:r>
            <a:endParaRPr lang="da-DK" sz="2800" dirty="0"/>
          </a:p>
        </p:txBody>
      </p:sp>
      <p:sp>
        <p:nvSpPr>
          <p:cNvPr id="8" name="Pladsholder til tekst 7"/>
          <p:cNvSpPr>
            <a:spLocks noGrp="1"/>
          </p:cNvSpPr>
          <p:nvPr>
            <p:ph type="body" sz="half" idx="2"/>
          </p:nvPr>
        </p:nvSpPr>
        <p:spPr/>
        <p:txBody>
          <a:bodyPr>
            <a:normAutofit/>
          </a:bodyPr>
          <a:lstStyle/>
          <a:p>
            <a:r>
              <a:rPr lang="da-DK" b="1" dirty="0"/>
              <a:t>Kapitel 1</a:t>
            </a:r>
            <a:r>
              <a:rPr lang="da-DK" dirty="0"/>
              <a:t>  -  Reservation af plads til </a:t>
            </a:r>
            <a:r>
              <a:rPr lang="da-DK" dirty="0" smtClean="0"/>
              <a:t>ansøgerne. </a:t>
            </a:r>
            <a:r>
              <a:rPr lang="da-DK" sz="1400" dirty="0" smtClean="0"/>
              <a:t>Herunder </a:t>
            </a:r>
            <a:r>
              <a:rPr lang="da-DK" sz="1400" dirty="0"/>
              <a:t>fordeling af </a:t>
            </a:r>
            <a:r>
              <a:rPr lang="da-DK" sz="1400" dirty="0" smtClean="0"/>
              <a:t>elever.</a:t>
            </a:r>
            <a:endParaRPr lang="da-DK" sz="1400" dirty="0"/>
          </a:p>
          <a:p>
            <a:r>
              <a:rPr lang="da-DK" b="1" dirty="0"/>
              <a:t>Kapitel 2</a:t>
            </a:r>
            <a:r>
              <a:rPr lang="da-DK" dirty="0"/>
              <a:t>  -  Procedure ved </a:t>
            </a:r>
            <a:r>
              <a:rPr lang="da-DK" dirty="0" smtClean="0"/>
              <a:t>optagelse på uddannelsen. </a:t>
            </a:r>
            <a:r>
              <a:rPr lang="da-DK" sz="1400" dirty="0" smtClean="0"/>
              <a:t>Herunder optagelsesprøve </a:t>
            </a:r>
            <a:r>
              <a:rPr lang="da-DK" sz="1400" dirty="0"/>
              <a:t>og </a:t>
            </a:r>
            <a:r>
              <a:rPr lang="da-DK" sz="1400" dirty="0" smtClean="0"/>
              <a:t>-samtale</a:t>
            </a:r>
            <a:r>
              <a:rPr lang="da-DK" sz="1400" dirty="0"/>
              <a:t>, </a:t>
            </a:r>
            <a:r>
              <a:rPr lang="da-DK" sz="1400" dirty="0" smtClean="0"/>
              <a:t>vejledningssamtale </a:t>
            </a:r>
            <a:r>
              <a:rPr lang="da-DK" sz="1400" dirty="0"/>
              <a:t>og </a:t>
            </a:r>
            <a:r>
              <a:rPr lang="da-DK" sz="1400" dirty="0" smtClean="0"/>
              <a:t>standardiseret vurdering.</a:t>
            </a:r>
            <a:endParaRPr lang="da-DK" sz="1400" dirty="0"/>
          </a:p>
          <a:p>
            <a:r>
              <a:rPr lang="da-DK" b="1" dirty="0"/>
              <a:t>Kapitel 3</a:t>
            </a:r>
            <a:r>
              <a:rPr lang="da-DK" dirty="0"/>
              <a:t>  -  Optagelse af særlige </a:t>
            </a:r>
            <a:r>
              <a:rPr lang="da-DK" dirty="0" smtClean="0"/>
              <a:t>ansøgere.</a:t>
            </a:r>
            <a:endParaRPr lang="da-DK" dirty="0"/>
          </a:p>
          <a:p>
            <a:r>
              <a:rPr lang="da-DK" b="1" dirty="0"/>
              <a:t>Kapitel 4</a:t>
            </a:r>
            <a:r>
              <a:rPr lang="da-DK" dirty="0"/>
              <a:t>  -  </a:t>
            </a:r>
            <a:r>
              <a:rPr lang="da-DK" dirty="0" smtClean="0"/>
              <a:t>Ventelister.</a:t>
            </a:r>
            <a:endParaRPr lang="da-DK" dirty="0"/>
          </a:p>
          <a:p>
            <a:r>
              <a:rPr lang="da-DK" b="1" dirty="0"/>
              <a:t>Kapitel 5</a:t>
            </a:r>
            <a:r>
              <a:rPr lang="da-DK" dirty="0"/>
              <a:t>  -  </a:t>
            </a:r>
            <a:r>
              <a:rPr lang="da-DK" dirty="0" smtClean="0"/>
              <a:t>Fordelingsudvalg. </a:t>
            </a:r>
            <a:endParaRPr lang="da-DK" dirty="0"/>
          </a:p>
          <a:p>
            <a:r>
              <a:rPr lang="da-DK" b="1" dirty="0"/>
              <a:t>Kapitel 6</a:t>
            </a:r>
            <a:r>
              <a:rPr lang="da-DK" dirty="0"/>
              <a:t>  -  </a:t>
            </a:r>
            <a:r>
              <a:rPr lang="da-DK" dirty="0" smtClean="0"/>
              <a:t>Kapacitetsfastsættelse.</a:t>
            </a:r>
            <a:endParaRPr lang="da-DK" dirty="0"/>
          </a:p>
          <a:p>
            <a:r>
              <a:rPr lang="da-DK" b="1" dirty="0"/>
              <a:t>Kapitel 7</a:t>
            </a:r>
            <a:r>
              <a:rPr lang="da-DK" dirty="0"/>
              <a:t>  -  Ansøgning om særlig </a:t>
            </a:r>
            <a:r>
              <a:rPr lang="da-DK" dirty="0" smtClean="0"/>
              <a:t>profil.</a:t>
            </a:r>
            <a:endParaRPr lang="da-DK" dirty="0"/>
          </a:p>
          <a:p>
            <a:r>
              <a:rPr lang="da-DK" b="1" dirty="0"/>
              <a:t>Kapitel 8</a:t>
            </a:r>
            <a:r>
              <a:rPr lang="da-DK" dirty="0"/>
              <a:t>  -  Information om </a:t>
            </a:r>
            <a:r>
              <a:rPr lang="da-DK" dirty="0" smtClean="0"/>
              <a:t>undervisningstilbud.</a:t>
            </a:r>
            <a:endParaRPr lang="da-DK" dirty="0"/>
          </a:p>
          <a:p>
            <a:r>
              <a:rPr lang="da-DK" b="1" dirty="0"/>
              <a:t>Kapitel 9</a:t>
            </a:r>
            <a:r>
              <a:rPr lang="da-DK" dirty="0"/>
              <a:t>  -  Genoptagelse og </a:t>
            </a:r>
            <a:r>
              <a:rPr lang="da-DK" dirty="0" smtClean="0"/>
              <a:t>klage.</a:t>
            </a:r>
            <a:endParaRPr lang="da-DK" dirty="0"/>
          </a:p>
          <a:p>
            <a:r>
              <a:rPr lang="da-DK" b="1" dirty="0"/>
              <a:t>Kapitel 10 </a:t>
            </a:r>
            <a:r>
              <a:rPr lang="da-DK" dirty="0" smtClean="0"/>
              <a:t>– Ikrafttræden.</a:t>
            </a:r>
            <a:endParaRPr lang="da-DK" dirty="0"/>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21-01-2019</a:t>
            </a:fld>
            <a:endParaRPr lang="da-DK"/>
          </a:p>
        </p:txBody>
      </p:sp>
      <p:sp>
        <p:nvSpPr>
          <p:cNvPr id="5" name="Pladsholder til sidefod 4"/>
          <p:cNvSpPr>
            <a:spLocks noGrp="1"/>
          </p:cNvSpPr>
          <p:nvPr>
            <p:ph type="ftr" sz="quarter" idx="11"/>
          </p:nvPr>
        </p:nvSpPr>
        <p:spPr/>
        <p:txBody>
          <a:bodyPr/>
          <a:lstStyle/>
          <a:p>
            <a:r>
              <a:rPr lang="da-DK" dirty="0" smtClean="0"/>
              <a:t>Jens Refslund Poulsen</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12</a:t>
            </a:fld>
            <a:endParaRPr lang="da-DK"/>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pic>
        <p:nvPicPr>
          <p:cNvPr id="20" name="Pladsholder til indhold 1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67944" y="1844824"/>
            <a:ext cx="4299881" cy="2630094"/>
          </a:xfrm>
        </p:spPr>
      </p:pic>
    </p:spTree>
    <p:extLst>
      <p:ext uri="{BB962C8B-B14F-4D97-AF65-F5344CB8AC3E}">
        <p14:creationId xmlns:p14="http://schemas.microsoft.com/office/powerpoint/2010/main" val="3034514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6478588" cy="566886"/>
          </a:xfrm>
        </p:spPr>
        <p:txBody>
          <a:bodyPr>
            <a:normAutofit fontScale="90000"/>
          </a:bodyPr>
          <a:lstStyle/>
          <a:p>
            <a:r>
              <a:rPr lang="da-DK" dirty="0" smtClean="0"/>
              <a:t>Reservation af plads</a:t>
            </a:r>
            <a:endParaRPr lang="da-DK" dirty="0"/>
          </a:p>
        </p:txBody>
      </p:sp>
      <p:sp>
        <p:nvSpPr>
          <p:cNvPr id="3" name="Pladsholder til indhold 2"/>
          <p:cNvSpPr>
            <a:spLocks noGrp="1"/>
          </p:cNvSpPr>
          <p:nvPr>
            <p:ph idx="1"/>
          </p:nvPr>
        </p:nvSpPr>
        <p:spPr>
          <a:xfrm>
            <a:off x="467544" y="1916832"/>
            <a:ext cx="8277225" cy="4104456"/>
          </a:xfrm>
        </p:spPr>
        <p:txBody>
          <a:bodyPr>
            <a:normAutofit/>
          </a:bodyPr>
          <a:lstStyle/>
          <a:p>
            <a:pPr marL="0" indent="0">
              <a:buNone/>
            </a:pPr>
            <a:endParaRPr lang="da-DK" sz="1200" b="1" dirty="0" smtClean="0"/>
          </a:p>
          <a:p>
            <a:pPr marL="0" indent="0">
              <a:buNone/>
            </a:pPr>
            <a:endParaRPr lang="da-DK" sz="1200" b="1" dirty="0" smtClean="0"/>
          </a:p>
          <a:p>
            <a:endParaRPr lang="da-DK" sz="1200" dirty="0"/>
          </a:p>
          <a:p>
            <a:r>
              <a:rPr lang="da-DK" sz="1200" dirty="0" smtClean="0"/>
              <a:t>Gælder alle </a:t>
            </a:r>
            <a:r>
              <a:rPr lang="da-DK" sz="1200" dirty="0"/>
              <a:t>ansøgere</a:t>
            </a:r>
            <a:r>
              <a:rPr lang="da-DK" sz="1200" dirty="0" smtClean="0"/>
              <a:t>, der har søgt rettidigt om optagelse. Der gøres ikke forskel på </a:t>
            </a:r>
            <a:r>
              <a:rPr lang="da-DK" sz="1200" dirty="0"/>
              <a:t>ansøgernes rettigheder afhængig af, om de viser sig senere at have </a:t>
            </a:r>
            <a:r>
              <a:rPr lang="da-DK" sz="1200" dirty="0" smtClean="0"/>
              <a:t>retskrav </a:t>
            </a:r>
            <a:r>
              <a:rPr lang="da-DK" sz="1200" dirty="0"/>
              <a:t>på optagelse eller optages på baggrund af en optagelsesprøve og efterfølgende samtale eller en standardiseret vurdering. </a:t>
            </a:r>
            <a:endParaRPr lang="da-DK" sz="1200" b="1" dirty="0"/>
          </a:p>
          <a:p>
            <a:pPr marL="0" indent="0">
              <a:buNone/>
            </a:pPr>
            <a:endParaRPr lang="da-DK" sz="1200" b="1" dirty="0"/>
          </a:p>
          <a:p>
            <a:r>
              <a:rPr lang="da-DK" sz="1200" dirty="0" smtClean="0"/>
              <a:t>Ansøgerne får </a:t>
            </a:r>
            <a:r>
              <a:rPr lang="da-DK" sz="1200" dirty="0"/>
              <a:t>reserveret en plads på den institution, hvor de efterfølgende skal optages, såfremt de opfylder </a:t>
            </a:r>
            <a:r>
              <a:rPr lang="da-DK" sz="1200" dirty="0" smtClean="0"/>
              <a:t>adgangsforudsætningerne</a:t>
            </a:r>
            <a:r>
              <a:rPr lang="da-DK" sz="1200" dirty="0"/>
              <a:t>. </a:t>
            </a:r>
            <a:endParaRPr lang="da-DK" sz="1200" dirty="0" smtClean="0"/>
          </a:p>
          <a:p>
            <a:endParaRPr lang="da-DK" sz="1200" dirty="0"/>
          </a:p>
          <a:p>
            <a:r>
              <a:rPr lang="da-DK" sz="1200" dirty="0" smtClean="0"/>
              <a:t>Processen </a:t>
            </a:r>
            <a:r>
              <a:rPr lang="da-DK" sz="1200" dirty="0"/>
              <a:t>med reservation af pladser skal være afsluttet og meddelt </a:t>
            </a:r>
            <a:r>
              <a:rPr lang="da-DK" sz="1200" dirty="0" smtClean="0"/>
              <a:t>ansøgerne </a:t>
            </a:r>
            <a:r>
              <a:rPr lang="da-DK" sz="1200" dirty="0"/>
              <a:t>senest 1. maj. </a:t>
            </a:r>
            <a:endParaRPr lang="da-DK" sz="1200" dirty="0" smtClean="0"/>
          </a:p>
          <a:p>
            <a:endParaRPr lang="da-DK" sz="1200" dirty="0" smtClean="0"/>
          </a:p>
          <a:p>
            <a:r>
              <a:rPr lang="da-DK" sz="1200" dirty="0"/>
              <a:t>Den institution, der har reserveret plads til ansøgeren, afgør, når det </a:t>
            </a:r>
            <a:r>
              <a:rPr lang="da-DK" sz="1200" dirty="0" smtClean="0"/>
              <a:t>fornødne </a:t>
            </a:r>
            <a:r>
              <a:rPr lang="da-DK" sz="1200" dirty="0"/>
              <a:t>grundlag foreligger, om ansøgeren kan optages på uddannelsen. </a:t>
            </a:r>
            <a:endParaRPr lang="da-DK" sz="1200" dirty="0" smtClean="0"/>
          </a:p>
          <a:p>
            <a:endParaRPr lang="da-DK" sz="1200" dirty="0" smtClean="0"/>
          </a:p>
          <a:p>
            <a:r>
              <a:rPr lang="da-DK" sz="1200" dirty="0" smtClean="0"/>
              <a:t>Skal </a:t>
            </a:r>
            <a:r>
              <a:rPr lang="da-DK" sz="1200" dirty="0"/>
              <a:t>ansøgeren </a:t>
            </a:r>
            <a:r>
              <a:rPr lang="da-DK" sz="1200" dirty="0" smtClean="0"/>
              <a:t>til </a:t>
            </a:r>
            <a:r>
              <a:rPr lang="da-DK" sz="1200" dirty="0"/>
              <a:t>optagelsesprøve og </a:t>
            </a:r>
            <a:r>
              <a:rPr lang="da-DK" sz="1200" dirty="0" smtClean="0"/>
              <a:t>optagelsessamtale, </a:t>
            </a:r>
            <a:r>
              <a:rPr lang="da-DK" sz="1200" dirty="0"/>
              <a:t>er det </a:t>
            </a:r>
            <a:r>
              <a:rPr lang="da-DK" sz="1200" dirty="0" smtClean="0"/>
              <a:t>ansøgerens </a:t>
            </a:r>
            <a:r>
              <a:rPr lang="da-DK" sz="1200" dirty="0"/>
              <a:t>først prioriterede gymnasiale institution, der afholder denne og efterfølgende afgør, om ansøgeren kan optages på uddannelsen, uanset om ansøgeren har fået reserveret plads på en anden </a:t>
            </a:r>
            <a:r>
              <a:rPr lang="da-DK" sz="1200" dirty="0" smtClean="0"/>
              <a:t>institution.</a:t>
            </a:r>
          </a:p>
          <a:p>
            <a:endParaRPr lang="da-DK" sz="1200" dirty="0" smtClean="0"/>
          </a:p>
        </p:txBody>
      </p:sp>
      <p:sp>
        <p:nvSpPr>
          <p:cNvPr id="4" name="Pladsholder til dato 3"/>
          <p:cNvSpPr>
            <a:spLocks noGrp="1"/>
          </p:cNvSpPr>
          <p:nvPr>
            <p:ph type="dt" sz="half" idx="10"/>
          </p:nvPr>
        </p:nvSpPr>
        <p:spPr/>
        <p:txBody>
          <a:bodyPr/>
          <a:lstStyle/>
          <a:p>
            <a:fld id="{E99083C6-A688-493F-8404-B7691D6B9763}" type="datetime1">
              <a:rPr lang="da-DK" smtClean="0"/>
              <a:pPr/>
              <a:t>21-01-2019</a:t>
            </a:fld>
            <a:endParaRPr lang="da-DK"/>
          </a:p>
        </p:txBody>
      </p:sp>
      <p:sp>
        <p:nvSpPr>
          <p:cNvPr id="5" name="Pladsholder til sidefod 4"/>
          <p:cNvSpPr>
            <a:spLocks noGrp="1"/>
          </p:cNvSpPr>
          <p:nvPr>
            <p:ph type="ftr" sz="quarter" idx="11"/>
          </p:nvPr>
        </p:nvSpPr>
        <p:spPr/>
        <p:txBody>
          <a:bodyPr/>
          <a:lstStyle/>
          <a:p>
            <a:r>
              <a:rPr lang="da-DK" dirty="0"/>
              <a:t>Jens Refslund Poulsen</a:t>
            </a:r>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13</a:t>
            </a:fld>
            <a:endParaRPr lang="da-DK"/>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2785700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Den tidsmæssige placering af optagelsesprøven</a:t>
            </a:r>
          </a:p>
        </p:txBody>
      </p:sp>
      <p:sp>
        <p:nvSpPr>
          <p:cNvPr id="3" name="Pladsholder til indhold 2"/>
          <p:cNvSpPr>
            <a:spLocks noGrp="1"/>
          </p:cNvSpPr>
          <p:nvPr>
            <p:ph idx="1"/>
          </p:nvPr>
        </p:nvSpPr>
        <p:spPr/>
        <p:txBody>
          <a:bodyPr>
            <a:normAutofit/>
          </a:bodyPr>
          <a:lstStyle/>
          <a:p>
            <a:pPr lvl="0"/>
            <a:endParaRPr lang="da-DK" u="sng" dirty="0" smtClean="0"/>
          </a:p>
          <a:p>
            <a:pPr lvl="0"/>
            <a:r>
              <a:rPr lang="da-DK" sz="2400" u="sng" dirty="0" smtClean="0"/>
              <a:t>En </a:t>
            </a:r>
            <a:r>
              <a:rPr lang="da-DK" sz="2400" u="sng" dirty="0"/>
              <a:t>tidlig optagelsesprøve medio juni</a:t>
            </a:r>
          </a:p>
          <a:p>
            <a:pPr lvl="0"/>
            <a:endParaRPr lang="da-DK" sz="2400" dirty="0"/>
          </a:p>
          <a:p>
            <a:pPr lvl="0"/>
            <a:r>
              <a:rPr lang="da-DK" sz="2400" u="sng" dirty="0"/>
              <a:t>En sen optagelsesprøve primo august</a:t>
            </a:r>
          </a:p>
          <a:p>
            <a:pPr lvl="0"/>
            <a:endParaRPr lang="da-DK" sz="2400" dirty="0"/>
          </a:p>
          <a:p>
            <a:pPr lvl="0"/>
            <a:r>
              <a:rPr lang="da-DK" sz="2400" u="sng" dirty="0"/>
              <a:t>En sygeprøve medio august</a:t>
            </a:r>
            <a:endParaRPr lang="da-DK" sz="2400" dirty="0"/>
          </a:p>
        </p:txBody>
      </p:sp>
      <p:sp>
        <p:nvSpPr>
          <p:cNvPr id="4" name="Pladsholder til dato 3"/>
          <p:cNvSpPr>
            <a:spLocks noGrp="1"/>
          </p:cNvSpPr>
          <p:nvPr>
            <p:ph type="dt" sz="half" idx="10"/>
          </p:nvPr>
        </p:nvSpPr>
        <p:spPr/>
        <p:txBody>
          <a:bodyPr/>
          <a:lstStyle/>
          <a:p>
            <a:fld id="{E99083C6-A688-493F-8404-B7691D6B9763}" type="datetime1">
              <a:rPr lang="da-DK" smtClean="0"/>
              <a:pPr/>
              <a:t>21-01-2019</a:t>
            </a:fld>
            <a:endParaRPr lang="da-DK"/>
          </a:p>
        </p:txBody>
      </p:sp>
      <p:sp>
        <p:nvSpPr>
          <p:cNvPr id="5" name="Pladsholder til sidefod 4"/>
          <p:cNvSpPr>
            <a:spLocks noGrp="1"/>
          </p:cNvSpPr>
          <p:nvPr>
            <p:ph type="ftr" sz="quarter" idx="11"/>
          </p:nvPr>
        </p:nvSpPr>
        <p:spPr/>
        <p:txBody>
          <a:bodyPr/>
          <a:lstStyle/>
          <a:p>
            <a:r>
              <a:rPr lang="da-DK" dirty="0"/>
              <a:t>Jens Refslund Poulsen</a:t>
            </a:r>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14</a:t>
            </a:fld>
            <a:endParaRPr lang="da-DK"/>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pic>
        <p:nvPicPr>
          <p:cNvPr id="12" name="Billed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3140968"/>
            <a:ext cx="5004048" cy="3336032"/>
          </a:xfrm>
          <a:prstGeom prst="ellipse">
            <a:avLst/>
          </a:prstGeom>
          <a:ln>
            <a:noFill/>
          </a:ln>
          <a:effectLst>
            <a:softEdge rad="112500"/>
          </a:effectLst>
        </p:spPr>
      </p:pic>
    </p:spTree>
    <p:extLst>
      <p:ext uri="{BB962C8B-B14F-4D97-AF65-F5344CB8AC3E}">
        <p14:creationId xmlns:p14="http://schemas.microsoft.com/office/powerpoint/2010/main" val="1009066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Tidlig optagelsesprøve – 14. juni 2019</a:t>
            </a:r>
            <a:endParaRPr lang="da-DK" dirty="0"/>
          </a:p>
        </p:txBody>
      </p:sp>
      <p:pic>
        <p:nvPicPr>
          <p:cNvPr id="8" name="Pladsholder til indhold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88024" y="1495691"/>
            <a:ext cx="3898776" cy="2599184"/>
          </a:xfrm>
        </p:spPr>
      </p:pic>
      <p:sp>
        <p:nvSpPr>
          <p:cNvPr id="14" name="Pladsholder til tekst 13"/>
          <p:cNvSpPr>
            <a:spLocks noGrp="1"/>
          </p:cNvSpPr>
          <p:nvPr>
            <p:ph type="body" sz="half" idx="2"/>
          </p:nvPr>
        </p:nvSpPr>
        <p:spPr/>
        <p:txBody>
          <a:bodyPr/>
          <a:lstStyle/>
          <a:p>
            <a:pPr marL="285750" indent="-285750">
              <a:buFont typeface="Arial" panose="020B0604020202020204" pitchFamily="34" charset="0"/>
              <a:buChar char="•"/>
            </a:pPr>
            <a:r>
              <a:rPr lang="da-DK" b="1" dirty="0" smtClean="0"/>
              <a:t>For ansøgere, som med sikkerhed skal aflægge prøve</a:t>
            </a:r>
            <a:r>
              <a:rPr lang="da-DK" dirty="0" smtClean="0"/>
              <a:t>:</a:t>
            </a:r>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r>
              <a:rPr lang="da-DK" dirty="0" smtClean="0"/>
              <a:t>Ansøgere fra prøvefri skoler</a:t>
            </a:r>
          </a:p>
          <a:p>
            <a:pPr marL="285750" indent="-285750">
              <a:buFont typeface="Arial" panose="020B0604020202020204" pitchFamily="34" charset="0"/>
              <a:buChar char="•"/>
            </a:pPr>
            <a:r>
              <a:rPr lang="da-DK" dirty="0" smtClean="0"/>
              <a:t>Ansøgere fra efterskoler, som går på alternative 9. eller 10. skoleår, hvor der ikke aflægges prøver</a:t>
            </a:r>
          </a:p>
          <a:p>
            <a:pPr marL="285750" indent="-285750">
              <a:buFont typeface="Arial" panose="020B0604020202020204" pitchFamily="34" charset="0"/>
              <a:buChar char="•"/>
            </a:pPr>
            <a:r>
              <a:rPr lang="da-DK" dirty="0" smtClean="0"/>
              <a:t>Ansøgere, der helt eller delvis ikke har 2. fremmedsprog fra folkeskolen</a:t>
            </a:r>
          </a:p>
          <a:p>
            <a:pPr marL="285750" indent="-285750">
              <a:buFont typeface="Arial" panose="020B0604020202020204" pitchFamily="34" charset="0"/>
              <a:buChar char="•"/>
            </a:pPr>
            <a:r>
              <a:rPr lang="da-DK" dirty="0" smtClean="0"/>
              <a:t>Ansøgere, der har været syge til folkeskolens afsluttende prøver</a:t>
            </a:r>
          </a:p>
          <a:p>
            <a:pPr marL="285750" indent="-285750">
              <a:buFont typeface="Arial" panose="020B0604020202020204" pitchFamily="34" charset="0"/>
              <a:buChar char="•"/>
            </a:pPr>
            <a:r>
              <a:rPr lang="da-DK" dirty="0" smtClean="0"/>
              <a:t>Ansøgere, der har søgt for sent</a:t>
            </a:r>
          </a:p>
          <a:p>
            <a:pPr marL="285750" indent="-285750">
              <a:buFont typeface="Arial" panose="020B0604020202020204" pitchFamily="34" charset="0"/>
              <a:buChar char="•"/>
            </a:pPr>
            <a:r>
              <a:rPr lang="da-DK" dirty="0" smtClean="0"/>
              <a:t>Ansøgere, der er vurderet ikke-uddannelsesparat ved den afsluttende </a:t>
            </a:r>
            <a:r>
              <a:rPr lang="da-DK" dirty="0" err="1" smtClean="0"/>
              <a:t>upv</a:t>
            </a:r>
            <a:endParaRPr lang="da-DK" dirty="0" smtClean="0"/>
          </a:p>
          <a:p>
            <a:pPr marL="285750" indent="-285750">
              <a:buFont typeface="Arial" panose="020B0604020202020204" pitchFamily="34" charset="0"/>
              <a:buChar char="•"/>
            </a:pP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21-01-2019</a:t>
            </a:fld>
            <a:endParaRPr lang="da-DK"/>
          </a:p>
        </p:txBody>
      </p:sp>
      <p:sp>
        <p:nvSpPr>
          <p:cNvPr id="5" name="Pladsholder til sidefod 4"/>
          <p:cNvSpPr>
            <a:spLocks noGrp="1"/>
          </p:cNvSpPr>
          <p:nvPr>
            <p:ph type="ftr" sz="quarter" idx="11"/>
          </p:nvPr>
        </p:nvSpPr>
        <p:spPr/>
        <p:txBody>
          <a:bodyPr/>
          <a:lstStyle/>
          <a:p>
            <a:r>
              <a:rPr lang="da-DK" smtClean="0"/>
              <a:t>Jens Refslund Poulsen</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15</a:t>
            </a:fld>
            <a:endParaRPr lang="da-DK"/>
          </a:p>
        </p:txBody>
      </p:sp>
      <p:pic>
        <p:nvPicPr>
          <p:cNvPr id="7"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1711049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Sen optagelsesprøve – primo august 2019</a:t>
            </a:r>
            <a:endParaRPr lang="da-DK" dirty="0"/>
          </a:p>
        </p:txBody>
      </p:sp>
      <p:sp>
        <p:nvSpPr>
          <p:cNvPr id="14" name="Pladsholder til tekst 13"/>
          <p:cNvSpPr>
            <a:spLocks noGrp="1"/>
          </p:cNvSpPr>
          <p:nvPr>
            <p:ph type="body" sz="half" idx="2"/>
          </p:nvPr>
        </p:nvSpPr>
        <p:spPr/>
        <p:txBody>
          <a:bodyPr/>
          <a:lstStyle/>
          <a:p>
            <a:pPr marL="285750" indent="-285750">
              <a:buFont typeface="Arial" panose="020B0604020202020204" pitchFamily="34" charset="0"/>
              <a:buChar char="•"/>
            </a:pPr>
            <a:endParaRPr lang="da-DK" b="1" dirty="0" smtClean="0"/>
          </a:p>
          <a:p>
            <a:pPr marL="285750" indent="-285750">
              <a:buFont typeface="Arial" panose="020B0604020202020204" pitchFamily="34" charset="0"/>
              <a:buChar char="•"/>
            </a:pPr>
            <a:endParaRPr lang="da-DK" b="1" dirty="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r>
              <a:rPr lang="da-DK" dirty="0" smtClean="0"/>
              <a:t>Ansøgere, som ikke består folkeskolens afgangseksamen</a:t>
            </a:r>
          </a:p>
          <a:p>
            <a:pPr marL="285750" indent="-285750">
              <a:buFont typeface="Arial" panose="020B0604020202020204" pitchFamily="34" charset="0"/>
              <a:buChar char="•"/>
            </a:pPr>
            <a:r>
              <a:rPr lang="da-DK" dirty="0" smtClean="0"/>
              <a:t>Ansøgere som får et karaktergennemsnit under 2,0 i de bundne prøvefag</a:t>
            </a:r>
          </a:p>
          <a:p>
            <a:pPr marL="285750" indent="-285750">
              <a:buFont typeface="Arial" panose="020B0604020202020204" pitchFamily="34" charset="0"/>
              <a:buChar char="•"/>
            </a:pPr>
            <a:r>
              <a:rPr lang="da-DK" dirty="0" smtClean="0"/>
              <a:t>Ansøgere, som anvender prøven som 2. prøveforsøg (jf. § 22 i optagelsesbekendtgørelsen)</a:t>
            </a: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21-01-2019</a:t>
            </a:fld>
            <a:endParaRPr lang="da-DK"/>
          </a:p>
        </p:txBody>
      </p:sp>
      <p:sp>
        <p:nvSpPr>
          <p:cNvPr id="5" name="Pladsholder til sidefod 4"/>
          <p:cNvSpPr>
            <a:spLocks noGrp="1"/>
          </p:cNvSpPr>
          <p:nvPr>
            <p:ph type="ftr" sz="quarter" idx="11"/>
          </p:nvPr>
        </p:nvSpPr>
        <p:spPr/>
        <p:txBody>
          <a:bodyPr/>
          <a:lstStyle/>
          <a:p>
            <a:r>
              <a:rPr lang="da-DK" smtClean="0"/>
              <a:t>Jens Refslund Poulsen</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16</a:t>
            </a:fld>
            <a:endParaRPr lang="da-DK"/>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pic>
        <p:nvPicPr>
          <p:cNvPr id="11" name="Pladsholder til indhold 10"/>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427984" y="1700808"/>
            <a:ext cx="3250704" cy="2167136"/>
          </a:xfrm>
        </p:spPr>
      </p:pic>
    </p:spTree>
    <p:extLst>
      <p:ext uri="{BB962C8B-B14F-4D97-AF65-F5344CB8AC3E}">
        <p14:creationId xmlns:p14="http://schemas.microsoft.com/office/powerpoint/2010/main" val="978800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6478588" cy="494878"/>
          </a:xfrm>
        </p:spPr>
        <p:txBody>
          <a:bodyPr/>
          <a:lstStyle/>
          <a:p>
            <a:r>
              <a:rPr lang="da-DK" sz="2400" dirty="0"/>
              <a:t>Grafisk oversigt over processen</a:t>
            </a:r>
          </a:p>
        </p:txBody>
      </p:sp>
      <p:sp>
        <p:nvSpPr>
          <p:cNvPr id="4" name="Pladsholder til dato 3"/>
          <p:cNvSpPr>
            <a:spLocks noGrp="1"/>
          </p:cNvSpPr>
          <p:nvPr>
            <p:ph type="dt" sz="half" idx="10"/>
          </p:nvPr>
        </p:nvSpPr>
        <p:spPr/>
        <p:txBody>
          <a:bodyPr/>
          <a:lstStyle/>
          <a:p>
            <a:fld id="{E99083C6-A688-493F-8404-B7691D6B9763}" type="datetime1">
              <a:rPr lang="da-DK" smtClean="0"/>
              <a:pPr/>
              <a:t>21-01-2019</a:t>
            </a:fld>
            <a:endParaRPr lang="da-DK"/>
          </a:p>
        </p:txBody>
      </p:sp>
      <p:sp>
        <p:nvSpPr>
          <p:cNvPr id="5" name="Pladsholder til sidefod 4"/>
          <p:cNvSpPr>
            <a:spLocks noGrp="1"/>
          </p:cNvSpPr>
          <p:nvPr>
            <p:ph type="ftr" sz="quarter" idx="11"/>
          </p:nvPr>
        </p:nvSpPr>
        <p:spPr/>
        <p:txBody>
          <a:bodyPr/>
          <a:lstStyle/>
          <a:p>
            <a:r>
              <a:rPr lang="da-DK" dirty="0"/>
              <a:t>Jens Refslund Poulsen</a:t>
            </a:r>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17</a:t>
            </a:fld>
            <a:endParaRPr lang="da-DK"/>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737466"/>
            <a:ext cx="7488832" cy="435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3636628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491064" cy="1143000"/>
          </a:xfrm>
        </p:spPr>
        <p:txBody>
          <a:bodyPr/>
          <a:lstStyle/>
          <a:p>
            <a:r>
              <a:rPr lang="da-DK" sz="2800" dirty="0"/>
              <a:t>Hvilken institution foretager </a:t>
            </a:r>
            <a:r>
              <a:rPr lang="da-DK" sz="2800" dirty="0" smtClean="0"/>
              <a:t>vurderingen af, om eleven er optagelsesberettiget?</a:t>
            </a:r>
            <a:endParaRPr lang="da-DK" sz="2800" dirty="0"/>
          </a:p>
        </p:txBody>
      </p:sp>
      <p:sp>
        <p:nvSpPr>
          <p:cNvPr id="3" name="Pladsholder til indhold 2"/>
          <p:cNvSpPr>
            <a:spLocks noGrp="1"/>
          </p:cNvSpPr>
          <p:nvPr>
            <p:ph sz="half" idx="1"/>
          </p:nvPr>
        </p:nvSpPr>
        <p:spPr/>
        <p:txBody>
          <a:bodyPr>
            <a:normAutofit fontScale="92500" lnSpcReduction="20000"/>
          </a:bodyPr>
          <a:lstStyle/>
          <a:p>
            <a:pPr marL="0" indent="0">
              <a:buNone/>
            </a:pPr>
            <a:endParaRPr lang="da-DK" b="1" dirty="0" smtClean="0"/>
          </a:p>
          <a:p>
            <a:pPr marL="0" indent="0">
              <a:buNone/>
            </a:pPr>
            <a:endParaRPr lang="da-DK" b="1" dirty="0" smtClean="0"/>
          </a:p>
          <a:p>
            <a:pPr marL="0" indent="0">
              <a:buNone/>
            </a:pPr>
            <a:endParaRPr lang="da-DK" dirty="0"/>
          </a:p>
          <a:p>
            <a:endParaRPr lang="da-DK" dirty="0"/>
          </a:p>
        </p:txBody>
      </p:sp>
      <p:sp>
        <p:nvSpPr>
          <p:cNvPr id="8" name="Pladsholder til indhold 7"/>
          <p:cNvSpPr>
            <a:spLocks noGrp="1"/>
          </p:cNvSpPr>
          <p:nvPr>
            <p:ph sz="half" idx="2"/>
          </p:nvPr>
        </p:nvSpPr>
        <p:spPr/>
        <p:txBody>
          <a:bodyPr>
            <a:normAutofit fontScale="92500" lnSpcReduction="20000"/>
          </a:bodyPr>
          <a:lstStyle/>
          <a:p>
            <a:pPr marL="0" indent="0">
              <a:buNone/>
            </a:pPr>
            <a:r>
              <a:rPr lang="da-DK" b="1" dirty="0"/>
              <a:t>Udgangspunktet</a:t>
            </a:r>
            <a:r>
              <a:rPr lang="da-DK" dirty="0"/>
              <a:t> </a:t>
            </a:r>
          </a:p>
          <a:p>
            <a:pPr marL="0" indent="0">
              <a:buNone/>
            </a:pPr>
            <a:r>
              <a:rPr lang="da-DK" dirty="0"/>
              <a:t>Vurderingen foretages af den institution, der har reserveret plads til ansøgeren</a:t>
            </a:r>
          </a:p>
          <a:p>
            <a:pPr marL="0" indent="0">
              <a:buNone/>
            </a:pPr>
            <a:endParaRPr lang="da-DK" dirty="0"/>
          </a:p>
          <a:p>
            <a:pPr marL="0" indent="0">
              <a:buNone/>
            </a:pPr>
            <a:r>
              <a:rPr lang="da-DK" b="1" dirty="0"/>
              <a:t>Modificering</a:t>
            </a:r>
          </a:p>
          <a:p>
            <a:pPr marL="0" indent="0">
              <a:buNone/>
            </a:pPr>
            <a:r>
              <a:rPr lang="da-DK" dirty="0"/>
              <a:t>Hvis ansøgeren skal til optagelsesprøve og </a:t>
            </a:r>
            <a:r>
              <a:rPr lang="da-DK" dirty="0" smtClean="0"/>
              <a:t>-samtale </a:t>
            </a:r>
            <a:r>
              <a:rPr lang="da-DK" dirty="0"/>
              <a:t>foretages vurderingen af den højst prioriterede institution, jf. lovens § 11</a:t>
            </a:r>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21-01-2019</a:t>
            </a:fld>
            <a:endParaRPr lang="da-DK"/>
          </a:p>
        </p:txBody>
      </p:sp>
      <p:sp>
        <p:nvSpPr>
          <p:cNvPr id="5" name="Pladsholder til sidefod 4"/>
          <p:cNvSpPr>
            <a:spLocks noGrp="1"/>
          </p:cNvSpPr>
          <p:nvPr>
            <p:ph type="ftr" sz="quarter" idx="11"/>
          </p:nvPr>
        </p:nvSpPr>
        <p:spPr/>
        <p:txBody>
          <a:bodyPr/>
          <a:lstStyle/>
          <a:p>
            <a:r>
              <a:rPr lang="da-DK" dirty="0"/>
              <a:t>Jens Refslund Poulsen</a:t>
            </a:r>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18</a:t>
            </a:fld>
            <a:endParaRPr lang="da-DK"/>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pic>
        <p:nvPicPr>
          <p:cNvPr id="9" name="Billed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267151"/>
            <a:ext cx="3888432" cy="2602009"/>
          </a:xfrm>
          <a:prstGeom prst="rect">
            <a:avLst/>
          </a:prstGeom>
        </p:spPr>
      </p:pic>
    </p:spTree>
    <p:extLst>
      <p:ext uri="{BB962C8B-B14F-4D97-AF65-F5344CB8AC3E}">
        <p14:creationId xmlns:p14="http://schemas.microsoft.com/office/powerpoint/2010/main" val="132725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987008" cy="1143000"/>
          </a:xfrm>
        </p:spPr>
        <p:txBody>
          <a:bodyPr>
            <a:normAutofit/>
          </a:bodyPr>
          <a:lstStyle/>
          <a:p>
            <a:r>
              <a:rPr lang="da-DK" sz="3200" dirty="0"/>
              <a:t>Procedure ved optagelse af ansøgere</a:t>
            </a:r>
          </a:p>
        </p:txBody>
      </p:sp>
      <p:sp>
        <p:nvSpPr>
          <p:cNvPr id="3" name="Pladsholder til indhold 2"/>
          <p:cNvSpPr>
            <a:spLocks noGrp="1"/>
          </p:cNvSpPr>
          <p:nvPr>
            <p:ph idx="1"/>
          </p:nvPr>
        </p:nvSpPr>
        <p:spPr/>
        <p:txBody>
          <a:bodyPr>
            <a:normAutofit/>
          </a:bodyPr>
          <a:lstStyle/>
          <a:p>
            <a:r>
              <a:rPr lang="da-DK" sz="2000" dirty="0" smtClean="0">
                <a:solidFill>
                  <a:prstClr val="black"/>
                </a:solidFill>
              </a:rPr>
              <a:t>Den institution, som skal vurdere om ansøgeren kan optages skal hurtigst muligt indkalde ansøgeren til optagelsesprøve og samtale.</a:t>
            </a:r>
          </a:p>
          <a:p>
            <a:r>
              <a:rPr lang="da-DK" sz="2000" dirty="0" smtClean="0">
                <a:solidFill>
                  <a:prstClr val="black"/>
                </a:solidFill>
              </a:rPr>
              <a:t>I </a:t>
            </a:r>
            <a:r>
              <a:rPr lang="da-DK" sz="2000" dirty="0">
                <a:solidFill>
                  <a:prstClr val="black"/>
                </a:solidFill>
              </a:rPr>
              <a:t>det tilfælde, at en anden institution afholder prøve og </a:t>
            </a:r>
            <a:r>
              <a:rPr lang="da-DK" sz="2000" dirty="0" smtClean="0">
                <a:solidFill>
                  <a:prstClr val="black"/>
                </a:solidFill>
              </a:rPr>
              <a:t>samtale, skal resultatet af optagelsesprøve og -samtale hurtigst muligt meddeles den institution, der har reserveret plads til ansøgeren.</a:t>
            </a:r>
            <a:endParaRPr lang="da-DK" sz="2000"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Jens Refslund Poulsen</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19</a:t>
            </a:fld>
            <a:endParaRPr lang="da-DK"/>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501008"/>
            <a:ext cx="4215188" cy="2820663"/>
          </a:xfrm>
          <a:prstGeom prst="rect">
            <a:avLst/>
          </a:prstGeom>
        </p:spPr>
      </p:pic>
    </p:spTree>
    <p:extLst>
      <p:ext uri="{BB962C8B-B14F-4D97-AF65-F5344CB8AC3E}">
        <p14:creationId xmlns:p14="http://schemas.microsoft.com/office/powerpoint/2010/main" val="4168295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a-DK" smtClean="0"/>
              <a:t>Program</a:t>
            </a:r>
            <a:endParaRPr lang="da-DK" dirty="0"/>
          </a:p>
        </p:txBody>
      </p:sp>
      <p:sp>
        <p:nvSpPr>
          <p:cNvPr id="18" name="Pladsholder til tekst 17"/>
          <p:cNvSpPr>
            <a:spLocks noGrp="1"/>
          </p:cNvSpPr>
          <p:nvPr>
            <p:ph type="body" sz="half" idx="2"/>
          </p:nvPr>
        </p:nvSpPr>
        <p:spPr>
          <a:xfrm>
            <a:off x="457200" y="1435100"/>
            <a:ext cx="3970784" cy="4691063"/>
          </a:xfrm>
        </p:spPr>
        <p:txBody>
          <a:bodyPr/>
          <a:lstStyle/>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smtClean="0"/>
              <a:t>Velkomst /v. kontorchef Jens Refslund Poulsen</a:t>
            </a:r>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r>
              <a:rPr lang="da-DK" dirty="0" smtClean="0"/>
              <a:t>Adgangskrav /v. Hanne Woller</a:t>
            </a:r>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r>
              <a:rPr lang="da-DK" dirty="0" smtClean="0"/>
              <a:t>Proceduren for optagelse og reservation af plads /v. kontorchef Jens Refslund Poulsen</a:t>
            </a:r>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r>
              <a:rPr lang="da-DK" dirty="0" smtClean="0"/>
              <a:t>Adgangsprøven og helhedsvurdering v/ Søren Vagner</a:t>
            </a:r>
            <a:endParaRPr lang="da-DK" dirty="0"/>
          </a:p>
        </p:txBody>
      </p:sp>
      <p:sp>
        <p:nvSpPr>
          <p:cNvPr id="2" name="Pladsholder til dato 1"/>
          <p:cNvSpPr>
            <a:spLocks noGrp="1"/>
          </p:cNvSpPr>
          <p:nvPr>
            <p:ph type="dt" sz="half" idx="10"/>
          </p:nvPr>
        </p:nvSpPr>
        <p:spPr/>
        <p:txBody>
          <a:bodyPr/>
          <a:lstStyle/>
          <a:p>
            <a:fld id="{EDD27E10-8EE4-485F-861A-8C58B0954C58}" type="datetime1">
              <a:rPr lang="da-DK" smtClean="0"/>
              <a:pPr/>
              <a:t>21-01-2019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C5E2350B-4681-4651-B072-627003130406}" type="slidenum">
              <a:rPr lang="da-DK" smtClean="0"/>
              <a:pPr/>
              <a:t>2</a:t>
            </a:fld>
            <a:endParaRPr lang="da-DK"/>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pic>
        <p:nvPicPr>
          <p:cNvPr id="21" name="Pladsholder til indhold 2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99992" y="1628800"/>
            <a:ext cx="4895726" cy="3263817"/>
          </a:xfrm>
        </p:spPr>
      </p:pic>
    </p:spTree>
    <p:extLst>
      <p:ext uri="{BB962C8B-B14F-4D97-AF65-F5344CB8AC3E}">
        <p14:creationId xmlns:p14="http://schemas.microsoft.com/office/powerpoint/2010/main" val="1632237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normAutofit/>
          </a:bodyPr>
          <a:lstStyle/>
          <a:p>
            <a:pPr marL="285750" indent="-285750"/>
            <a:r>
              <a:rPr lang="da-DK" dirty="0" smtClean="0"/>
              <a:t>Optagelsesprøven </a:t>
            </a:r>
            <a:r>
              <a:rPr lang="da-DK" dirty="0"/>
              <a:t>og </a:t>
            </a:r>
            <a:r>
              <a:rPr lang="da-DK" dirty="0" smtClean="0"/>
              <a:t>-samtalen</a:t>
            </a:r>
            <a:endParaRPr lang="da-DK" dirty="0"/>
          </a:p>
        </p:txBody>
      </p:sp>
      <p:sp>
        <p:nvSpPr>
          <p:cNvPr id="9" name="Undertitel 8"/>
          <p:cNvSpPr>
            <a:spLocks noGrp="1"/>
          </p:cNvSpPr>
          <p:nvPr>
            <p:ph type="subTitle" idx="1"/>
          </p:nvPr>
        </p:nvSpPr>
        <p:spPr/>
        <p:txBody>
          <a:bodyPr/>
          <a:lstStyle/>
          <a:p>
            <a:r>
              <a:rPr lang="da-DK" dirty="0" smtClean="0"/>
              <a:t>Søren Vagner</a:t>
            </a:r>
            <a:endParaRPr lang="da-DK" dirty="0"/>
          </a:p>
        </p:txBody>
      </p:sp>
      <p:sp>
        <p:nvSpPr>
          <p:cNvPr id="5" name="Pladsholder til dato 4"/>
          <p:cNvSpPr>
            <a:spLocks noGrp="1"/>
          </p:cNvSpPr>
          <p:nvPr>
            <p:ph type="dt" sz="half" idx="10"/>
          </p:nvPr>
        </p:nvSpPr>
        <p:spPr/>
        <p:txBody>
          <a:bodyPr/>
          <a:lstStyle/>
          <a:p>
            <a:fld id="{670D5F4E-7D06-4866-80DF-3A0BEAA6661A}" type="datetime1">
              <a:rPr lang="da-DK" smtClean="0"/>
              <a:t>21-01-2019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5E2350B-4681-4651-B072-627003130406}" type="slidenum">
              <a:rPr lang="da-DK" smtClean="0"/>
              <a:t>20</a:t>
            </a:fld>
            <a:endParaRPr lang="da-DK"/>
          </a:p>
        </p:txBody>
      </p:sp>
      <p:pic>
        <p:nvPicPr>
          <p:cNvPr id="10" name="Bille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1684147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Rammer for optagelsesprøven</a:t>
            </a:r>
            <a:endParaRPr lang="da-DK" dirty="0"/>
          </a:p>
        </p:txBody>
      </p:sp>
      <p:sp>
        <p:nvSpPr>
          <p:cNvPr id="3" name="Pladsholder til indhold 2"/>
          <p:cNvSpPr>
            <a:spLocks noGrp="1"/>
          </p:cNvSpPr>
          <p:nvPr>
            <p:ph idx="1"/>
          </p:nvPr>
        </p:nvSpPr>
        <p:spPr/>
        <p:txBody>
          <a:bodyPr/>
          <a:lstStyle/>
          <a:p>
            <a:r>
              <a:rPr lang="da-DK" dirty="0" smtClean="0"/>
              <a:t>Centralt stillet skriftlig prøve</a:t>
            </a:r>
          </a:p>
          <a:p>
            <a:r>
              <a:rPr lang="da-DK" dirty="0" smtClean="0"/>
              <a:t>Enkeltfaglige spørgsmål i fagene dansk, engelsk, matematik og fysik/kemi</a:t>
            </a:r>
          </a:p>
          <a:p>
            <a:r>
              <a:rPr lang="da-DK" dirty="0" smtClean="0"/>
              <a:t>4 timers varighed</a:t>
            </a:r>
          </a:p>
          <a:p>
            <a:r>
              <a:rPr lang="da-DK" dirty="0" smtClean="0"/>
              <a:t>Tester et niveau svarende til karakteren 4 ved folkeskolens afgangsprøver</a:t>
            </a:r>
          </a:p>
          <a:p>
            <a:r>
              <a:rPr lang="da-DK" dirty="0" smtClean="0"/>
              <a:t>Der anvendes samme prøve til alle gymnasiale uddannelser, men </a:t>
            </a:r>
            <a:r>
              <a:rPr lang="da-DK" dirty="0" err="1" smtClean="0"/>
              <a:t>beståkravene</a:t>
            </a:r>
            <a:r>
              <a:rPr lang="da-DK" dirty="0" smtClean="0"/>
              <a:t> til hf er lavere </a:t>
            </a:r>
            <a:endParaRPr lang="da-DK"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Søren Vagner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21</a:t>
            </a:fld>
            <a:endParaRPr lang="da-DK"/>
          </a:p>
        </p:txBody>
      </p:sp>
    </p:spTree>
    <p:extLst>
      <p:ext uri="{BB962C8B-B14F-4D97-AF65-F5344CB8AC3E}">
        <p14:creationId xmlns:p14="http://schemas.microsoft.com/office/powerpoint/2010/main" val="203347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Prøvens opbygning og </a:t>
            </a:r>
            <a:r>
              <a:rPr lang="da-DK" dirty="0" err="1" smtClean="0"/>
              <a:t>beståkrav</a:t>
            </a:r>
            <a:endParaRPr lang="da-DK" dirty="0"/>
          </a:p>
        </p:txBody>
      </p:sp>
      <p:sp>
        <p:nvSpPr>
          <p:cNvPr id="3" name="Pladsholder til indhold 2"/>
          <p:cNvSpPr>
            <a:spLocks noGrp="1"/>
          </p:cNvSpPr>
          <p:nvPr>
            <p:ph idx="1"/>
          </p:nvPr>
        </p:nvSpPr>
        <p:spPr/>
        <p:txBody>
          <a:bodyPr/>
          <a:lstStyle/>
          <a:p>
            <a:r>
              <a:rPr lang="da-DK" dirty="0" smtClean="0"/>
              <a:t>Alle spørgsmål tester (ideelt) niveauet 4</a:t>
            </a:r>
          </a:p>
          <a:p>
            <a:r>
              <a:rPr lang="da-DK" dirty="0" smtClean="0"/>
              <a:t>Der tildeles 25 point til hvert af de fire fag</a:t>
            </a:r>
          </a:p>
          <a:p>
            <a:r>
              <a:rPr lang="da-DK" dirty="0" smtClean="0"/>
              <a:t>Som </a:t>
            </a:r>
            <a:r>
              <a:rPr lang="da-DK" b="1" dirty="0" smtClean="0"/>
              <a:t>udgangspunkt</a:t>
            </a:r>
            <a:r>
              <a:rPr lang="da-DK" dirty="0" smtClean="0"/>
              <a:t> er prøven bestået, hvis der er opnået</a:t>
            </a:r>
          </a:p>
          <a:p>
            <a:pPr lvl="1"/>
            <a:r>
              <a:rPr lang="da-DK" dirty="0" smtClean="0"/>
              <a:t>samlet mindst 80 point (60 point til hf)</a:t>
            </a:r>
          </a:p>
          <a:p>
            <a:pPr lvl="1"/>
            <a:r>
              <a:rPr lang="da-DK" dirty="0" smtClean="0"/>
              <a:t>mindst 15 point i hvert fag (10 point til hf)</a:t>
            </a:r>
          </a:p>
          <a:p>
            <a:r>
              <a:rPr lang="da-DK" dirty="0" smtClean="0"/>
              <a:t>På baggrund af udfaldet af den konkrete prøve fastsættes de endelige </a:t>
            </a:r>
            <a:r>
              <a:rPr lang="da-DK" dirty="0" err="1" smtClean="0"/>
              <a:t>beståkrav</a:t>
            </a:r>
            <a:r>
              <a:rPr lang="da-DK" dirty="0" smtClean="0"/>
              <a:t> </a:t>
            </a:r>
            <a:endParaRPr lang="da-DK"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Søren Vagner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22</a:t>
            </a:fld>
            <a:endParaRPr lang="da-DK"/>
          </a:p>
        </p:txBody>
      </p:sp>
    </p:spTree>
    <p:extLst>
      <p:ext uri="{BB962C8B-B14F-4D97-AF65-F5344CB8AC3E}">
        <p14:creationId xmlns:p14="http://schemas.microsoft.com/office/powerpoint/2010/main" val="2434239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Bedømmelse</a:t>
            </a:r>
            <a:endParaRPr lang="da-DK" dirty="0"/>
          </a:p>
        </p:txBody>
      </p:sp>
      <p:sp>
        <p:nvSpPr>
          <p:cNvPr id="3" name="Pladsholder til indhold 2"/>
          <p:cNvSpPr>
            <a:spLocks noGrp="1"/>
          </p:cNvSpPr>
          <p:nvPr>
            <p:ph sz="half" idx="1"/>
          </p:nvPr>
        </p:nvSpPr>
        <p:spPr>
          <a:xfrm>
            <a:off x="467544" y="1628800"/>
            <a:ext cx="5266928" cy="4525963"/>
          </a:xfrm>
        </p:spPr>
        <p:txBody>
          <a:bodyPr/>
          <a:lstStyle/>
          <a:p>
            <a:r>
              <a:rPr lang="da-DK" dirty="0" smtClean="0"/>
              <a:t>Centralt beskikket gymnasialt censorkorps</a:t>
            </a:r>
          </a:p>
          <a:p>
            <a:r>
              <a:rPr lang="da-DK" dirty="0" smtClean="0"/>
              <a:t>Hver besvarelse bedømmes af:</a:t>
            </a:r>
          </a:p>
          <a:p>
            <a:pPr lvl="1"/>
            <a:r>
              <a:rPr lang="da-DK" dirty="0" smtClean="0"/>
              <a:t>1 censor i </a:t>
            </a:r>
            <a:r>
              <a:rPr lang="da-DK" dirty="0" err="1" smtClean="0"/>
              <a:t>dansk+engelsk</a:t>
            </a:r>
            <a:r>
              <a:rPr lang="da-DK" dirty="0" smtClean="0"/>
              <a:t> </a:t>
            </a:r>
            <a:r>
              <a:rPr lang="da-DK" sz="1600" dirty="0" smtClean="0"/>
              <a:t>og</a:t>
            </a:r>
          </a:p>
          <a:p>
            <a:pPr lvl="1"/>
            <a:r>
              <a:rPr lang="da-DK" dirty="0" smtClean="0"/>
              <a:t>1 censor i </a:t>
            </a:r>
            <a:r>
              <a:rPr lang="da-DK" dirty="0" err="1" smtClean="0"/>
              <a:t>matematik+fysik</a:t>
            </a:r>
            <a:r>
              <a:rPr lang="da-DK" dirty="0" smtClean="0"/>
              <a:t>/kemi</a:t>
            </a:r>
          </a:p>
          <a:p>
            <a:r>
              <a:rPr lang="da-DK" dirty="0" smtClean="0"/>
              <a:t>Bedømmelsen vil foreligge som 4 tal</a:t>
            </a:r>
            <a:endParaRPr lang="da-DK" dirty="0"/>
          </a:p>
        </p:txBody>
      </p:sp>
      <p:sp>
        <p:nvSpPr>
          <p:cNvPr id="11" name="Pladsholder til indhold 10"/>
          <p:cNvSpPr>
            <a:spLocks noGrp="1"/>
          </p:cNvSpPr>
          <p:nvPr>
            <p:ph sz="half" idx="2"/>
          </p:nvPr>
        </p:nvSpPr>
        <p:spPr>
          <a:xfrm>
            <a:off x="5127074" y="1628800"/>
            <a:ext cx="4038600" cy="4525963"/>
          </a:xfrm>
        </p:spPr>
        <p:txBody>
          <a:bodyPr/>
          <a:lstStyle/>
          <a:p>
            <a:endParaRPr lang="da-DK"/>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Søren Vagner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23</a:t>
            </a:fld>
            <a:endParaRPr lang="da-DK"/>
          </a:p>
        </p:txBody>
      </p:sp>
      <p:pic>
        <p:nvPicPr>
          <p:cNvPr id="10" name="Bille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756925"/>
            <a:ext cx="3151484" cy="2100990"/>
          </a:xfrm>
          <a:prstGeom prst="rect">
            <a:avLst/>
          </a:prstGeom>
        </p:spPr>
      </p:pic>
    </p:spTree>
    <p:extLst>
      <p:ext uri="{BB962C8B-B14F-4D97-AF65-F5344CB8AC3E}">
        <p14:creationId xmlns:p14="http://schemas.microsoft.com/office/powerpoint/2010/main" val="3839826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Udvikling af optagelsesprøven</a:t>
            </a:r>
            <a:endParaRPr lang="da-DK" dirty="0"/>
          </a:p>
        </p:txBody>
      </p:sp>
      <p:sp>
        <p:nvSpPr>
          <p:cNvPr id="3" name="Pladsholder til indhold 2"/>
          <p:cNvSpPr>
            <a:spLocks noGrp="1"/>
          </p:cNvSpPr>
          <p:nvPr>
            <p:ph idx="1"/>
          </p:nvPr>
        </p:nvSpPr>
        <p:spPr/>
        <p:txBody>
          <a:bodyPr/>
          <a:lstStyle/>
          <a:p>
            <a:r>
              <a:rPr lang="da-DK" dirty="0" smtClean="0"/>
              <a:t>4 opgavekommissioner</a:t>
            </a:r>
          </a:p>
          <a:p>
            <a:r>
              <a:rPr lang="da-DK" dirty="0" smtClean="0"/>
              <a:t>1. vejledende eksempel foreligger i januar </a:t>
            </a:r>
          </a:p>
          <a:p>
            <a:r>
              <a:rPr lang="da-DK" dirty="0" smtClean="0"/>
              <a:t>Opgavesættet afprøves på 9.- og 10.-kl.-elever</a:t>
            </a:r>
          </a:p>
          <a:p>
            <a:r>
              <a:rPr lang="da-DK" dirty="0" smtClean="0"/>
              <a:t>2. vejledende eksempel foreligger i marts – evt. justeret på baggrund af erfaringer fra det første sæt</a:t>
            </a:r>
          </a:p>
          <a:p>
            <a:r>
              <a:rPr lang="da-DK" dirty="0" smtClean="0"/>
              <a:t>De vejledende eksempler bliver tilgængelige på Materialeplatformen </a:t>
            </a:r>
            <a:endParaRPr lang="da-DK"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Søren Vagner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24</a:t>
            </a:fld>
            <a:endParaRPr lang="da-DK"/>
          </a:p>
        </p:txBody>
      </p:sp>
    </p:spTree>
    <p:extLst>
      <p:ext uri="{BB962C8B-B14F-4D97-AF65-F5344CB8AC3E}">
        <p14:creationId xmlns:p14="http://schemas.microsoft.com/office/powerpoint/2010/main" val="2169159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Eksempler på opgaver</a:t>
            </a:r>
            <a:endParaRPr lang="da-DK" dirty="0"/>
          </a:p>
        </p:txBody>
      </p:sp>
      <p:sp>
        <p:nvSpPr>
          <p:cNvPr id="3" name="Pladsholder til indhold 2"/>
          <p:cNvSpPr>
            <a:spLocks noGrp="1"/>
          </p:cNvSpPr>
          <p:nvPr>
            <p:ph sz="half" idx="1"/>
          </p:nvPr>
        </p:nvSpPr>
        <p:spPr/>
        <p:txBody>
          <a:bodyPr/>
          <a:lstStyle/>
          <a:p>
            <a:r>
              <a:rPr lang="da-DK" dirty="0" smtClean="0"/>
              <a:t>Dansk</a:t>
            </a:r>
          </a:p>
          <a:p>
            <a:r>
              <a:rPr lang="da-DK" dirty="0" smtClean="0"/>
              <a:t>Engelsk</a:t>
            </a:r>
          </a:p>
          <a:p>
            <a:r>
              <a:rPr lang="da-DK" dirty="0" smtClean="0"/>
              <a:t>Matematik</a:t>
            </a:r>
          </a:p>
          <a:p>
            <a:r>
              <a:rPr lang="da-DK" dirty="0" smtClean="0"/>
              <a:t>Fysik/Kemi</a:t>
            </a:r>
            <a:endParaRPr lang="da-DK"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Søren Vagner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25</a:t>
            </a:fld>
            <a:endParaRPr lang="da-DK"/>
          </a:p>
        </p:txBody>
      </p:sp>
      <p:pic>
        <p:nvPicPr>
          <p:cNvPr id="10" name="Pladsholder til indhold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516981"/>
            <a:ext cx="4038600" cy="2692400"/>
          </a:xfrm>
        </p:spPr>
      </p:pic>
    </p:spTree>
    <p:extLst>
      <p:ext uri="{BB962C8B-B14F-4D97-AF65-F5344CB8AC3E}">
        <p14:creationId xmlns:p14="http://schemas.microsoft.com/office/powerpoint/2010/main" val="1970565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Dansk</a:t>
            </a:r>
            <a:endParaRPr lang="da-DK" dirty="0"/>
          </a:p>
        </p:txBody>
      </p:sp>
      <p:sp>
        <p:nvSpPr>
          <p:cNvPr id="3" name="Pladsholder til indhold 2"/>
          <p:cNvSpPr>
            <a:spLocks noGrp="1"/>
          </p:cNvSpPr>
          <p:nvPr>
            <p:ph sz="half" idx="1"/>
          </p:nvPr>
        </p:nvSpPr>
        <p:spPr/>
        <p:txBody>
          <a:bodyPr/>
          <a:lstStyle/>
          <a:p>
            <a:r>
              <a:rPr lang="da-DK" dirty="0" smtClean="0"/>
              <a:t>Læseprøve</a:t>
            </a:r>
          </a:p>
          <a:p>
            <a:pPr lvl="1"/>
            <a:r>
              <a:rPr lang="da-DK" dirty="0" smtClean="0"/>
              <a:t>Læs en tekst</a:t>
            </a:r>
          </a:p>
          <a:p>
            <a:pPr lvl="1"/>
            <a:r>
              <a:rPr lang="da-DK" dirty="0" smtClean="0"/>
              <a:t>Besvar spørgsmål til teksten ud fra givne svarmuligheder</a:t>
            </a:r>
          </a:p>
          <a:p>
            <a:r>
              <a:rPr lang="da-DK" dirty="0" smtClean="0"/>
              <a:t>Skriftlig fremstilling</a:t>
            </a:r>
          </a:p>
          <a:p>
            <a:pPr lvl="1"/>
            <a:r>
              <a:rPr lang="da-DK" dirty="0" smtClean="0"/>
              <a:t>Præsentation af et tema/synspunkter</a:t>
            </a:r>
          </a:p>
          <a:p>
            <a:pPr lvl="1"/>
            <a:r>
              <a:rPr lang="da-DK" dirty="0" smtClean="0"/>
              <a:t>Kommentér og vurdér</a:t>
            </a:r>
            <a:endParaRPr lang="da-DK"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Søren Vagner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26</a:t>
            </a:fld>
            <a:endParaRPr lang="da-DK"/>
          </a:p>
        </p:txBody>
      </p:sp>
      <p:pic>
        <p:nvPicPr>
          <p:cNvPr id="18" name="Pladsholder til indhold 1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55976" y="1988840"/>
            <a:ext cx="3826768" cy="2516099"/>
          </a:xfrm>
        </p:spPr>
      </p:pic>
    </p:spTree>
    <p:extLst>
      <p:ext uri="{BB962C8B-B14F-4D97-AF65-F5344CB8AC3E}">
        <p14:creationId xmlns:p14="http://schemas.microsoft.com/office/powerpoint/2010/main" val="418866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Engelsk</a:t>
            </a:r>
            <a:endParaRPr lang="da-DK" dirty="0"/>
          </a:p>
        </p:txBody>
      </p:sp>
      <p:sp>
        <p:nvSpPr>
          <p:cNvPr id="3" name="Pladsholder til indhold 2"/>
          <p:cNvSpPr>
            <a:spLocks noGrp="1"/>
          </p:cNvSpPr>
          <p:nvPr>
            <p:ph idx="1"/>
          </p:nvPr>
        </p:nvSpPr>
        <p:spPr/>
        <p:txBody>
          <a:bodyPr/>
          <a:lstStyle/>
          <a:p>
            <a:r>
              <a:rPr lang="da-DK" dirty="0" smtClean="0"/>
              <a:t>Vælg det rigtige ord</a:t>
            </a:r>
          </a:p>
          <a:p>
            <a:r>
              <a:rPr lang="da-DK" dirty="0" smtClean="0"/>
              <a:t>Indsæt ordet i den rigtige form</a:t>
            </a:r>
          </a:p>
          <a:p>
            <a:pPr lvl="1"/>
            <a:r>
              <a:rPr lang="da-DK" dirty="0" smtClean="0"/>
              <a:t>Kathy (love) … </a:t>
            </a:r>
            <a:r>
              <a:rPr lang="da-DK" dirty="0" err="1" smtClean="0"/>
              <a:t>visiting</a:t>
            </a:r>
            <a:r>
              <a:rPr lang="da-DK" dirty="0" smtClean="0"/>
              <a:t> her </a:t>
            </a:r>
            <a:r>
              <a:rPr lang="da-DK" dirty="0" err="1" smtClean="0"/>
              <a:t>grandmother</a:t>
            </a:r>
            <a:endParaRPr lang="da-DK" dirty="0" smtClean="0"/>
          </a:p>
          <a:p>
            <a:r>
              <a:rPr lang="da-DK" dirty="0" smtClean="0"/>
              <a:t>Find fejl</a:t>
            </a:r>
          </a:p>
          <a:p>
            <a:pPr lvl="1"/>
            <a:r>
              <a:rPr lang="da-DK" dirty="0" smtClean="0"/>
              <a:t>Peter </a:t>
            </a:r>
            <a:r>
              <a:rPr lang="da-DK" dirty="0" err="1" smtClean="0"/>
              <a:t>were</a:t>
            </a:r>
            <a:r>
              <a:rPr lang="da-DK" dirty="0" smtClean="0"/>
              <a:t> in England on </a:t>
            </a:r>
            <a:r>
              <a:rPr lang="da-DK" dirty="0" err="1" smtClean="0"/>
              <a:t>holiday</a:t>
            </a:r>
            <a:endParaRPr lang="da-DK" dirty="0" smtClean="0"/>
          </a:p>
          <a:p>
            <a:r>
              <a:rPr lang="da-DK" dirty="0" smtClean="0"/>
              <a:t>Skriv en tekst (fx om et billede), hvor du benytter nogle udvalgte ord</a:t>
            </a:r>
            <a:endParaRPr lang="da-DK"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Søren Vagner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27</a:t>
            </a:fld>
            <a:endParaRPr lang="da-DK"/>
          </a:p>
        </p:txBody>
      </p:sp>
    </p:spTree>
    <p:extLst>
      <p:ext uri="{BB962C8B-B14F-4D97-AF65-F5344CB8AC3E}">
        <p14:creationId xmlns:p14="http://schemas.microsoft.com/office/powerpoint/2010/main" val="870431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a:t>
            </a:r>
            <a:r>
              <a:rPr lang="da-DK" dirty="0" smtClean="0"/>
              <a:t>atematik</a:t>
            </a:r>
            <a:endParaRPr lang="da-DK" dirty="0"/>
          </a:p>
        </p:txBody>
      </p:sp>
      <p:sp>
        <p:nvSpPr>
          <p:cNvPr id="3" name="Pladsholder til indhold 2"/>
          <p:cNvSpPr>
            <a:spLocks noGrp="1"/>
          </p:cNvSpPr>
          <p:nvPr>
            <p:ph idx="1"/>
          </p:nvPr>
        </p:nvSpPr>
        <p:spPr/>
        <p:txBody>
          <a:bodyPr/>
          <a:lstStyle/>
          <a:p>
            <a:r>
              <a:rPr lang="da-DK" dirty="0" smtClean="0"/>
              <a:t>20 + 16 = __+ 28</a:t>
            </a:r>
          </a:p>
          <a:p>
            <a:r>
              <a:rPr lang="da-DK" dirty="0" smtClean="0"/>
              <a:t>Skriv udtrykket så kort som muligt 4a+2b-a=</a:t>
            </a:r>
          </a:p>
          <a:p>
            <a:r>
              <a:rPr lang="da-DK" dirty="0" smtClean="0"/>
              <a:t>20% af et beløb er 200 kr. Hvor stort er beløbet?</a:t>
            </a:r>
          </a:p>
          <a:p>
            <a:r>
              <a:rPr lang="da-DK" dirty="0" smtClean="0"/>
              <a:t>Aflæsning på graf (værdier, hældning, skæring)</a:t>
            </a:r>
          </a:p>
          <a:p>
            <a:r>
              <a:rPr lang="da-DK" dirty="0" smtClean="0"/>
              <a:t>Statistik</a:t>
            </a:r>
          </a:p>
          <a:p>
            <a:endParaRPr lang="da-DK" dirty="0" smtClean="0"/>
          </a:p>
          <a:p>
            <a:endParaRPr lang="da-DK" dirty="0" smtClean="0"/>
          </a:p>
          <a:p>
            <a:endParaRPr lang="da-DK"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Søren Vagner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28</a:t>
            </a:fld>
            <a:endParaRPr lang="da-DK"/>
          </a:p>
        </p:txBody>
      </p:sp>
    </p:spTree>
    <p:extLst>
      <p:ext uri="{BB962C8B-B14F-4D97-AF65-F5344CB8AC3E}">
        <p14:creationId xmlns:p14="http://schemas.microsoft.com/office/powerpoint/2010/main" val="1527714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Fysik/kemi</a:t>
            </a:r>
            <a:endParaRPr lang="da-DK"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Søren Vagner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29</a:t>
            </a:fld>
            <a:endParaRPr lang="da-DK"/>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1170" y="1556792"/>
            <a:ext cx="566166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3345979"/>
            <a:ext cx="5997575" cy="20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boks 6"/>
          <p:cNvSpPr txBox="1"/>
          <p:nvPr/>
        </p:nvSpPr>
        <p:spPr>
          <a:xfrm>
            <a:off x="1187624" y="2420888"/>
            <a:ext cx="5616624" cy="369332"/>
          </a:xfrm>
          <a:prstGeom prst="rect">
            <a:avLst/>
          </a:prstGeom>
          <a:noFill/>
        </p:spPr>
        <p:txBody>
          <a:bodyPr wrap="square" rtlCol="0">
            <a:spAutoFit/>
          </a:bodyPr>
          <a:lstStyle/>
          <a:p>
            <a:r>
              <a:rPr lang="da-DK" dirty="0" smtClean="0"/>
              <a:t>Placer sur, basisk og neutral på pH-skalaen</a:t>
            </a:r>
            <a:endParaRPr lang="da-DK" dirty="0"/>
          </a:p>
        </p:txBody>
      </p:sp>
      <p:sp>
        <p:nvSpPr>
          <p:cNvPr id="8" name="Tekstboks 7"/>
          <p:cNvSpPr txBox="1"/>
          <p:nvPr/>
        </p:nvSpPr>
        <p:spPr>
          <a:xfrm>
            <a:off x="1475656" y="5733256"/>
            <a:ext cx="3096344" cy="369332"/>
          </a:xfrm>
          <a:prstGeom prst="rect">
            <a:avLst/>
          </a:prstGeom>
          <a:noFill/>
        </p:spPr>
        <p:txBody>
          <a:bodyPr wrap="square" rtlCol="0">
            <a:spAutoFit/>
          </a:bodyPr>
          <a:lstStyle/>
          <a:p>
            <a:r>
              <a:rPr lang="da-DK" dirty="0" err="1" smtClean="0"/>
              <a:t>Na</a:t>
            </a:r>
            <a:r>
              <a:rPr lang="da-DK" baseline="30000" dirty="0"/>
              <a:t>+</a:t>
            </a:r>
          </a:p>
        </p:txBody>
      </p:sp>
    </p:spTree>
    <p:extLst>
      <p:ext uri="{BB962C8B-B14F-4D97-AF65-F5344CB8AC3E}">
        <p14:creationId xmlns:p14="http://schemas.microsoft.com/office/powerpoint/2010/main" val="152685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normAutofit fontScale="90000"/>
          </a:bodyPr>
          <a:lstStyle/>
          <a:p>
            <a:r>
              <a:rPr lang="da-DK" dirty="0" smtClean="0"/>
              <a:t/>
            </a:r>
            <a:br>
              <a:rPr lang="da-DK" dirty="0" smtClean="0"/>
            </a:br>
            <a:r>
              <a:rPr lang="da-DK" dirty="0" smtClean="0"/>
              <a:t>Adgangskrav og optagelsesregler</a:t>
            </a:r>
            <a:endParaRPr lang="da-DK" dirty="0"/>
          </a:p>
        </p:txBody>
      </p:sp>
      <p:sp>
        <p:nvSpPr>
          <p:cNvPr id="13" name="Pladsholder til indhold 12"/>
          <p:cNvSpPr>
            <a:spLocks noGrp="1"/>
          </p:cNvSpPr>
          <p:nvPr>
            <p:ph idx="1"/>
          </p:nvPr>
        </p:nvSpPr>
        <p:spPr/>
        <p:txBody>
          <a:bodyPr>
            <a:normAutofit/>
          </a:bodyPr>
          <a:lstStyle/>
          <a:p>
            <a:r>
              <a:rPr lang="da-DK" dirty="0" smtClean="0"/>
              <a:t>Rammer for mødet i dag</a:t>
            </a:r>
          </a:p>
          <a:p>
            <a:pPr lvl="1"/>
            <a:r>
              <a:rPr lang="da-DK" dirty="0" smtClean="0"/>
              <a:t>Opsamling af spørgsmål</a:t>
            </a:r>
          </a:p>
          <a:p>
            <a:pPr lvl="1"/>
            <a:r>
              <a:rPr lang="da-DK" dirty="0" smtClean="0">
                <a:hlinkClick r:id="rId2"/>
              </a:rPr>
              <a:t>hwo@stukuvm.dk</a:t>
            </a:r>
            <a:endParaRPr lang="da-DK" dirty="0" smtClean="0"/>
          </a:p>
          <a:p>
            <a:pPr lvl="1"/>
            <a:r>
              <a:rPr lang="da-DK" dirty="0" smtClean="0"/>
              <a:t>Spørgsmål/svar på uvm.dk</a:t>
            </a:r>
          </a:p>
          <a:p>
            <a:r>
              <a:rPr lang="da-DK" dirty="0" smtClean="0"/>
              <a:t>Baggrund for regler og krav</a:t>
            </a:r>
          </a:p>
          <a:p>
            <a:r>
              <a:rPr lang="da-DK" dirty="0" smtClean="0"/>
              <a:t>Informationsmateriale om optagelseskrav og procedure på uvm.dk og ug.dk	</a:t>
            </a:r>
          </a:p>
          <a:p>
            <a:pPr lvl="1"/>
            <a:r>
              <a:rPr lang="da-DK" dirty="0" smtClean="0">
                <a:hlinkClick r:id="rId3"/>
              </a:rPr>
              <a:t>Ny side på uvm.dk om adgang og optagelse</a:t>
            </a:r>
            <a:endParaRPr lang="da-DK" dirty="0" smtClean="0"/>
          </a:p>
          <a:p>
            <a:endParaRPr lang="da-DK" dirty="0"/>
          </a:p>
        </p:txBody>
      </p:sp>
      <p:sp>
        <p:nvSpPr>
          <p:cNvPr id="2" name="Pladsholder til dato 1"/>
          <p:cNvSpPr>
            <a:spLocks noGrp="1"/>
          </p:cNvSpPr>
          <p:nvPr>
            <p:ph type="dt" sz="half" idx="10"/>
          </p:nvPr>
        </p:nvSpPr>
        <p:spPr/>
        <p:txBody>
          <a:bodyPr/>
          <a:lstStyle/>
          <a:p>
            <a:fld id="{EDD27E10-8EE4-485F-861A-8C58B0954C58}" type="datetime1">
              <a:rPr lang="da-DK" smtClean="0"/>
              <a:t>21-01-2019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C5E2350B-4681-4651-B072-627003130406}" type="slidenum">
              <a:rPr lang="da-DK" smtClean="0"/>
              <a:t>3</a:t>
            </a:fld>
            <a:endParaRPr lang="da-DK"/>
          </a:p>
        </p:txBody>
      </p:sp>
      <p:pic>
        <p:nvPicPr>
          <p:cNvPr id="11" name="Billed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3458334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Hjælpemidler</a:t>
            </a:r>
            <a:endParaRPr lang="da-DK" dirty="0"/>
          </a:p>
        </p:txBody>
      </p:sp>
      <p:sp>
        <p:nvSpPr>
          <p:cNvPr id="3" name="Pladsholder til indhold 2"/>
          <p:cNvSpPr>
            <a:spLocks noGrp="1"/>
          </p:cNvSpPr>
          <p:nvPr>
            <p:ph idx="1"/>
          </p:nvPr>
        </p:nvSpPr>
        <p:spPr/>
        <p:txBody>
          <a:bodyPr>
            <a:normAutofit fontScale="85000" lnSpcReduction="20000"/>
          </a:bodyPr>
          <a:lstStyle/>
          <a:p>
            <a:r>
              <a:rPr lang="da-DK" dirty="0" smtClean="0"/>
              <a:t>Vi kan ikke forudsætte, at eleven har en computer</a:t>
            </a:r>
          </a:p>
          <a:p>
            <a:r>
              <a:rPr lang="da-DK" dirty="0" smtClean="0"/>
              <a:t>Opgaverne er stillet ud fra en forudsætning om, at ansøgerne har følgende til rådighed (foreløbig liste):</a:t>
            </a:r>
          </a:p>
          <a:p>
            <a:pPr lvl="1"/>
            <a:r>
              <a:rPr lang="da-DK" dirty="0" smtClean="0"/>
              <a:t>Lommeregner</a:t>
            </a:r>
          </a:p>
          <a:p>
            <a:pPr lvl="1"/>
            <a:r>
              <a:rPr lang="da-DK" dirty="0" smtClean="0"/>
              <a:t>Det periodiske system</a:t>
            </a:r>
          </a:p>
          <a:p>
            <a:pPr lvl="1"/>
            <a:r>
              <a:rPr lang="da-DK" dirty="0" smtClean="0"/>
              <a:t>Ordbøger</a:t>
            </a:r>
          </a:p>
          <a:p>
            <a:r>
              <a:rPr lang="da-DK" dirty="0" smtClean="0"/>
              <a:t>Brug af internettet som fagligt hjælpemiddel er ikke tilladt</a:t>
            </a:r>
          </a:p>
          <a:p>
            <a:r>
              <a:rPr lang="da-DK" dirty="0" smtClean="0"/>
              <a:t>Opgaverne er stillet, så de ikke favoriserer ansøgere, der har adgang til en computer</a:t>
            </a:r>
          </a:p>
          <a:p>
            <a:pPr marL="0" indent="0">
              <a:buNone/>
            </a:pPr>
            <a:r>
              <a:rPr lang="da-DK" dirty="0" smtClean="0"/>
              <a:t> </a:t>
            </a:r>
            <a:endParaRPr lang="da-DK"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Søren Vagner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30</a:t>
            </a:fld>
            <a:endParaRPr lang="da-DK"/>
          </a:p>
        </p:txBody>
      </p:sp>
    </p:spTree>
    <p:extLst>
      <p:ext uri="{BB962C8B-B14F-4D97-AF65-F5344CB8AC3E}">
        <p14:creationId xmlns:p14="http://schemas.microsoft.com/office/powerpoint/2010/main" val="3560725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Administrativ proces</a:t>
            </a:r>
            <a:endParaRPr lang="da-DK" dirty="0"/>
          </a:p>
        </p:txBody>
      </p:sp>
      <p:sp>
        <p:nvSpPr>
          <p:cNvPr id="3" name="Pladsholder til indhold 2"/>
          <p:cNvSpPr>
            <a:spLocks noGrp="1"/>
          </p:cNvSpPr>
          <p:nvPr>
            <p:ph idx="1"/>
          </p:nvPr>
        </p:nvSpPr>
        <p:spPr/>
        <p:txBody>
          <a:bodyPr>
            <a:normAutofit lnSpcReduction="10000"/>
          </a:bodyPr>
          <a:lstStyle/>
          <a:p>
            <a:r>
              <a:rPr lang="da-DK" dirty="0" smtClean="0"/>
              <a:t>Prøven distribueres via </a:t>
            </a:r>
            <a:r>
              <a:rPr lang="da-DK" dirty="0" err="1" smtClean="0"/>
              <a:t>Netprøver</a:t>
            </a:r>
            <a:endParaRPr lang="da-DK" dirty="0" smtClean="0"/>
          </a:p>
          <a:p>
            <a:r>
              <a:rPr lang="da-DK" dirty="0" smtClean="0"/>
              <a:t>Ansøgere, der har adgang til en computer, afleverer besvarelsen i </a:t>
            </a:r>
            <a:r>
              <a:rPr lang="da-DK" dirty="0" err="1" smtClean="0"/>
              <a:t>Netprøver</a:t>
            </a:r>
            <a:endParaRPr lang="da-DK" dirty="0" smtClean="0"/>
          </a:p>
          <a:p>
            <a:r>
              <a:rPr lang="da-DK" dirty="0" smtClean="0"/>
              <a:t>Besvarelser, der er afleveret på papir, indscannes af skolen og uploades til </a:t>
            </a:r>
            <a:r>
              <a:rPr lang="da-DK" dirty="0" err="1" smtClean="0"/>
              <a:t>Netprøver</a:t>
            </a:r>
            <a:endParaRPr lang="da-DK" dirty="0" smtClean="0"/>
          </a:p>
          <a:p>
            <a:r>
              <a:rPr lang="da-DK" dirty="0" smtClean="0"/>
              <a:t>Censorerne bedømmer besvarelserne i </a:t>
            </a:r>
            <a:r>
              <a:rPr lang="da-DK" dirty="0" err="1" smtClean="0"/>
              <a:t>Netprøver</a:t>
            </a:r>
            <a:endParaRPr lang="da-DK" dirty="0" smtClean="0"/>
          </a:p>
          <a:p>
            <a:r>
              <a:rPr lang="da-DK" dirty="0" smtClean="0"/>
              <a:t>Skolens leder ser bedømmelsen (de 4 tal) i </a:t>
            </a:r>
            <a:r>
              <a:rPr lang="da-DK" dirty="0" err="1" smtClean="0"/>
              <a:t>Netprøver</a:t>
            </a:r>
            <a:endParaRPr lang="da-DK"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Søren Vagner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31</a:t>
            </a:fld>
            <a:endParaRPr lang="da-DK"/>
          </a:p>
        </p:txBody>
      </p:sp>
    </p:spTree>
    <p:extLst>
      <p:ext uri="{BB962C8B-B14F-4D97-AF65-F5344CB8AC3E}">
        <p14:creationId xmlns:p14="http://schemas.microsoft.com/office/powerpoint/2010/main" val="2613317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Samtalen</a:t>
            </a:r>
            <a:endParaRPr lang="da-DK" dirty="0"/>
          </a:p>
        </p:txBody>
      </p:sp>
      <p:sp>
        <p:nvSpPr>
          <p:cNvPr id="3" name="Pladsholder til indhold 2"/>
          <p:cNvSpPr>
            <a:spLocks noGrp="1"/>
          </p:cNvSpPr>
          <p:nvPr>
            <p:ph idx="1"/>
          </p:nvPr>
        </p:nvSpPr>
        <p:spPr/>
        <p:txBody>
          <a:bodyPr>
            <a:normAutofit/>
          </a:bodyPr>
          <a:lstStyle/>
          <a:p>
            <a:r>
              <a:rPr lang="da-DK" dirty="0" smtClean="0"/>
              <a:t>Optagelsessamtalen skal afdække </a:t>
            </a:r>
            <a:r>
              <a:rPr lang="da-DK" dirty="0"/>
              <a:t>ansøgerens personlige og sociale forudsætninger for at gennemføre uddannelsen</a:t>
            </a:r>
            <a:endParaRPr lang="da-DK" dirty="0" smtClean="0"/>
          </a:p>
          <a:p>
            <a:r>
              <a:rPr lang="da-DK" dirty="0" smtClean="0"/>
              <a:t>Samtalen tager udgangspunkt i</a:t>
            </a:r>
          </a:p>
          <a:p>
            <a:pPr lvl="1"/>
            <a:r>
              <a:rPr lang="da-DK" dirty="0"/>
              <a:t>resultatet af den </a:t>
            </a:r>
            <a:r>
              <a:rPr lang="da-DK" dirty="0" smtClean="0"/>
              <a:t>seneste </a:t>
            </a:r>
            <a:r>
              <a:rPr lang="da-DK" dirty="0" err="1" smtClean="0"/>
              <a:t>upv</a:t>
            </a:r>
            <a:endParaRPr lang="da-DK" dirty="0" smtClean="0"/>
          </a:p>
          <a:p>
            <a:pPr lvl="1"/>
            <a:r>
              <a:rPr lang="da-DK" dirty="0" smtClean="0"/>
              <a:t>ansøgerens </a:t>
            </a:r>
            <a:r>
              <a:rPr lang="da-DK" dirty="0" err="1" smtClean="0"/>
              <a:t>studievalgsportfolio</a:t>
            </a:r>
            <a:endParaRPr lang="da-DK" dirty="0" smtClean="0"/>
          </a:p>
          <a:p>
            <a:pPr lvl="1"/>
            <a:r>
              <a:rPr lang="da-DK" dirty="0" smtClean="0"/>
              <a:t>resultatet </a:t>
            </a:r>
            <a:r>
              <a:rPr lang="da-DK" dirty="0"/>
              <a:t>af optagelsesprøven</a:t>
            </a:r>
          </a:p>
          <a:p>
            <a:pPr marL="0" indent="0">
              <a:buNone/>
            </a:pPr>
            <a:endParaRPr lang="da-DK"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Søren Vagner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32</a:t>
            </a:fld>
            <a:endParaRPr lang="da-DK"/>
          </a:p>
        </p:txBody>
      </p:sp>
    </p:spTree>
    <p:extLst>
      <p:ext uri="{BB962C8B-B14F-4D97-AF65-F5344CB8AC3E}">
        <p14:creationId xmlns:p14="http://schemas.microsoft.com/office/powerpoint/2010/main" val="3322171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Afgørelse om optagelse</a:t>
            </a:r>
            <a:endParaRPr lang="da-DK" dirty="0"/>
          </a:p>
        </p:txBody>
      </p:sp>
      <p:sp>
        <p:nvSpPr>
          <p:cNvPr id="7" name="Pladsholder til tekst 6"/>
          <p:cNvSpPr>
            <a:spLocks noGrp="1"/>
          </p:cNvSpPr>
          <p:nvPr>
            <p:ph type="body" idx="1"/>
          </p:nvPr>
        </p:nvSpPr>
        <p:spPr/>
        <p:txBody>
          <a:bodyPr/>
          <a:lstStyle/>
          <a:p>
            <a:endParaRPr lang="da-DK"/>
          </a:p>
        </p:txBody>
      </p:sp>
      <p:sp>
        <p:nvSpPr>
          <p:cNvPr id="3" name="Pladsholder til indhold 2"/>
          <p:cNvSpPr>
            <a:spLocks noGrp="1"/>
          </p:cNvSpPr>
          <p:nvPr>
            <p:ph sz="half" idx="2"/>
          </p:nvPr>
        </p:nvSpPr>
        <p:spPr/>
        <p:txBody>
          <a:bodyPr/>
          <a:lstStyle/>
          <a:p>
            <a:r>
              <a:rPr lang="da-DK" dirty="0" smtClean="0"/>
              <a:t>Kun i helt særlige tilfælde kan en ansøger, der ikke har bestået optagelsesprøven, optages</a:t>
            </a:r>
          </a:p>
          <a:p>
            <a:r>
              <a:rPr lang="da-DK" dirty="0" smtClean="0"/>
              <a:t>Det kan fx være særlige indlæringsmæssige problemer (ordblindhed etc.)</a:t>
            </a:r>
            <a:endParaRPr lang="da-DK" dirty="0"/>
          </a:p>
        </p:txBody>
      </p:sp>
      <p:sp>
        <p:nvSpPr>
          <p:cNvPr id="8" name="Pladsholder til tekst 7"/>
          <p:cNvSpPr>
            <a:spLocks noGrp="1"/>
          </p:cNvSpPr>
          <p:nvPr>
            <p:ph type="body" sz="quarter" idx="3"/>
          </p:nvPr>
        </p:nvSpPr>
        <p:spPr/>
        <p:txBody>
          <a:bodyPr/>
          <a:lstStyle/>
          <a:p>
            <a:endParaRPr lang="da-DK"/>
          </a:p>
        </p:txBody>
      </p:sp>
      <p:pic>
        <p:nvPicPr>
          <p:cNvPr id="10" name="Pladsholder til indhold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5" y="2818417"/>
            <a:ext cx="4041775" cy="2664203"/>
          </a:xfrm>
        </p:spPr>
      </p:pic>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5E2350B-4681-4651-B072-627003130406}" type="slidenum">
              <a:rPr lang="da-DK" smtClean="0"/>
              <a:t>33</a:t>
            </a:fld>
            <a:endParaRPr lang="da-DK"/>
          </a:p>
        </p:txBody>
      </p:sp>
    </p:spTree>
    <p:extLst>
      <p:ext uri="{BB962C8B-B14F-4D97-AF65-F5344CB8AC3E}">
        <p14:creationId xmlns:p14="http://schemas.microsoft.com/office/powerpoint/2010/main" val="3945307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En tidskritisk administrativ proces</a:t>
            </a:r>
            <a:endParaRPr lang="da-DK" dirty="0"/>
          </a:p>
        </p:txBody>
      </p:sp>
      <p:sp>
        <p:nvSpPr>
          <p:cNvPr id="3" name="Pladsholder til dato 2"/>
          <p:cNvSpPr>
            <a:spLocks noGrp="1"/>
          </p:cNvSpPr>
          <p:nvPr>
            <p:ph type="dt" sz="half" idx="10"/>
          </p:nvPr>
        </p:nvSpPr>
        <p:spPr/>
        <p:txBody>
          <a:bodyPr/>
          <a:lstStyle/>
          <a:p>
            <a:fld id="{D458242F-17B2-47B7-8610-8648BEBF85B8}" type="datetime1">
              <a:rPr lang="da-DK" smtClean="0"/>
              <a:t>21-01-2019</a:t>
            </a:fld>
            <a:endParaRPr lang="da-DK"/>
          </a:p>
        </p:txBody>
      </p:sp>
      <p:sp>
        <p:nvSpPr>
          <p:cNvPr id="4" name="Pladsholder til sidefod 3"/>
          <p:cNvSpPr>
            <a:spLocks noGrp="1"/>
          </p:cNvSpPr>
          <p:nvPr>
            <p:ph type="ftr" sz="quarter" idx="11"/>
          </p:nvPr>
        </p:nvSpPr>
        <p:spPr/>
        <p:txBody>
          <a:bodyPr/>
          <a:lstStyle/>
          <a:p>
            <a:r>
              <a:rPr lang="da-DK" dirty="0" smtClean="0"/>
              <a:t>Søren Vagner</a:t>
            </a:r>
            <a:endParaRPr lang="da-DK" dirty="0"/>
          </a:p>
        </p:txBody>
      </p:sp>
      <p:sp>
        <p:nvSpPr>
          <p:cNvPr id="5" name="Pladsholder til diasnummer 4"/>
          <p:cNvSpPr>
            <a:spLocks noGrp="1"/>
          </p:cNvSpPr>
          <p:nvPr>
            <p:ph type="sldNum" sz="quarter" idx="12"/>
          </p:nvPr>
        </p:nvSpPr>
        <p:spPr/>
        <p:txBody>
          <a:bodyPr/>
          <a:lstStyle/>
          <a:p>
            <a:fld id="{C5E2350B-4681-4651-B072-627003130406}" type="slidenum">
              <a:rPr lang="da-DK" smtClean="0"/>
              <a:t>34</a:t>
            </a:fld>
            <a:endParaRPr lang="da-DK"/>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675" y="2348880"/>
            <a:ext cx="74485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958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Opfølgning – statistik </a:t>
            </a:r>
            <a:endParaRPr lang="da-DK" dirty="0"/>
          </a:p>
        </p:txBody>
      </p:sp>
      <p:sp>
        <p:nvSpPr>
          <p:cNvPr id="3" name="Pladsholder til indhold 2"/>
          <p:cNvSpPr>
            <a:spLocks noGrp="1"/>
          </p:cNvSpPr>
          <p:nvPr>
            <p:ph idx="1"/>
          </p:nvPr>
        </p:nvSpPr>
        <p:spPr/>
        <p:txBody>
          <a:bodyPr>
            <a:normAutofit fontScale="55000" lnSpcReduction="20000"/>
          </a:bodyPr>
          <a:lstStyle/>
          <a:p>
            <a:pPr marL="0" indent="0">
              <a:buNone/>
            </a:pPr>
            <a:r>
              <a:rPr lang="da-DK" dirty="0"/>
              <a:t>Undervisningsministeriet har brug for data af høj kvalitet for at kunne beskrive flowet af ansøgere omkring optagelsesprøverne og følge op på reformen.</a:t>
            </a:r>
          </a:p>
          <a:p>
            <a:endParaRPr lang="da-DK" dirty="0"/>
          </a:p>
          <a:p>
            <a:r>
              <a:rPr lang="da-DK" dirty="0"/>
              <a:t>Herunder  </a:t>
            </a:r>
          </a:p>
          <a:p>
            <a:pPr marL="681038" lvl="1" indent="-228600">
              <a:buAutoNum type="arabicPeriod"/>
            </a:pPr>
            <a:r>
              <a:rPr lang="da-DK" dirty="0"/>
              <a:t>Hvem indkaldes til skriftlig prøve</a:t>
            </a:r>
          </a:p>
          <a:p>
            <a:pPr marL="681038" lvl="1" indent="-228600">
              <a:buAutoNum type="arabicPeriod"/>
            </a:pPr>
            <a:r>
              <a:rPr lang="da-DK" dirty="0"/>
              <a:t>Hvem møder ikke frem til prøven</a:t>
            </a:r>
          </a:p>
          <a:p>
            <a:pPr marL="681038" lvl="1" indent="-228600">
              <a:buAutoNum type="arabicPeriod"/>
            </a:pPr>
            <a:r>
              <a:rPr lang="da-DK" dirty="0"/>
              <a:t>Hvilke resultater viser prøven</a:t>
            </a:r>
          </a:p>
          <a:p>
            <a:pPr marL="681038" lvl="1" indent="-228600">
              <a:buAutoNum type="arabicPeriod"/>
            </a:pPr>
            <a:r>
              <a:rPr lang="da-DK" dirty="0"/>
              <a:t>Hvem indkaldes til samtale </a:t>
            </a:r>
          </a:p>
          <a:p>
            <a:pPr marL="681038" lvl="1" indent="-228600">
              <a:buAutoNum type="arabicPeriod"/>
            </a:pPr>
            <a:r>
              <a:rPr lang="da-DK" dirty="0"/>
              <a:t>Hvem møder ikke op til samtalen</a:t>
            </a:r>
          </a:p>
          <a:p>
            <a:pPr marL="681038" lvl="1" indent="-228600">
              <a:buAutoNum type="arabicPeriod"/>
            </a:pPr>
            <a:r>
              <a:rPr lang="da-DK" dirty="0"/>
              <a:t>Samlet resultat af optagelsessamtalen (helhedsvurdering)</a:t>
            </a:r>
          </a:p>
          <a:p>
            <a:pPr marL="681038" lvl="1" indent="-228600">
              <a:buAutoNum type="arabicPeriod"/>
            </a:pPr>
            <a:r>
              <a:rPr lang="da-DK" dirty="0"/>
              <a:t>Hvilken institution er eleven fordelt til (registreres uanset resultat af optagelsessamtalen)</a:t>
            </a:r>
          </a:p>
          <a:p>
            <a:pPr marL="681038" lvl="1" indent="-228600">
              <a:buAutoNum type="arabicPeriod"/>
            </a:pPr>
            <a:endParaRPr lang="da-DK" dirty="0"/>
          </a:p>
          <a:p>
            <a:pPr marL="0" indent="0">
              <a:buNone/>
            </a:pPr>
            <a:r>
              <a:rPr lang="da-DK" dirty="0"/>
              <a:t>Mange af disse oplysninger kan vi hente fra andre systemer, men nogle af de allervigtigste oplysninger kan vi kun få fra </a:t>
            </a:r>
            <a:r>
              <a:rPr lang="da-DK" dirty="0" smtClean="0"/>
              <a:t>gymnasierne</a:t>
            </a:r>
            <a:r>
              <a:rPr lang="da-DK" dirty="0"/>
              <a:t> </a:t>
            </a:r>
            <a:r>
              <a:rPr lang="da-DK" dirty="0" smtClean="0"/>
              <a:t>– fra de administrative systemer</a:t>
            </a:r>
          </a:p>
          <a:p>
            <a:pPr marL="0" indent="0">
              <a:buNone/>
            </a:pPr>
            <a:endParaRPr lang="da-DK" dirty="0" smtClean="0"/>
          </a:p>
          <a:p>
            <a:pPr marL="0" indent="0">
              <a:buNone/>
            </a:pPr>
            <a:r>
              <a:rPr lang="da-DK" dirty="0"/>
              <a:t>Der kommer mere information, når vi kommer tættere på.</a:t>
            </a:r>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smtClean="0"/>
              <a:t>Søren Vagner</a:t>
            </a:r>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35</a:t>
            </a:fld>
            <a:endParaRPr lang="da-DK"/>
          </a:p>
        </p:txBody>
      </p:sp>
    </p:spTree>
    <p:extLst>
      <p:ext uri="{BB962C8B-B14F-4D97-AF65-F5344CB8AC3E}">
        <p14:creationId xmlns:p14="http://schemas.microsoft.com/office/powerpoint/2010/main" val="264880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a-DK" dirty="0" smtClean="0"/>
              <a:t>Adgangskrav til de gymnasiale uddannelser</a:t>
            </a:r>
            <a:endParaRPr lang="da-DK" dirty="0"/>
          </a:p>
        </p:txBody>
      </p:sp>
      <p:sp>
        <p:nvSpPr>
          <p:cNvPr id="9" name="Undertitel 8"/>
          <p:cNvSpPr>
            <a:spLocks noGrp="1"/>
          </p:cNvSpPr>
          <p:nvPr>
            <p:ph type="subTitle" idx="1"/>
          </p:nvPr>
        </p:nvSpPr>
        <p:spPr/>
        <p:txBody>
          <a:bodyPr/>
          <a:lstStyle/>
          <a:p>
            <a:r>
              <a:rPr lang="da-DK" dirty="0" smtClean="0"/>
              <a:t>Hanne Woller</a:t>
            </a:r>
            <a:endParaRPr lang="da-DK" dirty="0"/>
          </a:p>
        </p:txBody>
      </p:sp>
      <p:sp>
        <p:nvSpPr>
          <p:cNvPr id="5" name="Pladsholder til dato 4"/>
          <p:cNvSpPr>
            <a:spLocks noGrp="1"/>
          </p:cNvSpPr>
          <p:nvPr>
            <p:ph type="dt" sz="half" idx="10"/>
          </p:nvPr>
        </p:nvSpPr>
        <p:spPr/>
        <p:txBody>
          <a:bodyPr/>
          <a:lstStyle/>
          <a:p>
            <a:fld id="{670D5F4E-7D06-4866-80DF-3A0BEAA6661A}" type="datetime1">
              <a:rPr lang="da-DK" smtClean="0"/>
              <a:t>21-01-2019</a:t>
            </a:fld>
            <a:endParaRPr lang="da-DK"/>
          </a:p>
        </p:txBody>
      </p:sp>
      <p:sp>
        <p:nvSpPr>
          <p:cNvPr id="6" name="Pladsholder til sidefod 5"/>
          <p:cNvSpPr>
            <a:spLocks noGrp="1"/>
          </p:cNvSpPr>
          <p:nvPr>
            <p:ph type="ftr" sz="quarter" idx="11"/>
          </p:nvPr>
        </p:nvSpPr>
        <p:spPr/>
        <p:txBody>
          <a:bodyPr/>
          <a:lstStyle/>
          <a:p>
            <a:r>
              <a:rPr lang="da-DK" dirty="0"/>
              <a:t>Hanne Woller</a:t>
            </a:r>
          </a:p>
          <a:p>
            <a:endParaRPr lang="da-DK" dirty="0"/>
          </a:p>
        </p:txBody>
      </p:sp>
      <p:sp>
        <p:nvSpPr>
          <p:cNvPr id="7" name="Pladsholder til diasnummer 6"/>
          <p:cNvSpPr>
            <a:spLocks noGrp="1"/>
          </p:cNvSpPr>
          <p:nvPr>
            <p:ph type="sldNum" sz="quarter" idx="12"/>
          </p:nvPr>
        </p:nvSpPr>
        <p:spPr/>
        <p:txBody>
          <a:bodyPr/>
          <a:lstStyle/>
          <a:p>
            <a:fld id="{C5E2350B-4681-4651-B072-627003130406}" type="slidenum">
              <a:rPr lang="da-DK" smtClean="0"/>
              <a:t>4</a:t>
            </a:fld>
            <a:endParaRPr lang="da-DK"/>
          </a:p>
        </p:txBody>
      </p:sp>
      <p:pic>
        <p:nvPicPr>
          <p:cNvPr id="10" name="Billed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3068957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73050"/>
            <a:ext cx="7211144" cy="1162050"/>
          </a:xfrm>
        </p:spPr>
        <p:txBody>
          <a:bodyPr>
            <a:normAutofit/>
          </a:bodyPr>
          <a:lstStyle/>
          <a:p>
            <a:r>
              <a:rPr lang="da-DK" dirty="0" smtClean="0"/>
              <a:t>Retskrav på 3-årig gymnasial uddannelse efter 9. klasse</a:t>
            </a:r>
            <a:endParaRPr lang="da-DK" dirty="0"/>
          </a:p>
        </p:txBody>
      </p:sp>
      <p:sp>
        <p:nvSpPr>
          <p:cNvPr id="9" name="Pladsholder til indhold 8"/>
          <p:cNvSpPr>
            <a:spLocks noGrp="1"/>
          </p:cNvSpPr>
          <p:nvPr>
            <p:ph idx="1"/>
          </p:nvPr>
        </p:nvSpPr>
        <p:spPr>
          <a:xfrm>
            <a:off x="4644007" y="3429000"/>
            <a:ext cx="4299719" cy="2828777"/>
          </a:xfrm>
        </p:spPr>
        <p:txBody>
          <a:bodyPr>
            <a:normAutofit/>
          </a:bodyPr>
          <a:lstStyle/>
          <a:p>
            <a:endParaRPr lang="da-DK" dirty="0" smtClean="0"/>
          </a:p>
        </p:txBody>
      </p:sp>
      <p:sp>
        <p:nvSpPr>
          <p:cNvPr id="3" name="Pladsholder til tekst 2"/>
          <p:cNvSpPr>
            <a:spLocks noGrp="1"/>
          </p:cNvSpPr>
          <p:nvPr>
            <p:ph type="body" sz="half" idx="2"/>
          </p:nvPr>
        </p:nvSpPr>
        <p:spPr>
          <a:xfrm>
            <a:off x="457200" y="1628800"/>
            <a:ext cx="4186808" cy="4497363"/>
          </a:xfrm>
        </p:spPr>
        <p:txBody>
          <a:bodyPr>
            <a:normAutofit lnSpcReduction="10000"/>
          </a:bodyPr>
          <a:lstStyle/>
          <a:p>
            <a:pPr marL="285750" indent="-285750">
              <a:buFont typeface="Arial" panose="020B0604020202020204" pitchFamily="34" charset="0"/>
              <a:buChar char="•"/>
            </a:pPr>
            <a:r>
              <a:rPr lang="da-DK" dirty="0"/>
              <a:t>Sendt ansøgning </a:t>
            </a:r>
            <a:r>
              <a:rPr lang="da-DK" dirty="0" smtClean="0"/>
              <a:t>senest </a:t>
            </a:r>
            <a:r>
              <a:rPr lang="da-DK" dirty="0"/>
              <a:t>1. marts</a:t>
            </a:r>
          </a:p>
          <a:p>
            <a:pPr marL="285750" indent="-285750">
              <a:buFont typeface="Arial" panose="020B0604020202020204" pitchFamily="34" charset="0"/>
              <a:buChar char="•"/>
            </a:pPr>
            <a:r>
              <a:rPr lang="da-DK" dirty="0" smtClean="0"/>
              <a:t>Ansøger </a:t>
            </a:r>
            <a:r>
              <a:rPr lang="da-DK" dirty="0"/>
              <a:t>skal have haft 2. fremmedsprog fra 5.-9. klasse (eller undervisning der står mål hermed)</a:t>
            </a:r>
          </a:p>
          <a:p>
            <a:pPr marL="285750" indent="-285750">
              <a:buFont typeface="Arial" panose="020B0604020202020204" pitchFamily="34" charset="0"/>
              <a:buChar char="•"/>
            </a:pPr>
            <a:r>
              <a:rPr lang="da-DK" dirty="0"/>
              <a:t>Være vurderet uddannelsesparat ved afsluttende standpunktskarakterer: </a:t>
            </a:r>
          </a:p>
          <a:p>
            <a:pPr lvl="1"/>
            <a:r>
              <a:rPr lang="da-DK" dirty="0" smtClean="0"/>
              <a:t>Mindst 5,0 </a:t>
            </a:r>
            <a:r>
              <a:rPr lang="da-DK" dirty="0"/>
              <a:t>i gennemsnit af samtlige standspunktskarakterer (</a:t>
            </a:r>
            <a:r>
              <a:rPr lang="da-DK" dirty="0" err="1"/>
              <a:t>upv</a:t>
            </a:r>
            <a:r>
              <a:rPr lang="da-DK" dirty="0"/>
              <a:t>)</a:t>
            </a:r>
          </a:p>
          <a:p>
            <a:pPr marL="285750" indent="-285750">
              <a:buFont typeface="Arial" panose="020B0604020202020204" pitchFamily="34" charset="0"/>
              <a:buChar char="•"/>
            </a:pPr>
            <a:r>
              <a:rPr lang="da-DK" dirty="0" smtClean="0"/>
              <a:t>Ansøger </a:t>
            </a:r>
            <a:r>
              <a:rPr lang="da-DK" dirty="0"/>
              <a:t>skal som udgangspunkt også </a:t>
            </a:r>
            <a:r>
              <a:rPr lang="da-DK" dirty="0" smtClean="0"/>
              <a:t>have mindst 5,0 </a:t>
            </a:r>
            <a:r>
              <a:rPr lang="da-DK" dirty="0"/>
              <a:t>i </a:t>
            </a:r>
            <a:r>
              <a:rPr lang="da-DK" dirty="0" smtClean="0"/>
              <a:t>karaktergennemsnit i de </a:t>
            </a:r>
            <a:r>
              <a:rPr lang="da-DK" dirty="0"/>
              <a:t>bundne prøvefag i 9. klasse</a:t>
            </a:r>
          </a:p>
          <a:p>
            <a:pPr marL="285750" indent="-285750">
              <a:buFont typeface="Arial" panose="020B0604020202020204" pitchFamily="34" charset="0"/>
              <a:buChar char="•"/>
            </a:pPr>
            <a:r>
              <a:rPr lang="da-DK" dirty="0" smtClean="0"/>
              <a:t>Ansøger </a:t>
            </a:r>
            <a:r>
              <a:rPr lang="da-DK" dirty="0"/>
              <a:t>har dog fortsat retskrav, hvis </a:t>
            </a:r>
            <a:r>
              <a:rPr lang="da-DK" dirty="0" smtClean="0"/>
              <a:t>ansøger har mindst </a:t>
            </a:r>
            <a:r>
              <a:rPr lang="da-DK" dirty="0"/>
              <a:t>3,0 i karaktergennemsnit i de bundne prøvefag i </a:t>
            </a:r>
            <a:r>
              <a:rPr lang="da-DK" dirty="0" smtClean="0"/>
              <a:t>9.klasse</a:t>
            </a:r>
          </a:p>
          <a:p>
            <a:pPr marL="285750" indent="-285750">
              <a:buFont typeface="Arial" panose="020B0604020202020204" pitchFamily="34" charset="0"/>
              <a:buChar char="•"/>
            </a:pPr>
            <a:r>
              <a:rPr lang="da-DK" dirty="0" smtClean="0"/>
              <a:t>Ansøgere med over 2,0 men under </a:t>
            </a:r>
            <a:r>
              <a:rPr lang="da-DK" dirty="0"/>
              <a:t>3,0 i karaktergennemsnit </a:t>
            </a:r>
            <a:r>
              <a:rPr lang="da-DK" dirty="0" smtClean="0"/>
              <a:t>kan  optages via en samtale med skolens leder</a:t>
            </a:r>
            <a:endParaRPr lang="da-DK" dirty="0"/>
          </a:p>
          <a:p>
            <a:pPr marL="285750" indent="-285750">
              <a:buFont typeface="Arial" panose="020B0604020202020204" pitchFamily="34" charset="0"/>
              <a:buChar char="•"/>
            </a:pPr>
            <a:r>
              <a:rPr lang="da-DK" dirty="0" smtClean="0"/>
              <a:t>Ansøger </a:t>
            </a:r>
            <a:r>
              <a:rPr lang="da-DK" dirty="0"/>
              <a:t>skal bestå folkeskolens </a:t>
            </a:r>
            <a:r>
              <a:rPr lang="da-DK" dirty="0" smtClean="0"/>
              <a:t>afgangseksamen</a:t>
            </a:r>
          </a:p>
          <a:p>
            <a:pPr marL="285750" indent="-285750">
              <a:buFont typeface="Arial" panose="020B0604020202020204" pitchFamily="34" charset="0"/>
              <a:buChar char="•"/>
            </a:pPr>
            <a:r>
              <a:rPr lang="da-DK" dirty="0" smtClean="0"/>
              <a:t>Ansøgere, som er vurderet ikke-uddannelsesparat, har krav på optagelse, hvis ansøger opnår mindst </a:t>
            </a:r>
            <a:r>
              <a:rPr lang="da-DK" dirty="0"/>
              <a:t>6,0 i karaktergennemsnit </a:t>
            </a:r>
            <a:r>
              <a:rPr lang="da-DK" dirty="0" smtClean="0"/>
              <a:t>i de bundne prøvefag</a:t>
            </a:r>
            <a:endParaRPr lang="da-DK" dirty="0"/>
          </a:p>
        </p:txBody>
      </p:sp>
      <p:sp>
        <p:nvSpPr>
          <p:cNvPr id="4" name="Pladsholder til dato 3"/>
          <p:cNvSpPr>
            <a:spLocks noGrp="1"/>
          </p:cNvSpPr>
          <p:nvPr>
            <p:ph type="dt" sz="half" idx="10"/>
          </p:nvPr>
        </p:nvSpPr>
        <p:spPr/>
        <p:txBody>
          <a:bodyPr/>
          <a:lstStyle/>
          <a:p>
            <a:fld id="{B5C6019F-551C-4496-9529-DFE044A3CD71}"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a:t>Hanne Woller</a:t>
            </a:r>
          </a:p>
          <a:p>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5</a:t>
            </a:fld>
            <a:endParaRPr lang="da-DK"/>
          </a:p>
        </p:txBody>
      </p:sp>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501008"/>
            <a:ext cx="4139952" cy="2759968"/>
          </a:xfrm>
          <a:prstGeom prst="rect">
            <a:avLst/>
          </a:prstGeom>
        </p:spPr>
      </p:pic>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3573270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73050"/>
            <a:ext cx="7211144" cy="1162050"/>
          </a:xfrm>
        </p:spPr>
        <p:txBody>
          <a:bodyPr>
            <a:normAutofit/>
          </a:bodyPr>
          <a:lstStyle/>
          <a:p>
            <a:r>
              <a:rPr lang="da-DK" dirty="0" smtClean="0"/>
              <a:t>Retskrav på 2-årig hf uddannelse efter 9. klasse</a:t>
            </a:r>
            <a:endParaRPr lang="da-DK" dirty="0"/>
          </a:p>
        </p:txBody>
      </p:sp>
      <p:pic>
        <p:nvPicPr>
          <p:cNvPr id="8" name="Pladsholder til indhold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04048" y="1700808"/>
            <a:ext cx="3811339" cy="2540893"/>
          </a:xfrm>
        </p:spPr>
      </p:pic>
      <p:sp>
        <p:nvSpPr>
          <p:cNvPr id="3" name="Pladsholder til tekst 2"/>
          <p:cNvSpPr>
            <a:spLocks noGrp="1"/>
          </p:cNvSpPr>
          <p:nvPr>
            <p:ph type="body" sz="half" idx="2"/>
          </p:nvPr>
        </p:nvSpPr>
        <p:spPr>
          <a:xfrm>
            <a:off x="457200" y="1628800"/>
            <a:ext cx="4186808" cy="4497363"/>
          </a:xfrm>
        </p:spPr>
        <p:txBody>
          <a:bodyPr/>
          <a:lstStyle/>
          <a:p>
            <a:pPr marL="285750" indent="-285750">
              <a:buFont typeface="Arial" panose="020B0604020202020204" pitchFamily="34" charset="0"/>
              <a:buChar char="•"/>
            </a:pPr>
            <a:r>
              <a:rPr lang="da-DK" dirty="0"/>
              <a:t>Sendt ansøgning </a:t>
            </a:r>
            <a:r>
              <a:rPr lang="da-DK" dirty="0" smtClean="0"/>
              <a:t>senest </a:t>
            </a:r>
            <a:r>
              <a:rPr lang="da-DK" dirty="0"/>
              <a:t>1. marts</a:t>
            </a:r>
          </a:p>
          <a:p>
            <a:pPr marL="285750" indent="-285750">
              <a:buFont typeface="Arial" panose="020B0604020202020204" pitchFamily="34" charset="0"/>
              <a:buChar char="•"/>
            </a:pPr>
            <a:r>
              <a:rPr lang="da-DK" dirty="0" smtClean="0"/>
              <a:t>Ansøger </a:t>
            </a:r>
            <a:r>
              <a:rPr lang="da-DK" dirty="0"/>
              <a:t>skal have haft 2. fremmedsprog fra 5.-9. klasse (eller undervisning der står mål hermed)</a:t>
            </a:r>
          </a:p>
          <a:p>
            <a:pPr marL="285750" indent="-285750">
              <a:buFont typeface="Arial" panose="020B0604020202020204" pitchFamily="34" charset="0"/>
              <a:buChar char="•"/>
            </a:pPr>
            <a:r>
              <a:rPr lang="da-DK" dirty="0"/>
              <a:t>Være vurderet uddannelsesparat ved afsluttende standpunktskarakterer: </a:t>
            </a:r>
          </a:p>
          <a:p>
            <a:pPr lvl="1"/>
            <a:r>
              <a:rPr lang="da-DK" dirty="0" smtClean="0"/>
              <a:t>Mindst 4,0 </a:t>
            </a:r>
            <a:r>
              <a:rPr lang="da-DK" dirty="0"/>
              <a:t>i gennemsnit af samtlige standspunktskarakterer (</a:t>
            </a:r>
            <a:r>
              <a:rPr lang="da-DK" dirty="0" err="1"/>
              <a:t>upv</a:t>
            </a:r>
            <a:r>
              <a:rPr lang="da-DK" dirty="0"/>
              <a:t>)</a:t>
            </a:r>
          </a:p>
          <a:p>
            <a:pPr marL="285750" indent="-285750">
              <a:buFont typeface="Arial" panose="020B0604020202020204" pitchFamily="34" charset="0"/>
              <a:buChar char="•"/>
            </a:pPr>
            <a:r>
              <a:rPr lang="da-DK" dirty="0" smtClean="0"/>
              <a:t>Ansøger </a:t>
            </a:r>
            <a:r>
              <a:rPr lang="da-DK" dirty="0"/>
              <a:t>skal </a:t>
            </a:r>
            <a:r>
              <a:rPr lang="da-DK" dirty="0" smtClean="0"/>
              <a:t>have mindst </a:t>
            </a:r>
            <a:r>
              <a:rPr lang="da-DK" dirty="0"/>
              <a:t>4,0 i karaktergennemsnit i de bundne prøvefag i 9. klasse</a:t>
            </a:r>
          </a:p>
          <a:p>
            <a:pPr marL="285750" indent="-285750">
              <a:buFont typeface="Arial" panose="020B0604020202020204" pitchFamily="34" charset="0"/>
              <a:buChar char="•"/>
            </a:pPr>
            <a:r>
              <a:rPr lang="da-DK" dirty="0" smtClean="0"/>
              <a:t>Ansøger </a:t>
            </a:r>
            <a:r>
              <a:rPr lang="da-DK" dirty="0"/>
              <a:t>skal bestå folkeskolens </a:t>
            </a:r>
            <a:r>
              <a:rPr lang="da-DK" dirty="0" smtClean="0"/>
              <a:t>afgangseksamen</a:t>
            </a:r>
          </a:p>
          <a:p>
            <a:pPr marL="285750" indent="-285750">
              <a:buFont typeface="Arial" panose="020B0604020202020204" pitchFamily="34" charset="0"/>
              <a:buChar char="•"/>
            </a:pPr>
            <a:r>
              <a:rPr lang="da-DK" dirty="0" smtClean="0"/>
              <a:t>Ansøgere, </a:t>
            </a:r>
            <a:r>
              <a:rPr lang="da-DK" dirty="0"/>
              <a:t>som er vurderet </a:t>
            </a:r>
            <a:r>
              <a:rPr lang="da-DK" dirty="0" smtClean="0"/>
              <a:t>ikke-uddannelsesparat, </a:t>
            </a:r>
            <a:r>
              <a:rPr lang="da-DK" dirty="0"/>
              <a:t>har krav på optagelse, hvis ansøger opnår mindst 6,0 i karaktergennemsnit i de bundne prøvefag</a:t>
            </a:r>
          </a:p>
          <a:p>
            <a:endParaRPr lang="da-DK" dirty="0" smtClean="0"/>
          </a:p>
          <a:p>
            <a:endParaRPr lang="da-DK" dirty="0"/>
          </a:p>
          <a:p>
            <a:endParaRPr lang="da-DK" dirty="0"/>
          </a:p>
        </p:txBody>
      </p:sp>
      <p:sp>
        <p:nvSpPr>
          <p:cNvPr id="4" name="Pladsholder til dato 3"/>
          <p:cNvSpPr>
            <a:spLocks noGrp="1"/>
          </p:cNvSpPr>
          <p:nvPr>
            <p:ph type="dt" sz="half" idx="10"/>
          </p:nvPr>
        </p:nvSpPr>
        <p:spPr/>
        <p:txBody>
          <a:bodyPr/>
          <a:lstStyle/>
          <a:p>
            <a:fld id="{B5C6019F-551C-4496-9529-DFE044A3CD71}"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a:t>Hanne Woller</a:t>
            </a:r>
          </a:p>
          <a:p>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6</a:t>
            </a:fld>
            <a:endParaRPr lang="da-DK"/>
          </a:p>
        </p:txBody>
      </p:sp>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3721276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563072" cy="1143000"/>
          </a:xfrm>
        </p:spPr>
        <p:txBody>
          <a:bodyPr>
            <a:normAutofit/>
          </a:bodyPr>
          <a:lstStyle/>
          <a:p>
            <a:r>
              <a:rPr lang="da-DK" sz="2400" dirty="0" smtClean="0"/>
              <a:t>Retskrav på optagelse på 3-årig gymnasial uddannelse efter 10. klasse</a:t>
            </a:r>
            <a:endParaRPr lang="da-DK" sz="2400" dirty="0"/>
          </a:p>
        </p:txBody>
      </p:sp>
      <p:sp>
        <p:nvSpPr>
          <p:cNvPr id="3" name="Pladsholder til indhold 2"/>
          <p:cNvSpPr>
            <a:spLocks noGrp="1"/>
          </p:cNvSpPr>
          <p:nvPr>
            <p:ph idx="1"/>
          </p:nvPr>
        </p:nvSpPr>
        <p:spPr/>
        <p:txBody>
          <a:bodyPr>
            <a:normAutofit lnSpcReduction="10000"/>
          </a:bodyPr>
          <a:lstStyle/>
          <a:p>
            <a:r>
              <a:rPr lang="da-DK" sz="1600" dirty="0"/>
              <a:t>Sendt ansøgning </a:t>
            </a:r>
            <a:r>
              <a:rPr lang="da-DK" sz="1600" dirty="0" smtClean="0"/>
              <a:t>senest</a:t>
            </a:r>
            <a:r>
              <a:rPr lang="da-DK" sz="1600" dirty="0" smtClean="0"/>
              <a:t> </a:t>
            </a:r>
            <a:r>
              <a:rPr lang="da-DK" sz="1600" dirty="0"/>
              <a:t>1. </a:t>
            </a:r>
            <a:r>
              <a:rPr lang="da-DK" sz="1600" dirty="0" smtClean="0"/>
              <a:t>marts</a:t>
            </a:r>
          </a:p>
          <a:p>
            <a:pPr marL="342900" lvl="1" indent="-342900">
              <a:buFont typeface="Arial" panose="020B0604020202020204" pitchFamily="34" charset="0"/>
              <a:buChar char="•"/>
            </a:pPr>
            <a:r>
              <a:rPr lang="da-DK" sz="1600" dirty="0"/>
              <a:t>Ansøger skal have fulgt undervisningen i  dansk, engelsk og matematik og gå til prøve i fagene i 10. </a:t>
            </a:r>
            <a:r>
              <a:rPr lang="da-DK" sz="1600" dirty="0" smtClean="0"/>
              <a:t>klasse (FP9 eller FP10)</a:t>
            </a:r>
            <a:endParaRPr lang="da-DK" sz="1600" dirty="0"/>
          </a:p>
          <a:p>
            <a:r>
              <a:rPr lang="da-DK" sz="1600" dirty="0" smtClean="0"/>
              <a:t>Være </a:t>
            </a:r>
            <a:r>
              <a:rPr lang="da-DK" sz="1600" dirty="0"/>
              <a:t>vurderet uddannelsesparat ved afsluttende </a:t>
            </a:r>
            <a:r>
              <a:rPr lang="da-DK" sz="1600" dirty="0" smtClean="0"/>
              <a:t>standpunktskarakterer i 10. klasse: </a:t>
            </a:r>
            <a:endParaRPr lang="da-DK" sz="1600" dirty="0"/>
          </a:p>
          <a:p>
            <a:pPr lvl="1"/>
            <a:r>
              <a:rPr lang="da-DK" sz="1600" dirty="0" smtClean="0"/>
              <a:t>Mindst 5,0 </a:t>
            </a:r>
            <a:r>
              <a:rPr lang="da-DK" sz="1600" dirty="0"/>
              <a:t>i gennemsnit af samtlige standspunktskarakterer (</a:t>
            </a:r>
            <a:r>
              <a:rPr lang="da-DK" sz="1600" dirty="0" err="1" smtClean="0"/>
              <a:t>upv</a:t>
            </a:r>
            <a:r>
              <a:rPr lang="da-DK" sz="1600" dirty="0" smtClean="0"/>
              <a:t>) </a:t>
            </a:r>
            <a:endParaRPr lang="da-DK" sz="1600" dirty="0"/>
          </a:p>
          <a:p>
            <a:pPr marL="342900" lvl="1" indent="-342900">
              <a:buFont typeface="Arial" panose="020B0604020202020204" pitchFamily="34" charset="0"/>
              <a:buChar char="•"/>
            </a:pPr>
            <a:r>
              <a:rPr lang="da-DK" sz="1600" dirty="0" smtClean="0"/>
              <a:t>Ansøgere, </a:t>
            </a:r>
            <a:r>
              <a:rPr lang="da-DK" sz="1600" dirty="0"/>
              <a:t>som er vurderet </a:t>
            </a:r>
            <a:r>
              <a:rPr lang="da-DK" sz="1600" dirty="0" smtClean="0"/>
              <a:t>ikke-uddannelsesparat, </a:t>
            </a:r>
            <a:r>
              <a:rPr lang="da-DK" sz="1600" dirty="0"/>
              <a:t>har krav på optagelse, hvis ansøger opnår mindst 6,0 i karaktergennemsnit i de bundne </a:t>
            </a:r>
            <a:r>
              <a:rPr lang="da-DK" sz="1600" dirty="0" smtClean="0"/>
              <a:t>prøvefag</a:t>
            </a:r>
            <a:endParaRPr lang="da-DK" sz="1600" dirty="0"/>
          </a:p>
          <a:p>
            <a:r>
              <a:rPr lang="da-DK" sz="1600" dirty="0" smtClean="0"/>
              <a:t>Ansøgere skal have opfyldt kravene fra 9. klasse:</a:t>
            </a:r>
          </a:p>
          <a:p>
            <a:pPr marL="685800" lvl="1"/>
            <a:r>
              <a:rPr lang="da-DK" sz="1600" dirty="0"/>
              <a:t>Ansøger skal have haft 2. fremmedsprog fra 5.-9. klasse (eller undervisning der står mål hermed)</a:t>
            </a:r>
          </a:p>
          <a:p>
            <a:pPr marL="685800" lvl="1"/>
            <a:r>
              <a:rPr lang="da-DK" sz="1600" dirty="0" smtClean="0"/>
              <a:t>Ansøger </a:t>
            </a:r>
            <a:r>
              <a:rPr lang="da-DK" sz="1600" dirty="0"/>
              <a:t>skal som udgangspunkt også have </a:t>
            </a:r>
            <a:r>
              <a:rPr lang="da-DK" sz="1600" dirty="0" smtClean="0"/>
              <a:t>5,0 </a:t>
            </a:r>
            <a:r>
              <a:rPr lang="da-DK" sz="1600" dirty="0"/>
              <a:t>i karaktergennemsnit i de bundne prøvefag i 9. klasse</a:t>
            </a:r>
          </a:p>
          <a:p>
            <a:pPr marL="685800" lvl="1"/>
            <a:r>
              <a:rPr lang="da-DK" sz="1600" dirty="0"/>
              <a:t>Ansøger har dog fortsat retskrav, hvis </a:t>
            </a:r>
            <a:r>
              <a:rPr lang="da-DK" sz="1600" dirty="0" smtClean="0"/>
              <a:t>ansøgere </a:t>
            </a:r>
            <a:r>
              <a:rPr lang="da-DK" sz="1600" dirty="0"/>
              <a:t>har </a:t>
            </a:r>
            <a:r>
              <a:rPr lang="da-DK" sz="1600" dirty="0" smtClean="0"/>
              <a:t>mindst </a:t>
            </a:r>
            <a:r>
              <a:rPr lang="da-DK" sz="1600" dirty="0"/>
              <a:t>3,0 i karaktergennemsnit i de bundne prøvefag i 9</a:t>
            </a:r>
            <a:r>
              <a:rPr lang="da-DK" sz="1600" dirty="0" smtClean="0"/>
              <a:t>. klasse</a:t>
            </a:r>
            <a:endParaRPr lang="da-DK" sz="1600" dirty="0"/>
          </a:p>
          <a:p>
            <a:pPr marL="685800" lvl="1"/>
            <a:r>
              <a:rPr lang="da-DK" sz="1600" dirty="0"/>
              <a:t>Ansøger med over </a:t>
            </a:r>
            <a:r>
              <a:rPr lang="da-DK" sz="1600" dirty="0" smtClean="0"/>
              <a:t>2,0 </a:t>
            </a:r>
            <a:r>
              <a:rPr lang="da-DK" sz="1600" dirty="0"/>
              <a:t>men under </a:t>
            </a:r>
            <a:r>
              <a:rPr lang="da-DK" sz="1600" dirty="0" smtClean="0"/>
              <a:t>3,0 </a:t>
            </a:r>
            <a:r>
              <a:rPr lang="da-DK" sz="1600" dirty="0"/>
              <a:t>i karaktergennemsnit kan  optages via en samtale med rektor</a:t>
            </a:r>
          </a:p>
          <a:p>
            <a:pPr marL="685800" lvl="1"/>
            <a:r>
              <a:rPr lang="da-DK" sz="1600" dirty="0"/>
              <a:t>Ansøger skal </a:t>
            </a:r>
            <a:r>
              <a:rPr lang="da-DK" sz="1600" dirty="0" smtClean="0"/>
              <a:t>have bestået </a:t>
            </a:r>
            <a:r>
              <a:rPr lang="da-DK" sz="1600" dirty="0"/>
              <a:t>folkeskolens </a:t>
            </a:r>
            <a:r>
              <a:rPr lang="da-DK" sz="1600" dirty="0" smtClean="0"/>
              <a:t>afgangseksamen</a:t>
            </a:r>
          </a:p>
        </p:txBody>
      </p:sp>
      <p:sp>
        <p:nvSpPr>
          <p:cNvPr id="4" name="Pladsholder til dato 3"/>
          <p:cNvSpPr>
            <a:spLocks noGrp="1"/>
          </p:cNvSpPr>
          <p:nvPr>
            <p:ph type="dt" sz="half" idx="10"/>
          </p:nvPr>
        </p:nvSpPr>
        <p:spPr/>
        <p:txBody>
          <a:bodyPr/>
          <a:lstStyle/>
          <a:p>
            <a:fld id="{4637244D-6964-4301-BDED-544BE78856D8}"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a:t>Hanne Woller</a:t>
            </a:r>
          </a:p>
          <a:p>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7</a:t>
            </a:fld>
            <a:endParaRPr lang="da-DK"/>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4188541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563072" cy="1143000"/>
          </a:xfrm>
        </p:spPr>
        <p:txBody>
          <a:bodyPr>
            <a:normAutofit/>
          </a:bodyPr>
          <a:lstStyle/>
          <a:p>
            <a:r>
              <a:rPr lang="da-DK" sz="2400" dirty="0" smtClean="0"/>
              <a:t>Retskrav på optagelse på 2-årig hf-uddannelse efter 10. klasse</a:t>
            </a:r>
            <a:endParaRPr lang="da-DK" sz="2400" dirty="0"/>
          </a:p>
        </p:txBody>
      </p:sp>
      <p:sp>
        <p:nvSpPr>
          <p:cNvPr id="3" name="Pladsholder til indhold 2"/>
          <p:cNvSpPr>
            <a:spLocks noGrp="1"/>
          </p:cNvSpPr>
          <p:nvPr>
            <p:ph idx="1"/>
          </p:nvPr>
        </p:nvSpPr>
        <p:spPr/>
        <p:txBody>
          <a:bodyPr>
            <a:normAutofit/>
          </a:bodyPr>
          <a:lstStyle/>
          <a:p>
            <a:r>
              <a:rPr lang="da-DK" sz="1600" dirty="0"/>
              <a:t>Sendt ansøgning </a:t>
            </a:r>
            <a:r>
              <a:rPr lang="da-DK" sz="1600" dirty="0" smtClean="0"/>
              <a:t>senest </a:t>
            </a:r>
            <a:r>
              <a:rPr lang="da-DK" sz="1600" dirty="0"/>
              <a:t>1. marts</a:t>
            </a:r>
          </a:p>
          <a:p>
            <a:r>
              <a:rPr lang="da-DK" sz="1600" dirty="0" smtClean="0"/>
              <a:t>Være </a:t>
            </a:r>
            <a:r>
              <a:rPr lang="da-DK" sz="1600" dirty="0"/>
              <a:t>vurderet uddannelsesparat ved afsluttende </a:t>
            </a:r>
            <a:r>
              <a:rPr lang="da-DK" sz="1600" dirty="0" smtClean="0"/>
              <a:t>standpunktskarakterer i 10. klasse: </a:t>
            </a:r>
            <a:endParaRPr lang="da-DK" sz="1600" dirty="0"/>
          </a:p>
          <a:p>
            <a:pPr lvl="1"/>
            <a:r>
              <a:rPr lang="da-DK" sz="1600" dirty="0" smtClean="0"/>
              <a:t>Mindst 4 </a:t>
            </a:r>
            <a:r>
              <a:rPr lang="da-DK" sz="1600" dirty="0"/>
              <a:t>i gennemsnit af samtlige standspunktskarakterer (</a:t>
            </a:r>
            <a:r>
              <a:rPr lang="da-DK" sz="1600" dirty="0" err="1" smtClean="0"/>
              <a:t>upv</a:t>
            </a:r>
            <a:r>
              <a:rPr lang="da-DK" sz="1600" dirty="0" smtClean="0"/>
              <a:t>)</a:t>
            </a:r>
            <a:endParaRPr lang="da-DK" sz="1600" dirty="0"/>
          </a:p>
          <a:p>
            <a:pPr marL="342900" lvl="1" indent="-342900">
              <a:buFont typeface="Arial" panose="020B0604020202020204" pitchFamily="34" charset="0"/>
              <a:buChar char="•"/>
            </a:pPr>
            <a:r>
              <a:rPr lang="da-DK" sz="1600" dirty="0" smtClean="0"/>
              <a:t>Ansøger skal have fulgt undervisningen i  </a:t>
            </a:r>
            <a:r>
              <a:rPr lang="da-DK" sz="1600" dirty="0"/>
              <a:t>dansk, engelsk og matematik </a:t>
            </a:r>
            <a:r>
              <a:rPr lang="da-DK" sz="1600" dirty="0" smtClean="0"/>
              <a:t>og gå til prøve i fagene i </a:t>
            </a:r>
            <a:r>
              <a:rPr lang="da-DK" sz="1600" dirty="0"/>
              <a:t>10. </a:t>
            </a:r>
            <a:r>
              <a:rPr lang="da-DK" sz="1600" dirty="0" smtClean="0"/>
              <a:t>klasse (FP10)</a:t>
            </a:r>
          </a:p>
          <a:p>
            <a:pPr marL="342900" lvl="1" indent="-342900">
              <a:buFont typeface="Arial" panose="020B0604020202020204" pitchFamily="34" charset="0"/>
              <a:buChar char="•"/>
            </a:pPr>
            <a:r>
              <a:rPr lang="da-DK" sz="1600" dirty="0" smtClean="0"/>
              <a:t>Ansøgere </a:t>
            </a:r>
            <a:r>
              <a:rPr lang="da-DK" sz="1600" dirty="0"/>
              <a:t>skal have haft 2. fremmedsprog fra 5.-9. klasse (eller undervisning der står mål hermed</a:t>
            </a:r>
            <a:r>
              <a:rPr lang="da-DK" sz="1600" dirty="0" smtClean="0"/>
              <a:t>) (i år fra 6.-9. klasse)</a:t>
            </a:r>
            <a:endParaRPr lang="da-DK" sz="1600" dirty="0"/>
          </a:p>
          <a:p>
            <a:pPr marL="342900" lvl="1" indent="-342900">
              <a:buFont typeface="Arial" panose="020B0604020202020204" pitchFamily="34" charset="0"/>
              <a:buChar char="•"/>
            </a:pPr>
            <a:r>
              <a:rPr lang="da-DK" sz="1600" dirty="0" smtClean="0"/>
              <a:t>Ansøgere </a:t>
            </a:r>
            <a:r>
              <a:rPr lang="da-DK" sz="1600" dirty="0"/>
              <a:t>har aflagt folkeskolens fælles 9.-klasseprøve i fysisk/kemi, biologi og geografi ved afslutningen af undervisningen på 9. klassetrin eller 10.-klasseprøve i fysik/kemi ved afslutningen af undervisningen på 10. klassetrin</a:t>
            </a:r>
            <a:r>
              <a:rPr lang="da-DK" sz="1600" dirty="0" smtClean="0"/>
              <a:t>.</a:t>
            </a:r>
          </a:p>
          <a:p>
            <a:pPr marL="342900" lvl="1" indent="-342900">
              <a:buFont typeface="Arial" panose="020B0604020202020204" pitchFamily="34" charset="0"/>
              <a:buChar char="•"/>
            </a:pPr>
            <a:r>
              <a:rPr lang="da-DK" sz="1600" dirty="0" smtClean="0"/>
              <a:t>Ansøgere </a:t>
            </a:r>
            <a:r>
              <a:rPr lang="da-DK" sz="1600" dirty="0"/>
              <a:t>har opnået mindst 2,0 i karaktergennemsnit i henholdsvis fagene dansk og matematik i 10.-klasseprøverne</a:t>
            </a:r>
            <a:r>
              <a:rPr lang="da-DK" sz="1600" dirty="0" smtClean="0"/>
              <a:t>.</a:t>
            </a:r>
          </a:p>
          <a:p>
            <a:pPr marL="342900" lvl="1" indent="-342900">
              <a:buFont typeface="Arial" panose="020B0604020202020204" pitchFamily="34" charset="0"/>
              <a:buChar char="•"/>
            </a:pPr>
            <a:r>
              <a:rPr lang="da-DK" sz="1600" dirty="0" smtClean="0"/>
              <a:t>Ansøgere, </a:t>
            </a:r>
            <a:r>
              <a:rPr lang="da-DK" sz="1600" dirty="0"/>
              <a:t>som er vurderet </a:t>
            </a:r>
            <a:r>
              <a:rPr lang="da-DK" sz="1600" dirty="0" smtClean="0"/>
              <a:t>ikke-uddannelsesparat, </a:t>
            </a:r>
            <a:r>
              <a:rPr lang="da-DK" sz="1600" dirty="0"/>
              <a:t>har krav på optagelse, hvis ansøger opnår mindst 6,0 i karaktergennemsnit i de bundne prøvefag</a:t>
            </a:r>
          </a:p>
          <a:p>
            <a:pPr marL="342900" lvl="1" indent="-342900">
              <a:buFont typeface="Arial" panose="020B0604020202020204" pitchFamily="34" charset="0"/>
              <a:buChar char="•"/>
            </a:pPr>
            <a:endParaRPr lang="da-DK" sz="1600" dirty="0"/>
          </a:p>
        </p:txBody>
      </p:sp>
      <p:sp>
        <p:nvSpPr>
          <p:cNvPr id="4" name="Pladsholder til dato 3"/>
          <p:cNvSpPr>
            <a:spLocks noGrp="1"/>
          </p:cNvSpPr>
          <p:nvPr>
            <p:ph type="dt" sz="half" idx="10"/>
          </p:nvPr>
        </p:nvSpPr>
        <p:spPr/>
        <p:txBody>
          <a:bodyPr/>
          <a:lstStyle/>
          <a:p>
            <a:fld id="{4637244D-6964-4301-BDED-544BE78856D8}"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a:t>Hanne Woller</a:t>
            </a:r>
          </a:p>
          <a:p>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8</a:t>
            </a:fld>
            <a:endParaRPr lang="da-DK"/>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1927921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67544" y="404664"/>
            <a:ext cx="7772400" cy="1470025"/>
          </a:xfrm>
        </p:spPr>
        <p:txBody>
          <a:bodyPr>
            <a:normAutofit fontScale="90000"/>
          </a:bodyPr>
          <a:lstStyle/>
          <a:p>
            <a:pPr algn="l"/>
            <a:r>
              <a:rPr lang="da-DK" sz="3600" dirty="0" smtClean="0"/>
              <a:t/>
            </a:r>
            <a:br>
              <a:rPr lang="da-DK" sz="3600" dirty="0" smtClean="0"/>
            </a:br>
            <a:r>
              <a:rPr lang="da-DK" sz="3600" dirty="0"/>
              <a:t/>
            </a:r>
            <a:br>
              <a:rPr lang="da-DK" sz="3600" dirty="0"/>
            </a:br>
            <a:r>
              <a:rPr lang="da-DK" sz="3600" dirty="0" smtClean="0"/>
              <a:t>Grundlag </a:t>
            </a:r>
            <a:r>
              <a:rPr lang="da-DK" sz="3600" dirty="0"/>
              <a:t>for vurdering af </a:t>
            </a:r>
            <a:r>
              <a:rPr lang="da-DK" sz="3600" dirty="0" smtClean="0"/>
              <a:t>retskrav</a:t>
            </a:r>
            <a:br>
              <a:rPr lang="da-DK" sz="3600" dirty="0" smtClean="0"/>
            </a:br>
            <a:r>
              <a:rPr lang="da-DK" sz="2000" dirty="0" smtClean="0"/>
              <a:t>Klassetrin</a:t>
            </a:r>
            <a:r>
              <a:rPr lang="da-DK" sz="2000" dirty="0"/>
              <a:t>: 9. 				</a:t>
            </a:r>
            <a:r>
              <a:rPr lang="da-DK" sz="2000" dirty="0" smtClean="0"/>
              <a:t/>
            </a:r>
            <a:br>
              <a:rPr lang="da-DK" sz="2000" dirty="0" smtClean="0"/>
            </a:br>
            <a:r>
              <a:rPr lang="da-DK" sz="2000" dirty="0" smtClean="0"/>
              <a:t>1</a:t>
            </a:r>
            <a:r>
              <a:rPr lang="da-DK" sz="2000" dirty="0"/>
              <a:t>. prioritet: Gymnasial uddannelse, </a:t>
            </a:r>
            <a:r>
              <a:rPr lang="da-DK" sz="2000" dirty="0" err="1" smtClean="0"/>
              <a:t>stx</a:t>
            </a:r>
            <a:r>
              <a:rPr lang="da-DK" sz="2000" dirty="0" smtClean="0"/>
              <a:t/>
            </a:r>
            <a:br>
              <a:rPr lang="da-DK" sz="2000" dirty="0" smtClean="0"/>
            </a:br>
            <a:r>
              <a:rPr lang="da-DK" sz="2000" dirty="0" smtClean="0"/>
              <a:t>Gennemsnit </a:t>
            </a:r>
            <a:r>
              <a:rPr lang="da-DK" sz="2000" dirty="0"/>
              <a:t>(obligatoriske): 6,7</a:t>
            </a:r>
            <a:br>
              <a:rPr lang="da-DK" sz="2000" dirty="0"/>
            </a:br>
            <a:r>
              <a:rPr lang="da-DK" sz="2000" dirty="0"/>
              <a:t>Afsluttende uddannelsesparathedsvurdering: Ikke parat 	</a:t>
            </a:r>
            <a:r>
              <a:rPr lang="da-DK" sz="2000" dirty="0" smtClean="0"/>
              <a:t/>
            </a:r>
            <a:br>
              <a:rPr lang="da-DK" sz="2000" dirty="0" smtClean="0"/>
            </a:br>
            <a:r>
              <a:rPr lang="da-DK" sz="2000" dirty="0" smtClean="0"/>
              <a:t>Gennemsnit </a:t>
            </a:r>
            <a:r>
              <a:rPr lang="da-DK" sz="2000" dirty="0"/>
              <a:t>(lovbundne): 7,0 </a:t>
            </a:r>
            <a:r>
              <a:rPr lang="da-DK" sz="3200" dirty="0"/>
              <a:t/>
            </a:r>
            <a:br>
              <a:rPr lang="da-DK" sz="3200" dirty="0"/>
            </a:br>
            <a:r>
              <a:rPr lang="da-DK" sz="3600" dirty="0"/>
              <a:t/>
            </a:r>
            <a:br>
              <a:rPr lang="da-DK" sz="3600" dirty="0"/>
            </a:br>
            <a:endParaRPr lang="da-DK" sz="3600" dirty="0"/>
          </a:p>
        </p:txBody>
      </p:sp>
      <p:sp>
        <p:nvSpPr>
          <p:cNvPr id="8" name="Undertitel 7"/>
          <p:cNvSpPr>
            <a:spLocks noGrp="1"/>
          </p:cNvSpPr>
          <p:nvPr>
            <p:ph type="subTitle" idx="1"/>
          </p:nvPr>
        </p:nvSpPr>
        <p:spPr/>
        <p:txBody>
          <a:bodyPr/>
          <a:lstStyle/>
          <a:p>
            <a:endParaRPr lang="da-DK" dirty="0"/>
          </a:p>
        </p:txBody>
      </p:sp>
      <p:sp>
        <p:nvSpPr>
          <p:cNvPr id="4" name="Pladsholder til dato 3"/>
          <p:cNvSpPr>
            <a:spLocks noGrp="1"/>
          </p:cNvSpPr>
          <p:nvPr>
            <p:ph type="dt" sz="half" idx="10"/>
          </p:nvPr>
        </p:nvSpPr>
        <p:spPr/>
        <p:txBody>
          <a:bodyPr/>
          <a:lstStyle/>
          <a:p>
            <a:fld id="{38C2278F-FB5B-483C-97AF-A084C200B0CE}" type="datetime1">
              <a:rPr lang="da-DK" smtClean="0"/>
              <a:t>21-01-2019</a:t>
            </a:fld>
            <a:endParaRPr lang="da-DK"/>
          </a:p>
        </p:txBody>
      </p:sp>
      <p:sp>
        <p:nvSpPr>
          <p:cNvPr id="5" name="Pladsholder til sidefod 4"/>
          <p:cNvSpPr>
            <a:spLocks noGrp="1"/>
          </p:cNvSpPr>
          <p:nvPr>
            <p:ph type="ftr" sz="quarter" idx="11"/>
          </p:nvPr>
        </p:nvSpPr>
        <p:spPr/>
        <p:txBody>
          <a:bodyPr/>
          <a:lstStyle/>
          <a:p>
            <a:r>
              <a:rPr lang="da-DK" dirty="0"/>
              <a:t>Hanne Woller</a:t>
            </a:r>
          </a:p>
          <a:p>
            <a:endParaRPr lang="da-DK" dirty="0"/>
          </a:p>
        </p:txBody>
      </p:sp>
      <p:sp>
        <p:nvSpPr>
          <p:cNvPr id="6" name="Pladsholder til diasnummer 5"/>
          <p:cNvSpPr>
            <a:spLocks noGrp="1"/>
          </p:cNvSpPr>
          <p:nvPr>
            <p:ph type="sldNum" sz="quarter" idx="12"/>
          </p:nvPr>
        </p:nvSpPr>
        <p:spPr/>
        <p:txBody>
          <a:bodyPr/>
          <a:lstStyle/>
          <a:p>
            <a:fld id="{C5E2350B-4681-4651-B072-627003130406}" type="slidenum">
              <a:rPr lang="da-DK" smtClean="0"/>
              <a:t>9</a:t>
            </a:fld>
            <a:endParaRPr lang="da-DK"/>
          </a:p>
        </p:txBody>
      </p:sp>
      <p:graphicFrame>
        <p:nvGraphicFramePr>
          <p:cNvPr id="9" name="Tabel 8"/>
          <p:cNvGraphicFramePr>
            <a:graphicFrameLocks noGrp="1"/>
          </p:cNvGraphicFramePr>
          <p:nvPr>
            <p:extLst>
              <p:ext uri="{D42A27DB-BD31-4B8C-83A1-F6EECF244321}">
                <p14:modId xmlns:p14="http://schemas.microsoft.com/office/powerpoint/2010/main" val="1287471987"/>
              </p:ext>
            </p:extLst>
          </p:nvPr>
        </p:nvGraphicFramePr>
        <p:xfrm>
          <a:off x="774039" y="2346039"/>
          <a:ext cx="7595921" cy="3891274"/>
        </p:xfrm>
        <a:graphic>
          <a:graphicData uri="http://schemas.openxmlformats.org/drawingml/2006/table">
            <a:tbl>
              <a:tblPr firstRow="1" lastRow="1">
                <a:tableStyleId>{5C22544A-7EE6-4342-B048-85BDC9FD1C3A}</a:tableStyleId>
              </a:tblPr>
              <a:tblGrid>
                <a:gridCol w="1060603"/>
                <a:gridCol w="5733029"/>
                <a:gridCol w="802289"/>
              </a:tblGrid>
              <a:tr h="524267">
                <a:tc>
                  <a:txBody>
                    <a:bodyPr/>
                    <a:lstStyle/>
                    <a:p>
                      <a:pPr>
                        <a:lnSpc>
                          <a:spcPct val="115000"/>
                        </a:lnSpc>
                        <a:spcAft>
                          <a:spcPts val="0"/>
                        </a:spcAft>
                      </a:pPr>
                      <a:r>
                        <a:rPr lang="da-DK" sz="1100" dirty="0">
                          <a:effectLst/>
                        </a:rPr>
                        <a:t/>
                      </a:r>
                      <a:br>
                        <a:rPr lang="da-DK" sz="1100" dirty="0">
                          <a:effectLst/>
                        </a:rPr>
                      </a:br>
                      <a:endParaRPr lang="da-DK" sz="1100" dirty="0">
                        <a:effectLst/>
                        <a:latin typeface="Calibri"/>
                        <a:ea typeface="Calibri"/>
                        <a:cs typeface="Times New Roman"/>
                      </a:endParaRPr>
                    </a:p>
                  </a:txBody>
                  <a:tcPr marL="68580" marR="68580" marT="0" marB="0"/>
                </a:tc>
                <a:tc>
                  <a:txBody>
                    <a:bodyPr/>
                    <a:lstStyle/>
                    <a:p>
                      <a:pPr>
                        <a:lnSpc>
                          <a:spcPct val="115000"/>
                        </a:lnSpc>
                        <a:spcAft>
                          <a:spcPts val="0"/>
                        </a:spcAft>
                      </a:pPr>
                      <a:r>
                        <a:rPr lang="da-DK" sz="1100">
                          <a:effectLst/>
                        </a:rPr>
                        <a:t>Forudsætning</a:t>
                      </a:r>
                      <a:endParaRPr lang="da-DK" sz="1100">
                        <a:effectLst/>
                        <a:latin typeface="Calibri"/>
                        <a:ea typeface="Calibri"/>
                        <a:cs typeface="Times New Roman"/>
                      </a:endParaRPr>
                    </a:p>
                  </a:txBody>
                  <a:tcPr marL="68580" marR="68580" marT="0" marB="0"/>
                </a:tc>
                <a:tc>
                  <a:txBody>
                    <a:bodyPr/>
                    <a:lstStyle/>
                    <a:p>
                      <a:pPr>
                        <a:lnSpc>
                          <a:spcPct val="115000"/>
                        </a:lnSpc>
                        <a:spcAft>
                          <a:spcPts val="0"/>
                        </a:spcAft>
                      </a:pPr>
                      <a:r>
                        <a:rPr lang="da-DK" sz="1100">
                          <a:effectLst/>
                        </a:rPr>
                        <a:t>Opfyldt</a:t>
                      </a:r>
                      <a:endParaRPr lang="da-DK" sz="1100">
                        <a:effectLst/>
                        <a:latin typeface="Calibri"/>
                        <a:ea typeface="Calibri"/>
                        <a:cs typeface="Times New Roman"/>
                      </a:endParaRPr>
                    </a:p>
                  </a:txBody>
                  <a:tcPr marL="68580" marR="68580" marT="0" marB="0"/>
                </a:tc>
              </a:tr>
              <a:tr h="315860">
                <a:tc>
                  <a:txBody>
                    <a:bodyPr/>
                    <a:lstStyle/>
                    <a:p>
                      <a:pPr>
                        <a:lnSpc>
                          <a:spcPct val="150000"/>
                        </a:lnSpc>
                        <a:spcAft>
                          <a:spcPts val="0"/>
                        </a:spcAft>
                      </a:pPr>
                      <a:r>
                        <a:rPr lang="da-DK" sz="1100">
                          <a:effectLst/>
                        </a:rPr>
                        <a:t>1</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Rettidig ansøgning </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315860">
                <a:tc>
                  <a:txBody>
                    <a:bodyPr/>
                    <a:lstStyle/>
                    <a:p>
                      <a:pPr>
                        <a:lnSpc>
                          <a:spcPct val="150000"/>
                        </a:lnSpc>
                        <a:spcAft>
                          <a:spcPts val="0"/>
                        </a:spcAft>
                      </a:pPr>
                      <a:r>
                        <a:rPr lang="da-DK" sz="1100">
                          <a:effectLst/>
                        </a:rPr>
                        <a:t>2</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Uddannelsesparat</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dirty="0">
                          <a:solidFill>
                            <a:srgbClr val="FF0000"/>
                          </a:solidFill>
                          <a:effectLst/>
                        </a:rPr>
                        <a:t>%</a:t>
                      </a:r>
                      <a:endParaRPr lang="da-DK" sz="1100" dirty="0">
                        <a:solidFill>
                          <a:srgbClr val="FF0000"/>
                        </a:solidFill>
                        <a:effectLst/>
                        <a:latin typeface="Calibri"/>
                        <a:ea typeface="Calibri"/>
                        <a:cs typeface="Times New Roman"/>
                      </a:endParaRPr>
                    </a:p>
                  </a:txBody>
                  <a:tcPr marL="68580" marR="68580" marT="0" marB="0"/>
                </a:tc>
              </a:tr>
              <a:tr h="315860">
                <a:tc>
                  <a:txBody>
                    <a:bodyPr/>
                    <a:lstStyle/>
                    <a:p>
                      <a:pPr>
                        <a:lnSpc>
                          <a:spcPct val="150000"/>
                        </a:lnSpc>
                        <a:spcAft>
                          <a:spcPts val="0"/>
                        </a:spcAft>
                      </a:pPr>
                      <a:r>
                        <a:rPr lang="da-DK" sz="1100">
                          <a:effectLst/>
                        </a:rPr>
                        <a:t>3</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Prøveforberedende undervisning i 2. fremmedsprog</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315860">
                <a:tc>
                  <a:txBody>
                    <a:bodyPr/>
                    <a:lstStyle/>
                    <a:p>
                      <a:pPr>
                        <a:lnSpc>
                          <a:spcPct val="150000"/>
                        </a:lnSpc>
                        <a:spcAft>
                          <a:spcPts val="0"/>
                        </a:spcAft>
                      </a:pPr>
                      <a:r>
                        <a:rPr lang="da-DK" sz="1100">
                          <a:effectLst/>
                        </a:rPr>
                        <a:t>4</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Aflæggelse af folkeskolens obligatoriske 9. klasse prøver</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315860">
                <a:tc>
                  <a:txBody>
                    <a:bodyPr/>
                    <a:lstStyle/>
                    <a:p>
                      <a:pPr>
                        <a:lnSpc>
                          <a:spcPct val="150000"/>
                        </a:lnSpc>
                        <a:spcAft>
                          <a:spcPts val="0"/>
                        </a:spcAft>
                      </a:pPr>
                      <a:r>
                        <a:rPr lang="da-DK" sz="1100">
                          <a:effectLst/>
                        </a:rPr>
                        <a:t>5</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Folkeskolens afgangseksamen bestået</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315860">
                <a:tc>
                  <a:txBody>
                    <a:bodyPr/>
                    <a:lstStyle/>
                    <a:p>
                      <a:pPr>
                        <a:lnSpc>
                          <a:spcPct val="150000"/>
                        </a:lnSpc>
                        <a:spcAft>
                          <a:spcPts val="0"/>
                        </a:spcAft>
                      </a:pPr>
                      <a:r>
                        <a:rPr lang="da-DK" sz="1100">
                          <a:effectLst/>
                        </a:rPr>
                        <a:t>6</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Fagligt niveau fra UPV bekræftet ved lovbundne prøver</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315860">
                <a:tc>
                  <a:txBody>
                    <a:bodyPr/>
                    <a:lstStyle/>
                    <a:p>
                      <a:pPr>
                        <a:lnSpc>
                          <a:spcPct val="150000"/>
                        </a:lnSpc>
                        <a:spcAft>
                          <a:spcPts val="0"/>
                        </a:spcAft>
                      </a:pPr>
                      <a:r>
                        <a:rPr lang="da-DK" sz="1100">
                          <a:effectLst/>
                        </a:rPr>
                        <a:t>7</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Karaktergennemsnit over 3,0 (lovbundne prøver)</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315860">
                <a:tc>
                  <a:txBody>
                    <a:bodyPr/>
                    <a:lstStyle/>
                    <a:p>
                      <a:pPr>
                        <a:lnSpc>
                          <a:spcPct val="150000"/>
                        </a:lnSpc>
                        <a:spcAft>
                          <a:spcPts val="0"/>
                        </a:spcAft>
                      </a:pPr>
                      <a:r>
                        <a:rPr lang="da-DK" sz="1100">
                          <a:effectLst/>
                        </a:rPr>
                        <a:t>8</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Karaktergennemsnit på mindst 2,0 og under 3,0 (lovbundne prøver)</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315860">
                <a:tc>
                  <a:txBody>
                    <a:bodyPr/>
                    <a:lstStyle/>
                    <a:p>
                      <a:pPr>
                        <a:lnSpc>
                          <a:spcPct val="150000"/>
                        </a:lnSpc>
                        <a:spcAft>
                          <a:spcPts val="0"/>
                        </a:spcAft>
                      </a:pPr>
                      <a:r>
                        <a:rPr lang="da-DK" sz="1100">
                          <a:effectLst/>
                        </a:rPr>
                        <a:t>9</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Karaktergennemsnit på mindst 6,0 (lovbundne prøver)</a:t>
                      </a:r>
                      <a:endParaRPr lang="da-DK" sz="1100">
                        <a:effectLst/>
                        <a:latin typeface="Calibri"/>
                        <a:ea typeface="Calibri"/>
                        <a:cs typeface="Times New Roman"/>
                      </a:endParaRPr>
                    </a:p>
                  </a:txBody>
                  <a:tcPr marL="68580" marR="68580" marT="0" marB="0"/>
                </a:tc>
                <a:tc>
                  <a:txBody>
                    <a:bodyPr/>
                    <a:lstStyle/>
                    <a:p>
                      <a:pPr>
                        <a:lnSpc>
                          <a:spcPct val="150000"/>
                        </a:lnSpc>
                        <a:spcAft>
                          <a:spcPts val="0"/>
                        </a:spcAft>
                      </a:pPr>
                      <a:r>
                        <a:rPr lang="da-DK" sz="1100">
                          <a:effectLst/>
                        </a:rPr>
                        <a:t>√</a:t>
                      </a:r>
                      <a:endParaRPr lang="da-DK" sz="1100">
                        <a:effectLst/>
                        <a:latin typeface="Calibri"/>
                        <a:ea typeface="Calibri"/>
                        <a:cs typeface="Times New Roman"/>
                      </a:endParaRPr>
                    </a:p>
                  </a:txBody>
                  <a:tcPr marL="68580" marR="68580" marT="0" marB="0"/>
                </a:tc>
              </a:tr>
              <a:tr h="524267">
                <a:tc>
                  <a:txBody>
                    <a:bodyPr/>
                    <a:lstStyle/>
                    <a:p>
                      <a:pPr>
                        <a:lnSpc>
                          <a:spcPct val="115000"/>
                        </a:lnSpc>
                        <a:spcAft>
                          <a:spcPts val="0"/>
                        </a:spcAft>
                      </a:pPr>
                      <a:r>
                        <a:rPr lang="da-DK" sz="1100">
                          <a:effectLst/>
                        </a:rPr>
                        <a:t>Konklusion</a:t>
                      </a:r>
                      <a:endParaRPr lang="da-DK" sz="1100">
                        <a:effectLst/>
                        <a:latin typeface="Calibri"/>
                        <a:ea typeface="Calibri"/>
                        <a:cs typeface="Times New Roman"/>
                      </a:endParaRPr>
                    </a:p>
                  </a:txBody>
                  <a:tcPr marL="68580" marR="68580" marT="0" marB="0"/>
                </a:tc>
                <a:tc>
                  <a:txBody>
                    <a:bodyPr/>
                    <a:lstStyle/>
                    <a:p>
                      <a:pPr>
                        <a:lnSpc>
                          <a:spcPct val="115000"/>
                        </a:lnSpc>
                        <a:spcAft>
                          <a:spcPts val="0"/>
                        </a:spcAft>
                      </a:pPr>
                      <a:r>
                        <a:rPr lang="da-DK" sz="1100" dirty="0">
                          <a:effectLst/>
                        </a:rPr>
                        <a:t>De forudsætninger, der følger af lov om de gymnasiale uddannelsers § 7, stk. 1, er opfyldte. Ansøgeren vurderes at have retskrav på optagelse på en gymnasial uddannelse.</a:t>
                      </a:r>
                      <a:endParaRPr lang="da-DK" sz="1100" dirty="0">
                        <a:effectLst/>
                        <a:latin typeface="Calibri"/>
                        <a:ea typeface="Calibri"/>
                        <a:cs typeface="Times New Roman"/>
                      </a:endParaRPr>
                    </a:p>
                  </a:txBody>
                  <a:tcPr marL="68580" marR="68580" marT="0" marB="0"/>
                </a:tc>
                <a:tc>
                  <a:txBody>
                    <a:bodyPr/>
                    <a:lstStyle/>
                    <a:p>
                      <a:pPr>
                        <a:lnSpc>
                          <a:spcPct val="115000"/>
                        </a:lnSpc>
                        <a:spcAft>
                          <a:spcPts val="0"/>
                        </a:spcAft>
                      </a:pPr>
                      <a:r>
                        <a:rPr lang="da-DK" sz="1100" dirty="0">
                          <a:effectLst/>
                        </a:rPr>
                        <a:t> </a:t>
                      </a:r>
                      <a:endParaRPr lang="da-DK" sz="1100" dirty="0">
                        <a:effectLst/>
                        <a:latin typeface="Calibri"/>
                        <a:ea typeface="Calibri"/>
                        <a:cs typeface="Times New Roman"/>
                      </a:endParaRPr>
                    </a:p>
                  </a:txBody>
                  <a:tcPr marL="68580" marR="68580" marT="0" marB="0"/>
                </a:tc>
              </a:tr>
            </a:tbl>
          </a:graphicData>
        </a:graphic>
      </p:graphicFrame>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1286188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2554</TotalTime>
  <Words>2949</Words>
  <Application>Microsoft Office PowerPoint</Application>
  <PresentationFormat>Skærmshow (4:3)</PresentationFormat>
  <Paragraphs>494</Paragraphs>
  <Slides>35</Slides>
  <Notes>10</Notes>
  <HiddenSlides>0</HiddenSlides>
  <MMClips>0</MMClips>
  <ScaleCrop>false</ScaleCrop>
  <HeadingPairs>
    <vt:vector size="4" baseType="variant">
      <vt:variant>
        <vt:lpstr>Tema</vt:lpstr>
      </vt:variant>
      <vt:variant>
        <vt:i4>1</vt:i4>
      </vt:variant>
      <vt:variant>
        <vt:lpstr>Diastitler</vt:lpstr>
      </vt:variant>
      <vt:variant>
        <vt:i4>35</vt:i4>
      </vt:variant>
    </vt:vector>
  </HeadingPairs>
  <TitlesOfParts>
    <vt:vector size="36" baseType="lpstr">
      <vt:lpstr>Kontortema</vt:lpstr>
      <vt:lpstr>PowerPoint-præsentation</vt:lpstr>
      <vt:lpstr>Program</vt:lpstr>
      <vt:lpstr> Adgangskrav og optagelsesregler</vt:lpstr>
      <vt:lpstr>Adgangskrav til de gymnasiale uddannelser</vt:lpstr>
      <vt:lpstr>Retskrav på 3-årig gymnasial uddannelse efter 9. klasse</vt:lpstr>
      <vt:lpstr>Retskrav på 2-årig hf uddannelse efter 9. klasse</vt:lpstr>
      <vt:lpstr>Retskrav på optagelse på 3-årig gymnasial uddannelse efter 10. klasse</vt:lpstr>
      <vt:lpstr>Retskrav på optagelse på 2-årig hf-uddannelse efter 10. klasse</vt:lpstr>
      <vt:lpstr>  Grundlag for vurdering af retskrav Klassetrin: 9.      1. prioritet: Gymnasial uddannelse, stx Gennemsnit (obligatoriske): 6,7 Afsluttende uddannelsesparathedsvurdering: Ikke parat   Gennemsnit (lovbundne): 7,0   </vt:lpstr>
      <vt:lpstr>   Grundlag for vurdering af retskrav Klassetrin: 9.  1. prioritet: Gymnasial uddannelse, stx  Gennemsnit (obligatoriske prøver): 2,2 Afsluttende uddannelsesparathedsvurdering: Parat   Gennemsnit (lovbundne prøver): 2,3 </vt:lpstr>
      <vt:lpstr>Proceduren for optagelse og reservation af plads</vt:lpstr>
      <vt:lpstr>  Bekendtgørelsens opbygning og indhold</vt:lpstr>
      <vt:lpstr>Reservation af plads</vt:lpstr>
      <vt:lpstr>Den tidsmæssige placering af optagelsesprøven</vt:lpstr>
      <vt:lpstr>Tidlig optagelsesprøve – 14. juni 2019</vt:lpstr>
      <vt:lpstr>Sen optagelsesprøve – primo august 2019</vt:lpstr>
      <vt:lpstr>Grafisk oversigt over processen</vt:lpstr>
      <vt:lpstr>Hvilken institution foretager vurderingen af, om eleven er optagelsesberettiget?</vt:lpstr>
      <vt:lpstr>Procedure ved optagelse af ansøgere</vt:lpstr>
      <vt:lpstr>Optagelsesprøven og -samtalen</vt:lpstr>
      <vt:lpstr>Rammer for optagelsesprøven</vt:lpstr>
      <vt:lpstr>Prøvens opbygning og beståkrav</vt:lpstr>
      <vt:lpstr>Bedømmelse</vt:lpstr>
      <vt:lpstr>Udvikling af optagelsesprøven</vt:lpstr>
      <vt:lpstr>Eksempler på opgaver</vt:lpstr>
      <vt:lpstr>Dansk</vt:lpstr>
      <vt:lpstr>Engelsk</vt:lpstr>
      <vt:lpstr>Matematik</vt:lpstr>
      <vt:lpstr>Fysik/kemi</vt:lpstr>
      <vt:lpstr>Hjælpemidler</vt:lpstr>
      <vt:lpstr>Administrativ proces</vt:lpstr>
      <vt:lpstr>Samtalen</vt:lpstr>
      <vt:lpstr>Afgørelse om optagelse</vt:lpstr>
      <vt:lpstr>En tidskritisk administrativ proces</vt:lpstr>
      <vt:lpstr>Opfølgning – statistik </vt:lpstr>
    </vt:vector>
  </TitlesOfParts>
  <Company>Statens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Undervisningsministeriet</dc:creator>
  <cp:lastModifiedBy>Undervisningsministeriet</cp:lastModifiedBy>
  <cp:revision>122</cp:revision>
  <cp:lastPrinted>2019-01-08T16:12:14Z</cp:lastPrinted>
  <dcterms:created xsi:type="dcterms:W3CDTF">2017-09-08T10:53:25Z</dcterms:created>
  <dcterms:modified xsi:type="dcterms:W3CDTF">2019-01-21T10:07:29Z</dcterms:modified>
</cp:coreProperties>
</file>