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74191" autoAdjust="0"/>
  </p:normalViewPr>
  <p:slideViewPr>
    <p:cSldViewPr snapToGrid="0" showGuides="1">
      <p:cViewPr varScale="1">
        <p:scale>
          <a:sx n="97" d="100"/>
          <a:sy n="97" d="100"/>
        </p:scale>
        <p:origin x="94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08/02/2024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9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97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da-DK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Uddannelsesparathedsvurderingen forventes afskaffet pr. 1. august 2024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Det er planlagt, at Folketinget i november 2023 skal behandle et lovforslag, der handler om at afskaffe uddannelsesparathedsvurderingen fra skoleåret 2024/25. Hvis forslaget vedtages i den nuværende form, betyder det, at elever ikke skal uddannelsesparathedsvurderes fra skoleåret 2024/25 og frem. Det betyder desuden, at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studievalgsportfolioen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bliver afskaffet fra skoleåret 2024/25. 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Elever i 8.-10. klasse skal fortsat uddannelsesparathedsvurderes i skoleåret 2023/24, og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studievalgsportfolioen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skal fortsat vedhæftes ansøgningen 1. marts 2024.</a:t>
            </a:r>
          </a:p>
          <a:p>
            <a:pPr fontAlgn="base"/>
            <a:endParaRPr lang="da-DK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 kan læse mere om, hvad afskaffelsen af uddannelsesparathedsvurderingen betyder her: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Politisk aftale fra april 2023 om uddannelsesparathedsvurderingen (pdf):</a:t>
            </a:r>
            <a:r>
              <a:rPr lang="da-DK" sz="1200" b="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https://www.uvm.dk/-/media/filer/uvm/aktuelt/pdf23/april/230421-aftaletekst-upv.pdf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da-DK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Lovforslag</a:t>
            </a:r>
            <a:r>
              <a:rPr lang="da-DK" sz="1200" b="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om afskaffelse af uddannelsesparathedsvurderingen (uvm.dk):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https://www.uvm.dk/aktuelt/nyheder/uvm/2023/aug/230901-lovforslag-om-afskaffelse-af-uddannelsesparathedsvurdering-er-sendt-i-offentlig-hoering</a:t>
            </a:r>
            <a:endParaRPr lang="da-DK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426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6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1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B4A9B8-3638-4FC0-9D5B-37E83506B10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0007-D416-4F36-BE74-F08BF34530F5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DCE-0413-490C-B6BA-2924273B1BC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17888E79-4E09-4DA0-A549-329DBE198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17E5-3C79-4894-AB6D-9E2345EDA1D0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3FFC6734-A955-43DC-9FC6-2367C37134A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80-BD06-4D9D-AC51-893A11D339D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43D4E250-F331-4747-B82B-D6C470F0D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99B1-1D12-4101-8FD5-9AC0825BFB01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0C9D-C594-4A2C-A1BE-61C0D14FF095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00D-5354-483C-9AB6-CFF2E20F2479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2A78-D539-461A-B021-0F0A3DC9711E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D4272E0-9002-4BC8-A42F-99370B78AA76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18B6E356-6F3D-479D-B8C1-DDE81CF6A90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F35A-493B-4EC3-90E0-DDF30FCA52F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7EECBBE-9EF9-4F4A-AF45-2BF8DE6A740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95523102-F04E-4A89-9748-1E003E43CA7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D6C6DB3-A8B6-4BE2-B238-96B43D9CA09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54C49EF4-EA58-4047-81A3-3DFD04CA32A2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404BF66-0C6A-4FE0-989D-E85701C8F143}" type="datetime2">
              <a:rPr lang="da-DK" smtClean="0"/>
              <a:t>8. februar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792B0D9F-FC95-442A-AF8D-83B973E55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8D9D2CE-2762-4DD9-AD36-097487B5D853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0524A6-9501-446D-AC2A-A1AF341E873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logo">
            <a:extLst>
              <a:ext uri="{FF2B5EF4-FFF2-40B4-BE49-F238E27FC236}">
                <a16:creationId xmlns:a16="http://schemas.microsoft.com/office/drawing/2014/main" id="{01C38012-A822-4C7D-8455-B874D6530FF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3F63C744-ACC2-4FEE-8DC3-7BA547760EC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42622F9F-DE31-4261-B7B8-0D4F99E57044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6072E60-7747-4DE1-BA7C-7DB988E35CE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11" name="STUK logo">
            <a:extLst>
              <a:ext uri="{FF2B5EF4-FFF2-40B4-BE49-F238E27FC236}">
                <a16:creationId xmlns:a16="http://schemas.microsoft.com/office/drawing/2014/main" id="{465FD92E-75C0-4EDA-B82D-D46CB58081A5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6" r:id="rId2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1248" y="3836301"/>
            <a:ext cx="9223200" cy="1643224"/>
          </a:xfrm>
        </p:spPr>
        <p:txBody>
          <a:bodyPr/>
          <a:lstStyle/>
          <a:p>
            <a:r>
              <a:rPr lang="da-DK" sz="4000" dirty="0"/>
              <a:t>Optagelsesprocedure og optagelseskrav  </a:t>
            </a:r>
            <a:r>
              <a:rPr lang="da-DK" sz="4000" dirty="0" smtClean="0"/>
              <a:t>for </a:t>
            </a:r>
            <a:r>
              <a:rPr lang="da-DK" sz="4000" dirty="0"/>
              <a:t>9. og 10. klasser, som søger 3-årige gymnasiale uddannelser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E3E-758D-4291-9C96-D81705B1535D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Læs mere om de nye </a:t>
            </a:r>
            <a:r>
              <a:rPr lang="da-DK" dirty="0" smtClean="0"/>
              <a:t>adgangskrav.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962B39B0-612E-4B04-AD25-83323FD8ED3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94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44D7354-50E1-45E7-BE22-D6E7CC80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  <a:br>
              <a:rPr lang="da-DK" dirty="0"/>
            </a:br>
            <a:endParaRPr lang="da-DK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1CD8E94-4428-4049-A865-705DF1A53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Søg om optagelse før 1. marts på optagelse.dk. </a:t>
            </a:r>
          </a:p>
          <a:p>
            <a:r>
              <a:rPr lang="da-DK" dirty="0"/>
              <a:t>Husk, at dine forældre skal underskrive din ansøgning.</a:t>
            </a:r>
          </a:p>
          <a:p>
            <a:r>
              <a:rPr lang="da-DK" dirty="0"/>
              <a:t>Hvis du søger senere end 1. marts vil du </a:t>
            </a:r>
            <a:r>
              <a:rPr lang="da-DK" b="1" dirty="0"/>
              <a:t>ikke</a:t>
            </a:r>
            <a:r>
              <a:rPr lang="da-DK" dirty="0"/>
              <a:t> få reserveret plads på en bestemt institution.</a:t>
            </a:r>
          </a:p>
          <a:p>
            <a:r>
              <a:rPr lang="da-DK" dirty="0"/>
              <a:t>Og du skal til optagelsesprøve og samtale for at blive optaget.</a:t>
            </a:r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8EBB-DDC7-48BA-8239-A2992E3D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D303-A5AB-48B8-8080-F5460797266C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8229-FD76-40FD-90FD-D8051720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7856A6C-370F-48C7-BAF8-5308F9BAB6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079CB1C-69FE-4B9A-A6CC-192750A6F3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53A409AE-91B3-4390-8A8A-D190127AE5F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17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Du </a:t>
            </a:r>
            <a:r>
              <a:rPr lang="da-DK"/>
              <a:t>får </a:t>
            </a:r>
            <a:r>
              <a:rPr lang="da-DK" smtClean="0"/>
              <a:t>senest den </a:t>
            </a:r>
            <a:r>
              <a:rPr lang="da-DK" dirty="0"/>
              <a:t>8. maj besked om, hvor der er reserveret en plads til dig.</a:t>
            </a:r>
          </a:p>
          <a:p>
            <a:r>
              <a:rPr lang="da-DK" dirty="0"/>
              <a:t>Din plads er reserveret, indtil institutionen kan vurdere, om du kan optages på uddannelsen. </a:t>
            </a:r>
          </a:p>
          <a:p>
            <a:r>
              <a:rPr lang="da-DK" dirty="0"/>
              <a:t>Dette sker efter at du har været til de afsluttende prøver i folkeskolen eller en eventuel </a:t>
            </a:r>
            <a:r>
              <a:rPr lang="da-DK" dirty="0" smtClean="0"/>
              <a:t>optagelsesprøve.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12">
            <a:extLst>
              <a:ext uri="{FF2B5EF4-FFF2-40B4-BE49-F238E27FC236}">
                <a16:creationId xmlns:a16="http://schemas.microsoft.com/office/drawing/2014/main" id="{04847F9C-FC84-4A06-B569-954350296E9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1" y="1800000"/>
            <a:ext cx="450000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0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Uddannelsesparat*:</a:t>
            </a:r>
          </a:p>
          <a:p>
            <a:r>
              <a:rPr lang="da-DK" dirty="0" smtClean="0"/>
              <a:t>Faglige</a:t>
            </a:r>
            <a:r>
              <a:rPr lang="da-DK" dirty="0"/>
              <a:t>, personlige og sociale forudsætninger. </a:t>
            </a:r>
          </a:p>
          <a:p>
            <a:r>
              <a:rPr lang="da-DK" dirty="0"/>
              <a:t>Faglige forudsætninger: 9. klasses afsluttende standpunktskarakterer: mindst 5 i gennemsnit. 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1600" dirty="0" smtClean="0"/>
              <a:t>*</a:t>
            </a:r>
            <a:r>
              <a:rPr lang="da-DK" sz="1600" dirty="0"/>
              <a:t>Forventes afskaffet pr. 1. august 2024.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D601B243-1485-4550-8CAF-9405AAC0DFA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Haft tysk eller fransk fra 5.- 9. klasse.</a:t>
            </a:r>
          </a:p>
          <a:p>
            <a:r>
              <a:rPr lang="da-DK" dirty="0"/>
              <a:t>Aflægge folkeskolens obligatoriske 9.-klasseprøver.</a:t>
            </a:r>
          </a:p>
          <a:p>
            <a:r>
              <a:rPr lang="da-DK" dirty="0"/>
              <a:t>Bestå folkeskolens afgangseksamen.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5DE87521-2D5F-456B-9E84-8B3B9544BE9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1" y="1800000"/>
            <a:ext cx="450000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4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Få mindst 5,0 i gennemsnit i de lovbundne prøver ved folkeskolens afgangseksamen.</a:t>
            </a:r>
          </a:p>
          <a:p>
            <a:r>
              <a:rPr lang="da-DK" dirty="0"/>
              <a:t>De bundne prøvefag i folkeskolen er: dansk, matematik, engelsk, og fælles prøven fysik/kemi/biologi/geografi.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F7B891B5-3A92-4B68-A1FC-74AFE9B1CCE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2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ikke får mindst 5,0 i gennemsnit i de lovbundne prøver, har du stadig krav på at blive optaget, hvis du:</a:t>
            </a:r>
          </a:p>
          <a:p>
            <a:pPr lvl="0"/>
            <a:r>
              <a:rPr lang="da-DK" dirty="0"/>
              <a:t>får et gennemsnit på mindst 3,0 i de lovbundne prøver, eller</a:t>
            </a:r>
          </a:p>
          <a:p>
            <a:pPr lvl="0"/>
            <a:r>
              <a:rPr lang="da-DK" dirty="0"/>
              <a:t>får et gennemsnit på mellem 2,0-3,0 i de lovbundne prøver og gennemfører en vejledningssamtale med rektor på det ønskede gymnasium.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2E88A7FF-DD86-43A1-B2EF-66B8DFCA18A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2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ikke opfylder et eller flere af adgangskravene, bliver du tilbudt en optagelsesprøve og en samtale.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B0940E39-68B0-4E93-976E-DACE3147798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9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Forlænget retskrav efter 9. og 10. klasse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søger om optagelse senest 2 år efter, at du er gået ud af 9. klasse eller 1 år efter du er gået ud af 10. klasse, kan du stadig have retskrav på  optagelse.</a:t>
            </a:r>
          </a:p>
          <a:p>
            <a:r>
              <a:rPr lang="da-DK" dirty="0" smtClean="0"/>
              <a:t>Retskravet </a:t>
            </a:r>
            <a:r>
              <a:rPr lang="da-DK" dirty="0"/>
              <a:t>kræver at du har opfyldt alle adgangskrav i 9. klasse eller i 10. </a:t>
            </a:r>
            <a:r>
              <a:rPr lang="da-DK" dirty="0" smtClean="0"/>
              <a:t>klasse.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8F291422-FE50-4379-A7D4-9468554DE40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03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524</Words>
  <Application>Microsoft Office PowerPoint</Application>
  <PresentationFormat>Widescreen</PresentationFormat>
  <Paragraphs>67</Paragraphs>
  <Slides>10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Georgia</vt:lpstr>
      <vt:lpstr>Verdana</vt:lpstr>
      <vt:lpstr>UVM</vt:lpstr>
      <vt:lpstr>Optagelsesprocedure og optagelseskrav  for 9. og 10. klasser, som søger 3-årige gymnasiale uddannelser</vt:lpstr>
      <vt:lpstr>Optagelsesprocedure </vt:lpstr>
      <vt:lpstr>Optagelsesprocedure</vt:lpstr>
      <vt:lpstr>Adgangskrav</vt:lpstr>
      <vt:lpstr>Adgangskrav</vt:lpstr>
      <vt:lpstr>Adgangskrav</vt:lpstr>
      <vt:lpstr>Adgangskrav</vt:lpstr>
      <vt:lpstr>Adgangskrav</vt:lpstr>
      <vt:lpstr>Forlænget retskrav efter 9. og 10. klasse</vt:lpstr>
      <vt:lpstr>Adgangskrav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2024-02-08T10:24:49Z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637030260375803988</vt:lpwstr>
  </property>
  <property fmtid="{D5CDD505-2E9C-101B-9397-08002B2CF9AE}" pid="6" name="UserProfileId">
    <vt:lpwstr>638272549393070818</vt:lpwstr>
  </property>
</Properties>
</file>