
<file path=[Content_Types].xml><?xml version="1.0" encoding="utf-8"?>
<Types xmlns="http://schemas.openxmlformats.org/package/2006/content-types">
  <Default Extension="png" ContentType="image/png"/>
  <Default Extension="bin" ContentType="image/jpe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6"/>
  </p:notesMasterIdLst>
  <p:handoutMasterIdLst>
    <p:handoutMasterId r:id="rId47"/>
  </p:handoutMasterIdLst>
  <p:sldIdLst>
    <p:sldId id="297" r:id="rId2"/>
    <p:sldId id="298" r:id="rId3"/>
    <p:sldId id="299" r:id="rId4"/>
    <p:sldId id="300" r:id="rId5"/>
    <p:sldId id="301" r:id="rId6"/>
    <p:sldId id="302" r:id="rId7"/>
    <p:sldId id="303" r:id="rId8"/>
    <p:sldId id="304"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3" r:id="rId23"/>
    <p:sldId id="292" r:id="rId24"/>
    <p:sldId id="295" r:id="rId25"/>
    <p:sldId id="294" r:id="rId26"/>
    <p:sldId id="296" r:id="rId27"/>
    <p:sldId id="272" r:id="rId28"/>
    <p:sldId id="306" r:id="rId29"/>
    <p:sldId id="260" r:id="rId30"/>
    <p:sldId id="259" r:id="rId31"/>
    <p:sldId id="263" r:id="rId32"/>
    <p:sldId id="261" r:id="rId33"/>
    <p:sldId id="271" r:id="rId34"/>
    <p:sldId id="262" r:id="rId35"/>
    <p:sldId id="270" r:id="rId36"/>
    <p:sldId id="274" r:id="rId37"/>
    <p:sldId id="275" r:id="rId38"/>
    <p:sldId id="264" r:id="rId39"/>
    <p:sldId id="266" r:id="rId40"/>
    <p:sldId id="265" r:id="rId41"/>
    <p:sldId id="268" r:id="rId42"/>
    <p:sldId id="269" r:id="rId43"/>
    <p:sldId id="307" r:id="rId44"/>
    <p:sldId id="25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97" autoAdjust="0"/>
  </p:normalViewPr>
  <p:slideViewPr>
    <p:cSldViewPr snapToGrid="0" showGuides="1">
      <p:cViewPr varScale="1">
        <p:scale>
          <a:sx n="98" d="100"/>
          <a:sy n="98" d="100"/>
        </p:scale>
        <p:origin x="110" y="13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08/10/2020</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08/10/2020</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4156136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Dagsorden</a:t>
            </a:r>
          </a:p>
        </p:txBody>
      </p:sp>
      <p:sp>
        <p:nvSpPr>
          <p:cNvPr id="4" name="Slide Number Placeholder 3"/>
          <p:cNvSpPr>
            <a:spLocks noGrp="1"/>
          </p:cNvSpPr>
          <p:nvPr>
            <p:ph type="sldNum" sz="quarter" idx="5"/>
          </p:nvPr>
        </p:nvSpPr>
        <p:spPr/>
        <p:txBody>
          <a:bodyPr/>
          <a:lstStyle/>
          <a:p>
            <a:fld id="{A16CFAD1-D197-4A88-B173-A6412E995EE5}" type="slidenum">
              <a:rPr lang="da-DK"/>
              <a:pPr/>
              <a:t>2</a:t>
            </a:fld>
            <a:endParaRPr lang="da-DK" dirty="0"/>
          </a:p>
        </p:txBody>
      </p:sp>
    </p:spTree>
    <p:extLst>
      <p:ext uri="{BB962C8B-B14F-4D97-AF65-F5344CB8AC3E}">
        <p14:creationId xmlns:p14="http://schemas.microsoft.com/office/powerpoint/2010/main" val="1489040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 pilotprøven får</a:t>
            </a:r>
            <a:r>
              <a:rPr lang="da-DK" baseline="0" dirty="0" smtClean="0"/>
              <a:t> vi gjort erfaringer med en række forskellige faktorer, der kan have betydning for elevernes svar, fx måden vi spørger på, længden af den indledende tekst, elevernes </a:t>
            </a:r>
            <a:r>
              <a:rPr lang="da-DK" baseline="0" smtClean="0"/>
              <a:t>svar på korte </a:t>
            </a:r>
            <a:r>
              <a:rPr lang="da-DK" baseline="0" dirty="0" smtClean="0"/>
              <a:t>og længere tekstsvar, den efterfølgende vurdering af elevernes dygtighed og meget mere.</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29</a:t>
            </a:fld>
            <a:endParaRPr lang="en-GB"/>
          </a:p>
        </p:txBody>
      </p:sp>
    </p:spTree>
    <p:extLst>
      <p:ext uri="{BB962C8B-B14F-4D97-AF65-F5344CB8AC3E}">
        <p14:creationId xmlns:p14="http://schemas.microsoft.com/office/powerpoint/2010/main" val="2099587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30</a:t>
            </a:fld>
            <a:endParaRPr lang="en-GB"/>
          </a:p>
        </p:txBody>
      </p:sp>
    </p:spTree>
    <p:extLst>
      <p:ext uri="{BB962C8B-B14F-4D97-AF65-F5344CB8AC3E}">
        <p14:creationId xmlns:p14="http://schemas.microsoft.com/office/powerpoint/2010/main" val="3496401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A16CFAD1-D197-4A88-B173-A6412E995EE5}" type="slidenum">
              <a:rPr lang="en-GB" smtClean="0"/>
              <a:pPr/>
              <a:t>39</a:t>
            </a:fld>
            <a:endParaRPr lang="en-GB"/>
          </a:p>
        </p:txBody>
      </p:sp>
    </p:spTree>
    <p:extLst>
      <p:ext uri="{BB962C8B-B14F-4D97-AF65-F5344CB8AC3E}">
        <p14:creationId xmlns:p14="http://schemas.microsoft.com/office/powerpoint/2010/main" val="940579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44</a:t>
            </a:fld>
            <a:endParaRPr lang="en-GB"/>
          </a:p>
        </p:txBody>
      </p:sp>
    </p:spTree>
    <p:extLst>
      <p:ext uri="{BB962C8B-B14F-4D97-AF65-F5344CB8AC3E}">
        <p14:creationId xmlns:p14="http://schemas.microsoft.com/office/powerpoint/2010/main" val="4014950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 bille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4" name="Text Placeholder 7">
            <a:extLst>
              <a:ext uri="{FF2B5EF4-FFF2-40B4-BE49-F238E27FC236}">
                <a16:creationId xmlns:a16="http://schemas.microsoft.com/office/drawing/2014/main" id="{C022134B-2EA5-4CBB-9450-AECB2308381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
        <p:nvSpPr>
          <p:cNvPr id="4" name="Date"/>
          <p:cNvSpPr>
            <a:spLocks noGrp="1"/>
          </p:cNvSpPr>
          <p:nvPr>
            <p:ph type="dt" sz="half" idx="10"/>
          </p:nvPr>
        </p:nvSpPr>
        <p:spPr>
          <a:xfrm>
            <a:off x="0" y="6858000"/>
            <a:ext cx="0" cy="0"/>
          </a:xfrm>
        </p:spPr>
        <p:txBody>
          <a:bodyPr/>
          <a:lstStyle>
            <a:lvl1pPr>
              <a:defRPr sz="100">
                <a:noFill/>
              </a:defRPr>
            </a:lvl1pPr>
          </a:lstStyle>
          <a:p>
            <a:fld id="{73D4F9EA-A605-4D01-863E-708DD5D85776}" type="datetime2">
              <a:rPr lang="da-DK" smtClean="0"/>
              <a:t>8. oktober 2020</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8517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m.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8" name="Picture Placeholder 7">
            <a:extLst>
              <a:ext uri="{FF2B5EF4-FFF2-40B4-BE49-F238E27FC236}">
                <a16:creationId xmlns:a16="http://schemas.microsoft.com/office/drawing/2014/main" id="{96D9F665-2730-4BFB-B1A6-7D7244711B8D}"/>
              </a:ext>
            </a:extLst>
          </p:cNvPr>
          <p:cNvSpPr>
            <a:spLocks noGrp="1"/>
          </p:cNvSpPr>
          <p:nvPr>
            <p:ph type="pic" sz="quarter" idx="13" hasCustomPrompt="1"/>
          </p:nvPr>
        </p:nvSpPr>
        <p:spPr>
          <a:xfrm>
            <a:off x="539750" y="1800000"/>
            <a:ext cx="11110913" cy="4516663"/>
          </a:xfrm>
        </p:spPr>
        <p:txBody>
          <a:bodyPr/>
          <a:lstStyle>
            <a:lvl1pPr marL="0" indent="0">
              <a:buNone/>
              <a:defRPr sz="1600"/>
            </a:lvl1pPr>
          </a:lstStyle>
          <a:p>
            <a:r>
              <a:rPr lang="da-DK" dirty="0"/>
              <a:t>Klik for at indsætte billede</a:t>
            </a:r>
          </a:p>
        </p:txBody>
      </p:sp>
      <p:sp>
        <p:nvSpPr>
          <p:cNvPr id="4" name="Date_GeneralDate"/>
          <p:cNvSpPr>
            <a:spLocks noGrp="1"/>
          </p:cNvSpPr>
          <p:nvPr>
            <p:ph type="dt" sz="half" idx="10"/>
          </p:nvPr>
        </p:nvSpPr>
        <p:spPr/>
        <p:txBody>
          <a:bodyPr/>
          <a:lstStyle/>
          <a:p>
            <a:fld id="{FBBF9439-ACD5-40DF-9AA7-A3F79ACD6661}" type="datetime2">
              <a:rPr lang="da-DK" noProof="0" smtClean="0"/>
              <a:t>8. oktober 2020</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Tree>
    <p:extLst>
      <p:ext uri="{BB962C8B-B14F-4D97-AF65-F5344CB8AC3E}">
        <p14:creationId xmlns:p14="http://schemas.microsoft.com/office/powerpoint/2010/main" val="401384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539748"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_GeneralDate"/>
          <p:cNvSpPr>
            <a:spLocks noGrp="1"/>
          </p:cNvSpPr>
          <p:nvPr>
            <p:ph type="dt" sz="half" idx="10"/>
          </p:nvPr>
        </p:nvSpPr>
        <p:spPr/>
        <p:txBody>
          <a:bodyPr/>
          <a:lstStyle/>
          <a:p>
            <a:fld id="{F9F0A9FE-7243-42BC-A71C-38DE25DCBAEC}" type="datetime2">
              <a:rPr lang="da-DK" noProof="0" smtClean="0"/>
              <a:t>8. oktober 2020</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
        <p:nvSpPr>
          <p:cNvPr id="7" name="Content Placeholder 2">
            <a:extLst>
              <a:ext uri="{FF2B5EF4-FFF2-40B4-BE49-F238E27FC236}">
                <a16:creationId xmlns:a16="http://schemas.microsoft.com/office/drawing/2014/main" id="{3526424C-796D-4BE4-BAE8-6ACAB3C4FEA1}"/>
              </a:ext>
            </a:extLst>
          </p:cNvPr>
          <p:cNvSpPr>
            <a:spLocks noGrp="1"/>
          </p:cNvSpPr>
          <p:nvPr>
            <p:ph idx="13" hasCustomPrompt="1"/>
          </p:nvPr>
        </p:nvSpPr>
        <p:spPr>
          <a:xfrm>
            <a:off x="6185863"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8" name="Text Placeholder 10">
            <a:extLst>
              <a:ext uri="{FF2B5EF4-FFF2-40B4-BE49-F238E27FC236}">
                <a16:creationId xmlns:a16="http://schemas.microsoft.com/office/drawing/2014/main" id="{23A8CE66-7830-4B1C-B068-74528FAA522A}"/>
              </a:ext>
            </a:extLst>
          </p:cNvPr>
          <p:cNvSpPr>
            <a:spLocks noGrp="1"/>
          </p:cNvSpPr>
          <p:nvPr>
            <p:ph type="body" sz="quarter" idx="14" hasCustomPrompt="1"/>
          </p:nvPr>
        </p:nvSpPr>
        <p:spPr>
          <a:xfrm>
            <a:off x="539748" y="6145213"/>
            <a:ext cx="5464798" cy="173037"/>
          </a:xfrm>
        </p:spPr>
        <p:txBody>
          <a:bodyPr/>
          <a:lstStyle>
            <a:lvl1pPr marL="0" indent="0">
              <a:buNone/>
              <a:defRPr sz="1000"/>
            </a:lvl1pPr>
          </a:lstStyle>
          <a:p>
            <a:pPr lvl="0"/>
            <a:r>
              <a:rPr lang="da-DK" noProof="0" dirty="0"/>
              <a:t>Tilføj anmærkningstekst</a:t>
            </a:r>
          </a:p>
        </p:txBody>
      </p:sp>
      <p:sp>
        <p:nvSpPr>
          <p:cNvPr id="9" name="Text Placeholder 10">
            <a:extLst>
              <a:ext uri="{FF2B5EF4-FFF2-40B4-BE49-F238E27FC236}">
                <a16:creationId xmlns:a16="http://schemas.microsoft.com/office/drawing/2014/main" id="{D7C2635E-BF5D-473B-8DC0-E2D60A65A6F0}"/>
              </a:ext>
            </a:extLst>
          </p:cNvPr>
          <p:cNvSpPr>
            <a:spLocks noGrp="1"/>
          </p:cNvSpPr>
          <p:nvPr>
            <p:ph type="body" sz="quarter" idx="15" hasCustomPrompt="1"/>
          </p:nvPr>
        </p:nvSpPr>
        <p:spPr>
          <a:xfrm>
            <a:off x="6185863"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1154529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dhold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5865"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5287408A-2C93-4FDA-893A-85FA7EDCDC14}" type="datetime2">
              <a:rPr lang="da-DK" smtClean="0"/>
              <a:t>8. oktober 2020</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2B2C7CCD-C2D2-447B-B713-284F50A31612}"/>
              </a:ext>
            </a:extLst>
          </p:cNvPr>
          <p:cNvSpPr>
            <a:spLocks noGrp="1"/>
          </p:cNvSpPr>
          <p:nvPr>
            <p:ph type="body" sz="quarter" idx="14" hasCustomPrompt="1"/>
          </p:nvPr>
        </p:nvSpPr>
        <p:spPr>
          <a:xfrm>
            <a:off x="539749" y="6145213"/>
            <a:ext cx="5464798" cy="173037"/>
          </a:xfrm>
        </p:spPr>
        <p:txBody>
          <a:bodyPr/>
          <a:lstStyle>
            <a:lvl1pPr marL="0" indent="0">
              <a:buNone/>
              <a:defRPr sz="1000"/>
            </a:lvl1pPr>
          </a:lstStyle>
          <a:p>
            <a:pPr lvl="0"/>
            <a:r>
              <a:rPr lang="da-DK" noProof="0" dirty="0"/>
              <a:t>Tilføj anmærkningstekst</a:t>
            </a:r>
          </a:p>
        </p:txBody>
      </p:sp>
      <p:sp>
        <p:nvSpPr>
          <p:cNvPr id="10" name="Text Placeholder 10">
            <a:extLst>
              <a:ext uri="{FF2B5EF4-FFF2-40B4-BE49-F238E27FC236}">
                <a16:creationId xmlns:a16="http://schemas.microsoft.com/office/drawing/2014/main" id="{E56B4D01-058D-4267-8553-2994D80A30E7}"/>
              </a:ext>
            </a:extLst>
          </p:cNvPr>
          <p:cNvSpPr>
            <a:spLocks noGrp="1"/>
          </p:cNvSpPr>
          <p:nvPr>
            <p:ph type="body" sz="quarter" idx="15" hasCustomPrompt="1"/>
          </p:nvPr>
        </p:nvSpPr>
        <p:spPr>
          <a:xfrm>
            <a:off x="6185865"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3333517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indhold C">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632261"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7C1B6CC8-1D17-441B-9748-69DE7971662D}" type="datetime2">
              <a:rPr lang="da-DK" smtClean="0"/>
              <a:t>8. oktober 2020</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A282BC1E-B2C5-4086-B686-2BE20ECB7D60}"/>
              </a:ext>
            </a:extLst>
          </p:cNvPr>
          <p:cNvSpPr>
            <a:spLocks noGrp="1"/>
          </p:cNvSpPr>
          <p:nvPr>
            <p:ph type="body" sz="quarter" idx="14" hasCustomPrompt="1"/>
          </p:nvPr>
        </p:nvSpPr>
        <p:spPr>
          <a:xfrm>
            <a:off x="539749" y="6145213"/>
            <a:ext cx="5014913"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C182598E-74C8-4D96-9CD9-F3C9379E410D}"/>
              </a:ext>
            </a:extLst>
          </p:cNvPr>
          <p:cNvSpPr>
            <a:spLocks noGrp="1"/>
          </p:cNvSpPr>
          <p:nvPr>
            <p:ph type="body" sz="quarter" idx="15" hasCustomPrompt="1"/>
          </p:nvPr>
        </p:nvSpPr>
        <p:spPr>
          <a:xfrm>
            <a:off x="6632261" y="6145213"/>
            <a:ext cx="5018401" cy="173037"/>
          </a:xfrm>
        </p:spPr>
        <p:txBody>
          <a:bodyPr/>
          <a:lstStyle>
            <a:lvl1pPr marL="0" indent="0">
              <a:buNone/>
              <a:defRPr sz="1000"/>
            </a:lvl1pPr>
          </a:lstStyle>
          <a:p>
            <a:pPr lvl="0"/>
            <a:r>
              <a:rPr lang="da-DK" noProof="0" dirty="0"/>
              <a:t>Tilføj anmærkningstekst</a:t>
            </a:r>
          </a:p>
        </p:txBody>
      </p:sp>
      <p:pic>
        <p:nvPicPr>
          <p:cNvPr id="12" name="Logo">
            <a:extLst>
              <a:ext uri="{FF2B5EF4-FFF2-40B4-BE49-F238E27FC236}">
                <a16:creationId xmlns:a16="http://schemas.microsoft.com/office/drawing/2014/main" id="{6A9D7866-1FDA-4F89-92F1-878E31CEA7B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122884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5A0C6F64-F1DC-426B-9997-94B713D5EC87}" type="datetime2">
              <a:rPr lang="da-DK" smtClean="0"/>
              <a:t>8. oktober 2020</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AC76E05D-5A6A-4172-8C30-6223E21B98AD}"/>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6BC8EB62-94E0-4B88-9310-AE0A3E25649E}"/>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55042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A8AF31C2-C797-417F-B215-A4ECBDD0A66E}" type="datetime2">
              <a:rPr lang="da-DK" smtClean="0"/>
              <a:t>8. oktober 2020</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C9016A64-4F20-4120-9691-9D826C000CEB}"/>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010B3704-A025-4245-B180-68D9D51542B6}"/>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1583970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294798" y="1800000"/>
            <a:ext cx="35892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45180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50DFF303-FFC0-4D4F-8F43-DB0AFBA232A2}" type="datetime2">
              <a:rPr lang="da-DK" smtClean="0"/>
              <a:t>8. oktober 2020</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D4E03E0D-DF6C-4C5C-A56D-B2BC9D602AE7}"/>
              </a:ext>
            </a:extLst>
          </p:cNvPr>
          <p:cNvSpPr>
            <a:spLocks noGrp="1"/>
          </p:cNvSpPr>
          <p:nvPr>
            <p:ph type="body" sz="quarter" idx="16" hasCustomPrompt="1"/>
          </p:nvPr>
        </p:nvSpPr>
        <p:spPr>
          <a:xfrm>
            <a:off x="539749" y="6145213"/>
            <a:ext cx="3589201"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93AF337E-03BF-45AC-A37F-33398F8828FA}"/>
              </a:ext>
            </a:extLst>
          </p:cNvPr>
          <p:cNvSpPr>
            <a:spLocks noGrp="1"/>
          </p:cNvSpPr>
          <p:nvPr>
            <p:ph type="body" sz="quarter" idx="17" hasCustomPrompt="1"/>
          </p:nvPr>
        </p:nvSpPr>
        <p:spPr>
          <a:xfrm>
            <a:off x="4294798" y="6145213"/>
            <a:ext cx="3589201" cy="173037"/>
          </a:xfrm>
        </p:spPr>
        <p:txBody>
          <a:bodyPr/>
          <a:lstStyle>
            <a:lvl1pPr marL="0" indent="0">
              <a:buNone/>
              <a:defRPr sz="1000"/>
            </a:lvl1pPr>
          </a:lstStyle>
          <a:p>
            <a:pPr lvl="0"/>
            <a:r>
              <a:rPr lang="da-DK" noProof="0" dirty="0"/>
              <a:t>Tilføj anmærkningstekst</a:t>
            </a:r>
          </a:p>
        </p:txBody>
      </p:sp>
      <p:sp>
        <p:nvSpPr>
          <p:cNvPr id="12" name="Text Placeholder 10">
            <a:extLst>
              <a:ext uri="{FF2B5EF4-FFF2-40B4-BE49-F238E27FC236}">
                <a16:creationId xmlns:a16="http://schemas.microsoft.com/office/drawing/2014/main" id="{7FF67DA1-367B-4B33-AD92-3DCAC8A35022}"/>
              </a:ext>
            </a:extLst>
          </p:cNvPr>
          <p:cNvSpPr>
            <a:spLocks noGrp="1"/>
          </p:cNvSpPr>
          <p:nvPr>
            <p:ph type="body" sz="quarter" idx="18" hasCustomPrompt="1"/>
          </p:nvPr>
        </p:nvSpPr>
        <p:spPr>
          <a:xfrm>
            <a:off x="8071200" y="6145213"/>
            <a:ext cx="3589201" cy="173037"/>
          </a:xfrm>
        </p:spPr>
        <p:txBody>
          <a:bodyPr/>
          <a:lstStyle>
            <a:lvl1pPr marL="0" indent="0">
              <a:buNone/>
              <a:defRPr sz="1000"/>
            </a:lvl1pPr>
          </a:lstStyle>
          <a:p>
            <a:pPr lvl="0"/>
            <a:r>
              <a:rPr lang="da-DK" noProof="0" dirty="0"/>
              <a:t>Tilføj anmærkningstekst</a:t>
            </a:r>
          </a:p>
        </p:txBody>
      </p:sp>
    </p:spTree>
    <p:extLst>
      <p:ext uri="{BB962C8B-B14F-4D97-AF65-F5344CB8AC3E}">
        <p14:creationId xmlns:p14="http://schemas.microsoft.com/office/powerpoint/2010/main" val="440035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6000"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5400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61848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76DCB704-4DB5-4DA1-9BAA-BB57AFDB3484}" type="datetime2">
              <a:rPr lang="da-DK" smtClean="0"/>
              <a:t>8. oktober 2020</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582553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ks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02000"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5400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Content Placeholder 9">
            <a:extLst>
              <a:ext uri="{FF2B5EF4-FFF2-40B4-BE49-F238E27FC236}">
                <a16:creationId xmlns:a16="http://schemas.microsoft.com/office/drawing/2014/main" id="{9071E862-106B-49B6-B389-64D98822F71F}"/>
              </a:ext>
            </a:extLst>
          </p:cNvPr>
          <p:cNvSpPr>
            <a:spLocks noGrp="1"/>
          </p:cNvSpPr>
          <p:nvPr>
            <p:ph sz="quarter" idx="15" hasCustomPrompt="1"/>
          </p:nvPr>
        </p:nvSpPr>
        <p:spPr>
          <a:xfrm>
            <a:off x="43128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2">
            <a:extLst>
              <a:ext uri="{FF2B5EF4-FFF2-40B4-BE49-F238E27FC236}">
                <a16:creationId xmlns:a16="http://schemas.microsoft.com/office/drawing/2014/main" id="{537A6365-6411-4D48-AECD-2B8A64CB948F}"/>
              </a:ext>
            </a:extLst>
          </p:cNvPr>
          <p:cNvSpPr>
            <a:spLocks noGrp="1"/>
          </p:cNvSpPr>
          <p:nvPr>
            <p:ph sz="quarter" idx="16" hasCustomPrompt="1"/>
          </p:nvPr>
        </p:nvSpPr>
        <p:spPr>
          <a:xfrm>
            <a:off x="8082000" y="40572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_GeneralDate"/>
          <p:cNvSpPr>
            <a:spLocks noGrp="1"/>
          </p:cNvSpPr>
          <p:nvPr>
            <p:ph type="dt" sz="half" idx="10"/>
          </p:nvPr>
        </p:nvSpPr>
        <p:spPr/>
        <p:txBody>
          <a:bodyPr/>
          <a:lstStyle/>
          <a:p>
            <a:fld id="{5CB2A950-6630-4B6A-8064-C05C3E65AC28}" type="datetime2">
              <a:rPr lang="da-DK" smtClean="0"/>
              <a:t>8. oktober 2020</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71005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fld id="{72BF87F6-1F73-41DF-BA18-627CF769F929}" type="datetime2">
              <a:rPr lang="da-DK" smtClean="0"/>
              <a:t>8. oktober 2020</a:t>
            </a:fld>
            <a:endParaRPr lang="da-DK" dirty="0"/>
          </a:p>
        </p:txBody>
      </p:sp>
      <p:sp>
        <p:nvSpPr>
          <p:cNvPr id="4" name="FLD_PresentationTitle"/>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 billede (hvidt logo)">
    <p:bg>
      <p:bgPr>
        <a:solidFill>
          <a:schemeClr val="bg2"/>
        </a:solidFill>
        <a:effectLst/>
      </p:bgPr>
    </p:bg>
    <p:spTree>
      <p:nvGrpSpPr>
        <p:cNvPr id="1" name=""/>
        <p:cNvGrpSpPr/>
        <p:nvPr/>
      </p:nvGrpSpPr>
      <p:grpSpPr>
        <a:xfrm>
          <a:off x="0" y="0"/>
          <a:ext cx="0" cy="0"/>
          <a:chOff x="0" y="0"/>
          <a:chExt cx="0" cy="0"/>
        </a:xfrm>
      </p:grpSpPr>
      <p:sp>
        <p:nvSpPr>
          <p:cNvPr id="4" name="Date"/>
          <p:cNvSpPr>
            <a:spLocks noGrp="1"/>
          </p:cNvSpPr>
          <p:nvPr>
            <p:ph type="dt" sz="half" idx="10"/>
          </p:nvPr>
        </p:nvSpPr>
        <p:spPr>
          <a:xfrm>
            <a:off x="0" y="6858000"/>
            <a:ext cx="0" cy="0"/>
          </a:xfrm>
        </p:spPr>
        <p:txBody>
          <a:bodyPr/>
          <a:lstStyle>
            <a:lvl1pPr>
              <a:defRPr sz="100">
                <a:noFill/>
              </a:defRPr>
            </a:lvl1pPr>
          </a:lstStyle>
          <a:p>
            <a:fld id="{DC9FE6C3-32E3-491C-9C4F-677DD61F7785}" type="datetime2">
              <a:rPr lang="da-DK" smtClean="0"/>
              <a:t>8. oktober 2020</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2" name="Text Placeholder 7">
            <a:extLst>
              <a:ext uri="{FF2B5EF4-FFF2-40B4-BE49-F238E27FC236}">
                <a16:creationId xmlns:a16="http://schemas.microsoft.com/office/drawing/2014/main" id="{68BB7134-2919-4382-92CA-D9C0A510422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3240090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F27B877-DDC7-4F54-88E7-163902EE5EB6}"/>
              </a:ext>
            </a:extLst>
          </p:cNvPr>
          <p:cNvSpPr>
            <a:spLocks noGrp="1"/>
          </p:cNvSpPr>
          <p:nvPr>
            <p:ph type="dt" sz="half" idx="10"/>
          </p:nvPr>
        </p:nvSpPr>
        <p:spPr/>
        <p:txBody>
          <a:bodyPr/>
          <a:lstStyle/>
          <a:p>
            <a:fld id="{9CB9A133-94BF-482C-8DFB-14617466186F}" type="datetime2">
              <a:rPr lang="da-DK" smtClean="0"/>
              <a:t>8. oktober 2020</a:t>
            </a:fld>
            <a:endParaRPr lang="da-DK" dirty="0"/>
          </a:p>
        </p:txBody>
      </p:sp>
      <p:sp>
        <p:nvSpPr>
          <p:cNvPr id="6" name="Footer Placeholder 5">
            <a:extLst>
              <a:ext uri="{FF2B5EF4-FFF2-40B4-BE49-F238E27FC236}">
                <a16:creationId xmlns:a16="http://schemas.microsoft.com/office/drawing/2014/main" id="{392FF884-92B4-414E-A750-8F70B35DB4EE}"/>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9426BC3B-8169-42D6-8E81-C7C3131042E5}"/>
              </a:ext>
            </a:extLst>
          </p:cNvPr>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ugerguide">
    <p:bg>
      <p:bgPr>
        <a:solidFill>
          <a:schemeClr val="bg2"/>
        </a:solidFill>
        <a:effectLst/>
      </p:bgPr>
    </p:bg>
    <p:spTree>
      <p:nvGrpSpPr>
        <p:cNvPr id="1" name=""/>
        <p:cNvGrpSpPr/>
        <p:nvPr/>
      </p:nvGrpSpPr>
      <p:grpSpPr>
        <a:xfrm>
          <a:off x="0" y="0"/>
          <a:ext cx="0" cy="0"/>
          <a:chOff x="0" y="0"/>
          <a:chExt cx="0" cy="0"/>
        </a:xfrm>
      </p:grpSpPr>
      <p:sp>
        <p:nvSpPr>
          <p:cNvPr id="9" name="Fast overskrift"/>
          <p:cNvSpPr txBox="1"/>
          <p:nvPr userDrawn="1"/>
        </p:nvSpPr>
        <p:spPr>
          <a:xfrm>
            <a:off x="539749" y="539750"/>
            <a:ext cx="9743734" cy="650171"/>
          </a:xfrm>
          <a:prstGeom prst="rect">
            <a:avLst/>
          </a:prstGeom>
          <a:noFill/>
        </p:spPr>
        <p:txBody>
          <a:bodyPr wrap="square" lIns="0" tIns="0" rIns="0" bIns="0" rtlCol="0" anchor="t" anchorCtr="0">
            <a:noAutofit/>
          </a:bodyPr>
          <a:lstStyle/>
          <a:p>
            <a:r>
              <a:rPr lang="da-DK" sz="2600" b="0" noProof="1">
                <a:solidFill>
                  <a:schemeClr val="tx1"/>
                </a:solidFill>
                <a:latin typeface="+mj-lt"/>
                <a:cs typeface="Arial" panose="020B0604020202020204" pitchFamily="34" charset="0"/>
              </a:rPr>
              <a:t>Brugerguide - slet dette slide før du holder din præsentation</a:t>
            </a:r>
          </a:p>
        </p:txBody>
      </p:sp>
      <p:sp>
        <p:nvSpPr>
          <p:cNvPr id="3" name="Rectangle 2">
            <a:extLst>
              <a:ext uri="{FF2B5EF4-FFF2-40B4-BE49-F238E27FC236}">
                <a16:creationId xmlns:a16="http://schemas.microsoft.com/office/drawing/2014/main" id="{CFD37303-372E-46CC-BFDB-C4D0D7AE0CDA}"/>
              </a:ext>
            </a:extLst>
          </p:cNvPr>
          <p:cNvSpPr/>
          <p:nvPr userDrawn="1"/>
        </p:nvSpPr>
        <p:spPr>
          <a:xfrm>
            <a:off x="539750" y="1582939"/>
            <a:ext cx="2581331" cy="3708708"/>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nyt slide</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Startside</a:t>
            </a:r>
            <a:r>
              <a:rPr lang="da-DK" altLang="da-DK" sz="1000" noProof="1">
                <a:cs typeface="Arial" panose="020B0604020202020204" pitchFamily="34" charset="0"/>
              </a:rPr>
              <a:t>.</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på pilen ved menupunktet </a:t>
            </a:r>
            <a:r>
              <a:rPr lang="da-DK" altLang="da-DK" sz="1000" b="1" noProof="1">
                <a:cs typeface="Arial" panose="020B0604020202020204" pitchFamily="34" charset="0"/>
              </a:rPr>
              <a:t>Nyt dias </a:t>
            </a:r>
            <a:r>
              <a:rPr lang="da-DK" altLang="da-DK" sz="1000" noProof="1">
                <a:cs typeface="Arial" panose="020B0604020202020204" pitchFamily="34" charset="0"/>
              </a:rPr>
              <a:t>for at indsætte et nyt slide. </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noProof="1">
                <a:cs typeface="Arial" panose="020B0604020202020204" pitchFamily="34" charset="0"/>
              </a:rPr>
              <a:t>Her får du et overblik over de </a:t>
            </a:r>
            <a:br>
              <a:rPr lang="da-DK" sz="1000" noProof="1">
                <a:cs typeface="Arial" panose="020B0604020202020204" pitchFamily="34" charset="0"/>
              </a:rPr>
            </a:br>
            <a:r>
              <a:rPr lang="da-DK" sz="1000" noProof="1">
                <a:cs typeface="Arial" panose="020B0604020202020204" pitchFamily="34" charset="0"/>
              </a:rPr>
              <a:t>godkendte BUVM-layouts. </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Ændre layouts</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pilen ved siden af </a:t>
            </a:r>
            <a:r>
              <a:rPr lang="da-DK" altLang="da-DK" sz="1000" b="1" noProof="1">
                <a:cs typeface="Arial" panose="020B0604020202020204" pitchFamily="34" charset="0"/>
              </a:rPr>
              <a:t>Layout</a:t>
            </a:r>
            <a:r>
              <a:rPr lang="da-DK" altLang="da-DK" sz="1000" noProof="1">
                <a:cs typeface="Arial" panose="020B0604020202020204" pitchFamily="34" charset="0"/>
              </a:rPr>
              <a:t> </a:t>
            </a:r>
            <a:br>
              <a:rPr lang="da-DK" altLang="da-DK" sz="1000" noProof="1">
                <a:cs typeface="Arial" panose="020B0604020202020204" pitchFamily="34" charset="0"/>
              </a:rPr>
            </a:br>
            <a:r>
              <a:rPr lang="da-DK" altLang="da-DK" sz="1000" noProof="1">
                <a:cs typeface="Arial" panose="020B0604020202020204" pitchFamily="34" charset="0"/>
              </a:rPr>
              <a:t>for at få vist en dropdown-menu af </a:t>
            </a:r>
            <a:br>
              <a:rPr lang="da-DK" altLang="da-DK" sz="1000" noProof="1">
                <a:cs typeface="Arial" panose="020B0604020202020204" pitchFamily="34" charset="0"/>
              </a:rPr>
            </a:br>
            <a:r>
              <a:rPr lang="da-DK" altLang="da-DK" sz="1000" noProof="1">
                <a:cs typeface="Arial" panose="020B0604020202020204" pitchFamily="34" charset="0"/>
              </a:rPr>
              <a:t>mulige slide</a:t>
            </a:r>
            <a:r>
              <a:rPr lang="da-DK" altLang="da-DK" sz="1000" b="1" noProof="1">
                <a:cs typeface="Arial" panose="020B0604020202020204" pitchFamily="34" charset="0"/>
              </a:rPr>
              <a:t>-</a:t>
            </a:r>
            <a:r>
              <a:rPr lang="da-DK" altLang="da-DK" sz="1000" noProof="1">
                <a:cs typeface="Arial" panose="020B0604020202020204" pitchFamily="34" charset="0"/>
              </a:rPr>
              <a:t>layouts.</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Layout</a:t>
            </a:r>
            <a:r>
              <a:rPr lang="da-DK" altLang="da-DK" sz="1000" noProof="1">
                <a:cs typeface="Arial" panose="020B0604020202020204" pitchFamily="34" charset="0"/>
              </a:rPr>
              <a:t> for at ændre dit </a:t>
            </a:r>
            <a:br>
              <a:rPr lang="da-DK" altLang="da-DK" sz="1000" noProof="1">
                <a:cs typeface="Arial" panose="020B0604020202020204" pitchFamily="34" charset="0"/>
              </a:rPr>
            </a:br>
            <a:r>
              <a:rPr lang="da-DK" altLang="da-DK" sz="1000" noProof="1">
                <a:cs typeface="Arial" panose="020B0604020202020204" pitchFamily="34" charset="0"/>
              </a:rPr>
              <a:t>nuværende layout til et andet.</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dirty="0"/>
              <a:t>Du kan hente færdige slides, der er tilpasset ministeriets design. Klik på </a:t>
            </a:r>
            <a:r>
              <a:rPr lang="da-DK" sz="1000" b="1" dirty="0"/>
              <a:t>Slidebibliotektet</a:t>
            </a:r>
            <a:r>
              <a:rPr lang="da-DK" sz="1000" dirty="0"/>
              <a:t> (til højre på skærmen eller klik på Templafy-knappen under Startside). Find for eksempel tidslinje,</a:t>
            </a:r>
            <a:br>
              <a:rPr lang="da-DK" sz="1000" dirty="0"/>
            </a:br>
            <a:r>
              <a:rPr lang="da-DK" sz="1000" dirty="0"/>
              <a:t>med mere.</a:t>
            </a:r>
          </a:p>
        </p:txBody>
      </p:sp>
      <p:sp>
        <p:nvSpPr>
          <p:cNvPr id="18" name="Rectangle 17">
            <a:extLst>
              <a:ext uri="{FF2B5EF4-FFF2-40B4-BE49-F238E27FC236}">
                <a16:creationId xmlns:a16="http://schemas.microsoft.com/office/drawing/2014/main" id="{E07C2D6D-C0F0-4727-B718-C1A0A509F695}"/>
              </a:ext>
            </a:extLst>
          </p:cNvPr>
          <p:cNvSpPr/>
          <p:nvPr userDrawn="1"/>
        </p:nvSpPr>
        <p:spPr>
          <a:xfrm>
            <a:off x="4255796" y="1582939"/>
            <a:ext cx="2778125" cy="4485843"/>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billede</a:t>
            </a:r>
            <a:br>
              <a:rPr lang="da-DK" sz="1050" b="1" noProof="1">
                <a:cs typeface="Arial" panose="020B0604020202020204" pitchFamily="34" charset="0"/>
              </a:rPr>
            </a:br>
            <a:r>
              <a:rPr lang="da-DK" altLang="da-DK" sz="1000" noProof="1">
                <a:cs typeface="Arial" panose="020B0604020202020204" pitchFamily="34" charset="0"/>
              </a:rPr>
              <a:t>Vælg den boks på slidet, hvor du </a:t>
            </a:r>
            <a:br>
              <a:rPr lang="da-DK" altLang="da-DK" sz="1000" noProof="1">
                <a:cs typeface="Arial" panose="020B0604020202020204" pitchFamily="34" charset="0"/>
              </a:rPr>
            </a:br>
            <a:r>
              <a:rPr lang="da-DK" altLang="da-DK" sz="1000" noProof="1">
                <a:cs typeface="Arial" panose="020B0604020202020204" pitchFamily="34" charset="0"/>
              </a:rPr>
              <a:t>ønsker at sætte et billede ind.</a:t>
            </a:r>
            <a:br>
              <a:rPr lang="da-DK" altLang="da-DK" sz="1000"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Indsæt </a:t>
            </a:r>
            <a:r>
              <a:rPr lang="da-DK" altLang="da-DK" sz="1000" noProof="1">
                <a:cs typeface="Arial" panose="020B0604020202020204" pitchFamily="34" charset="0"/>
              </a:rPr>
              <a:t>billede via </a:t>
            </a:r>
            <a:r>
              <a:rPr lang="da-DK" altLang="da-DK" sz="1000" b="1" noProof="1">
                <a:cs typeface="Arial" panose="020B0604020202020204" pitchFamily="34" charset="0"/>
              </a:rPr>
              <a:t>Billedbiblioteket </a:t>
            </a:r>
            <a:r>
              <a:rPr lang="da-DK" altLang="da-DK" sz="1000" noProof="1">
                <a:cs typeface="Arial" panose="020B0604020202020204" pitchFamily="34" charset="0"/>
              </a:rPr>
              <a:t>i højre side af skærmen. Billedet tilpasser sig den boks, som du har valgt. Det er muligt at skalere og redigere billedet. </a:t>
            </a:r>
          </a:p>
          <a:p>
            <a:pPr marL="0" indent="0">
              <a:lnSpc>
                <a:spcPct val="100000"/>
              </a:lnSpc>
              <a:spcBef>
                <a:spcPts val="600"/>
              </a:spcBef>
              <a:spcAft>
                <a:spcPts val="600"/>
              </a:spcAft>
              <a:buNone/>
              <a:defRPr/>
            </a:pPr>
            <a:r>
              <a:rPr lang="da-DK" altLang="da-DK" sz="1000" noProof="1">
                <a:cs typeface="Arial" panose="020B0604020202020204" pitchFamily="34" charset="0"/>
              </a:rPr>
              <a:t>Hvis du klikker på</a:t>
            </a:r>
            <a:r>
              <a:rPr lang="da-DK" altLang="da-DK" sz="1000" b="1" noProof="1">
                <a:cs typeface="Arial" panose="020B0604020202020204" pitchFamily="34" charset="0"/>
              </a:rPr>
              <a:t> </a:t>
            </a:r>
            <a:r>
              <a:rPr lang="da-DK" altLang="da-DK" sz="1000" noProof="1">
                <a:cs typeface="Arial" panose="020B0604020202020204" pitchFamily="34" charset="0"/>
              </a:rPr>
              <a:t>billedsymbolet i boksen på et slide, indsættes et billede fra din computer.</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Tip: </a:t>
            </a:r>
            <a:r>
              <a:rPr lang="da-DK" altLang="da-DK" sz="1000" noProof="1">
                <a:cs typeface="Arial" panose="020B0604020202020204" pitchFamily="34" charset="0"/>
              </a:rPr>
              <a:t>Hvis du sletter billedet og </a:t>
            </a:r>
            <a:br>
              <a:rPr lang="da-DK" altLang="da-DK" sz="1000" noProof="1">
                <a:cs typeface="Arial" panose="020B0604020202020204" pitchFamily="34" charset="0"/>
              </a:rPr>
            </a:br>
            <a:r>
              <a:rPr lang="da-DK" altLang="da-DK" sz="1000" noProof="1">
                <a:cs typeface="Arial" panose="020B0604020202020204" pitchFamily="34" charset="0"/>
              </a:rPr>
              <a:t>indsætter et nyt, kan billedet lægge </a:t>
            </a:r>
            <a:br>
              <a:rPr lang="da-DK" altLang="da-DK" sz="1000" noProof="1">
                <a:cs typeface="Arial" panose="020B0604020202020204" pitchFamily="34" charset="0"/>
              </a:rPr>
            </a:br>
            <a:r>
              <a:rPr lang="da-DK" altLang="da-DK" sz="1000" noProof="1">
                <a:cs typeface="Arial" panose="020B0604020202020204" pitchFamily="34" charset="0"/>
              </a:rPr>
              <a:t>sig foran tekst eller grafik. Højreklik da på billedet og vælg </a:t>
            </a:r>
            <a:r>
              <a:rPr lang="da-DK" altLang="da-DK" sz="1000" b="1" noProof="1">
                <a:cs typeface="Arial" panose="020B0604020202020204" pitchFamily="34" charset="0"/>
              </a:rPr>
              <a:t>Placer bagest </a:t>
            </a:r>
            <a:r>
              <a:rPr lang="da-DK" altLang="da-DK" sz="1000" noProof="1">
                <a:cs typeface="Arial" panose="020B0604020202020204" pitchFamily="34" charset="0"/>
              </a:rPr>
              <a:t>eller </a:t>
            </a:r>
            <a:r>
              <a:rPr lang="da-DK" altLang="da-DK" sz="1000" b="1" noProof="1">
                <a:cs typeface="Arial" panose="020B0604020202020204" pitchFamily="34" charset="0"/>
              </a:rPr>
              <a:t>Placer forrest</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50" b="1" noProof="1">
                <a:cs typeface="Arial" panose="020B0604020202020204" pitchFamily="34" charset="0"/>
              </a:rPr>
              <a:t>Tabeller og grafer</a:t>
            </a:r>
            <a:br>
              <a:rPr lang="da-DK" sz="1050" b="1" noProof="1">
                <a:cs typeface="Arial" panose="020B0604020202020204" pitchFamily="34" charset="0"/>
              </a:rPr>
            </a:br>
            <a:r>
              <a:rPr lang="da-DK" altLang="da-DK" sz="1000" b="0" noProof="1">
                <a:cs typeface="Arial" panose="020B0604020202020204" pitchFamily="34" charset="0"/>
              </a:rPr>
              <a:t>Indsæt eller tilpas design på din graf og tabel fra fanebladet BUVM.</a:t>
            </a:r>
          </a:p>
          <a:p>
            <a:pPr marL="0" indent="0">
              <a:lnSpc>
                <a:spcPct val="100000"/>
              </a:lnSpc>
              <a:spcBef>
                <a:spcPts val="600"/>
              </a:spcBef>
              <a:spcAft>
                <a:spcPts val="600"/>
              </a:spcAft>
              <a:buNone/>
              <a:defRPr/>
            </a:pPr>
            <a:r>
              <a:rPr lang="da-DK" altLang="da-DK" sz="1050" b="1" noProof="1">
                <a:cs typeface="Arial" panose="020B0604020202020204" pitchFamily="34" charset="0"/>
              </a:rPr>
              <a:t>Kopiering fra gammel præsentation</a:t>
            </a:r>
            <a:br>
              <a:rPr lang="da-DK" altLang="da-DK" sz="1050" b="1" noProof="1">
                <a:cs typeface="Arial" panose="020B0604020202020204" pitchFamily="34" charset="0"/>
              </a:rPr>
            </a:br>
            <a:r>
              <a:rPr lang="da-DK" altLang="da-DK" sz="1000" b="0" noProof="1">
                <a:cs typeface="Arial" panose="020B0604020202020204" pitchFamily="34" charset="0"/>
              </a:rPr>
              <a:t>Når du kopierer indhold fra en gamle præsentationer, skal det formateres rigtigt. Højreklik i den nye præsentation og vælg </a:t>
            </a:r>
            <a:r>
              <a:rPr lang="da-DK" altLang="da-DK" sz="1000" b="1" noProof="1">
                <a:cs typeface="Arial" panose="020B0604020202020204" pitchFamily="34" charset="0"/>
              </a:rPr>
              <a:t>Brug destinationstema (D)</a:t>
            </a:r>
            <a:r>
              <a:rPr lang="da-DK" altLang="da-DK" sz="1000" b="0" noProof="1">
                <a:cs typeface="Arial" panose="020B0604020202020204" pitchFamily="34" charset="0"/>
              </a:rPr>
              <a:t>.</a:t>
            </a:r>
          </a:p>
        </p:txBody>
      </p:sp>
      <p:sp>
        <p:nvSpPr>
          <p:cNvPr id="19" name="Rectangle 18">
            <a:extLst>
              <a:ext uri="{FF2B5EF4-FFF2-40B4-BE49-F238E27FC236}">
                <a16:creationId xmlns:a16="http://schemas.microsoft.com/office/drawing/2014/main" id="{2CECB945-4DBE-4C28-A3A2-1B98350A125C}"/>
              </a:ext>
            </a:extLst>
          </p:cNvPr>
          <p:cNvSpPr/>
          <p:nvPr userDrawn="1"/>
        </p:nvSpPr>
        <p:spPr>
          <a:xfrm>
            <a:off x="8872538" y="1582938"/>
            <a:ext cx="2778125" cy="4201150"/>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ikoner eller illustrationer</a:t>
            </a:r>
            <a:br>
              <a:rPr lang="da-DK" sz="1050" b="1" noProof="1">
                <a:cs typeface="Arial" panose="020B0604020202020204" pitchFamily="34" charset="0"/>
              </a:rPr>
            </a:br>
            <a:r>
              <a:rPr lang="da-DK" sz="1050" b="0" noProof="1">
                <a:cs typeface="Arial" panose="020B0604020202020204" pitchFamily="34" charset="0"/>
              </a:rPr>
              <a:t>Vælg den boks på slidet, hvor du ønsker at sætte et element ind. </a:t>
            </a:r>
            <a:r>
              <a:rPr lang="da-DK" sz="1000" noProof="1">
                <a:cs typeface="Arial" panose="020B0604020202020204" pitchFamily="34" charset="0"/>
              </a:rPr>
              <a:t>Klik på </a:t>
            </a:r>
            <a:r>
              <a:rPr lang="da-DK" sz="1000" b="1" noProof="1">
                <a:cs typeface="Arial" panose="020B0604020202020204" pitchFamily="34" charset="0"/>
              </a:rPr>
              <a:t>Slideelementer </a:t>
            </a:r>
            <a:r>
              <a:rPr lang="da-DK" sz="1000" noProof="1">
                <a:cs typeface="Arial" panose="020B0604020202020204" pitchFamily="34" charset="0"/>
              </a:rPr>
              <a:t>i højre side af skærmen og vælg det element, som du ønsker at indsætte.</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00" noProof="1">
                <a:cs typeface="Arial" panose="020B0604020202020204" pitchFamily="34" charset="0"/>
              </a:rPr>
              <a:t>Det er muligt at skalere og flytte rundt på ikoner og illustrationer, så det passer til din præsentation.</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50" b="1" noProof="1">
                <a:cs typeface="Arial" panose="020B0604020202020204" pitchFamily="34" charset="0"/>
              </a:rPr>
              <a:t>Juster sidenummerering, </a:t>
            </a:r>
            <a:br>
              <a:rPr lang="da-DK" sz="1050" b="1" noProof="1">
                <a:cs typeface="Arial" panose="020B0604020202020204" pitchFamily="34" charset="0"/>
              </a:rPr>
            </a:br>
            <a:r>
              <a:rPr lang="da-DK" sz="1050" b="1" noProof="1">
                <a:cs typeface="Arial" panose="020B0604020202020204" pitchFamily="34" charset="0"/>
              </a:rPr>
              <a:t>dato og sidefod</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Indsæt.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a:t>
            </a:r>
            <a:r>
              <a:rPr lang="da-DK" altLang="da-DK" sz="1000" b="1" noProof="1">
                <a:cs typeface="Arial" panose="020B0604020202020204" pitchFamily="34" charset="0"/>
              </a:rPr>
              <a:t>Sidehoved og Sidefod.</a:t>
            </a:r>
            <a:br>
              <a:rPr lang="da-DK" altLang="da-DK" sz="1000" b="1"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Anvend på alle </a:t>
            </a:r>
            <a:r>
              <a:rPr lang="da-DK" altLang="da-DK" sz="1000" noProof="1">
                <a:cs typeface="Arial" panose="020B0604020202020204" pitchFamily="34" charset="0"/>
              </a:rPr>
              <a:t>eller </a:t>
            </a:r>
            <a:r>
              <a:rPr lang="da-DK" altLang="da-DK" sz="1000" b="1" noProof="1">
                <a:cs typeface="Arial" panose="020B0604020202020204" pitchFamily="34" charset="0"/>
              </a:rPr>
              <a:t>Anvend,</a:t>
            </a:r>
            <a:r>
              <a:rPr lang="da-DK" altLang="da-DK" sz="1000" noProof="1">
                <a:cs typeface="Arial" panose="020B0604020202020204" pitchFamily="34" charset="0"/>
              </a:rPr>
              <a:t> hvis det kun skal være på et enkelt slide.</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Hjælpelinjer</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Vis </a:t>
            </a:r>
            <a:r>
              <a:rPr lang="da-DK" altLang="da-DK" sz="1000" noProof="1">
                <a:cs typeface="Arial" panose="020B0604020202020204" pitchFamily="34" charset="0"/>
              </a:rPr>
              <a:t>og sæt hak ved </a:t>
            </a:r>
            <a:r>
              <a:rPr lang="da-DK" altLang="da-DK" sz="1000" b="1" noProof="1">
                <a:cs typeface="Arial" panose="020B0604020202020204" pitchFamily="34" charset="0"/>
              </a:rPr>
              <a:t>Hjælpelinjer</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00" b="1" noProof="1">
                <a:cs typeface="Arial" panose="020B0604020202020204" pitchFamily="34" charset="0"/>
              </a:rPr>
              <a:t>Se vejledningen ‘PowerPoint i Børne- og Undervisningsministeriet’ kanalen.uvm.dk/skabeloner</a:t>
            </a:r>
            <a:r>
              <a:rPr lang="da-DK" sz="1000" b="1" noProof="1">
                <a:solidFill>
                  <a:srgbClr val="FF0000"/>
                </a:solidFill>
                <a:cs typeface="Arial" panose="020B0604020202020204" pitchFamily="34" charset="0"/>
              </a:rPr>
              <a:t> </a:t>
            </a:r>
            <a:endParaRPr lang="da-DK" sz="1000" dirty="0">
              <a:solidFill>
                <a:srgbClr val="FF0000"/>
              </a:solidFill>
            </a:endParaRPr>
          </a:p>
        </p:txBody>
      </p:sp>
      <p:pic>
        <p:nvPicPr>
          <p:cNvPr id="6" name="Picture 5">
            <a:extLst>
              <a:ext uri="{FF2B5EF4-FFF2-40B4-BE49-F238E27FC236}">
                <a16:creationId xmlns:a16="http://schemas.microsoft.com/office/drawing/2014/main" id="{7A7E8449-FC02-4222-8378-11EAD7E4CD4E}"/>
              </a:ext>
            </a:extLst>
          </p:cNvPr>
          <p:cNvPicPr>
            <a:picLocks noChangeAspect="1"/>
          </p:cNvPicPr>
          <p:nvPr userDrawn="1"/>
        </p:nvPicPr>
        <p:blipFill>
          <a:blip r:embed="rId2"/>
          <a:stretch>
            <a:fillRect/>
          </a:stretch>
        </p:blipFill>
        <p:spPr>
          <a:xfrm>
            <a:off x="3138007" y="4214375"/>
            <a:ext cx="542998" cy="576935"/>
          </a:xfrm>
          <a:prstGeom prst="rect">
            <a:avLst/>
          </a:prstGeom>
        </p:spPr>
      </p:pic>
      <p:pic>
        <p:nvPicPr>
          <p:cNvPr id="26" name="Picture 6">
            <a:extLst>
              <a:ext uri="{FF2B5EF4-FFF2-40B4-BE49-F238E27FC236}">
                <a16:creationId xmlns:a16="http://schemas.microsoft.com/office/drawing/2014/main" id="{37C53AFF-1BD1-4C2D-ADA0-6C60B747BD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1513" y="1691853"/>
            <a:ext cx="1216503" cy="54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Billede 3">
            <a:extLst>
              <a:ext uri="{FF2B5EF4-FFF2-40B4-BE49-F238E27FC236}">
                <a16:creationId xmlns:a16="http://schemas.microsoft.com/office/drawing/2014/main" id="{040626F0-7354-4867-B1A6-6A7D5EF317AF}"/>
              </a:ext>
            </a:extLst>
          </p:cNvPr>
          <p:cNvPicPr>
            <a:picLocks noChangeAspect="1"/>
          </p:cNvPicPr>
          <p:nvPr userDrawn="1"/>
        </p:nvPicPr>
        <p:blipFill>
          <a:blip r:embed="rId4"/>
          <a:stretch>
            <a:fillRect/>
          </a:stretch>
        </p:blipFill>
        <p:spPr>
          <a:xfrm>
            <a:off x="2920888" y="2643625"/>
            <a:ext cx="977236" cy="732927"/>
          </a:xfrm>
          <a:prstGeom prst="rect">
            <a:avLst/>
          </a:prstGeom>
        </p:spPr>
      </p:pic>
      <p:pic>
        <p:nvPicPr>
          <p:cNvPr id="7" name="Billede 6">
            <a:extLst>
              <a:ext uri="{FF2B5EF4-FFF2-40B4-BE49-F238E27FC236}">
                <a16:creationId xmlns:a16="http://schemas.microsoft.com/office/drawing/2014/main" id="{CF55D637-5398-4D33-89FD-0319C8D4C11B}"/>
              </a:ext>
            </a:extLst>
          </p:cNvPr>
          <p:cNvPicPr>
            <a:picLocks noChangeAspect="1"/>
          </p:cNvPicPr>
          <p:nvPr userDrawn="1"/>
        </p:nvPicPr>
        <p:blipFill>
          <a:blip r:embed="rId5"/>
          <a:stretch>
            <a:fillRect/>
          </a:stretch>
        </p:blipFill>
        <p:spPr>
          <a:xfrm>
            <a:off x="7186633" y="2883291"/>
            <a:ext cx="895714" cy="607806"/>
          </a:xfrm>
          <a:prstGeom prst="rect">
            <a:avLst/>
          </a:prstGeom>
        </p:spPr>
      </p:pic>
      <p:pic>
        <p:nvPicPr>
          <p:cNvPr id="8" name="Billede 7">
            <a:extLst>
              <a:ext uri="{FF2B5EF4-FFF2-40B4-BE49-F238E27FC236}">
                <a16:creationId xmlns:a16="http://schemas.microsoft.com/office/drawing/2014/main" id="{D096EECF-1100-4471-9709-5BC9DD73954D}"/>
              </a:ext>
            </a:extLst>
          </p:cNvPr>
          <p:cNvPicPr>
            <a:picLocks noChangeAspect="1"/>
          </p:cNvPicPr>
          <p:nvPr userDrawn="1"/>
        </p:nvPicPr>
        <p:blipFill>
          <a:blip r:embed="rId6"/>
          <a:stretch>
            <a:fillRect/>
          </a:stretch>
        </p:blipFill>
        <p:spPr>
          <a:xfrm>
            <a:off x="7176189" y="5242988"/>
            <a:ext cx="1089602" cy="655185"/>
          </a:xfrm>
          <a:prstGeom prst="rect">
            <a:avLst/>
          </a:prstGeom>
        </p:spPr>
      </p:pic>
    </p:spTree>
    <p:extLst>
      <p:ext uri="{BB962C8B-B14F-4D97-AF65-F5344CB8AC3E}">
        <p14:creationId xmlns:p14="http://schemas.microsoft.com/office/powerpoint/2010/main" val="78472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B6A0B762-411B-463F-8044-3EC853BA9D4E}" type="datetime2">
              <a:rPr lang="da-DK" smtClean="0"/>
              <a:t>8. oktober 2020</a:t>
            </a:fld>
            <a:endParaRPr lang="da-DK" dirty="0"/>
          </a:p>
        </p:txBody>
      </p:sp>
      <p:sp>
        <p:nvSpPr>
          <p:cNvPr id="9" name="Text Placeholder 7">
            <a:extLst>
              <a:ext uri="{FF2B5EF4-FFF2-40B4-BE49-F238E27FC236}">
                <a16:creationId xmlns:a16="http://schemas.microsoft.com/office/drawing/2014/main" id="{3BDE8350-EECC-41FB-B1DE-99531AC459FD}"/>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6810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hvidt logo)">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EB1C99B6-00EF-4BD5-B493-72A7DEB50D7A}" type="datetime2">
              <a:rPr lang="da-DK" smtClean="0"/>
              <a:t>8. oktober 2020</a:t>
            </a:fld>
            <a:endParaRPr lang="da-DK" dirty="0"/>
          </a:p>
        </p:txBody>
      </p:sp>
      <p:sp>
        <p:nvSpPr>
          <p:cNvPr id="12" name="Text Placeholder 7">
            <a:extLst>
              <a:ext uri="{FF2B5EF4-FFF2-40B4-BE49-F238E27FC236}">
                <a16:creationId xmlns:a16="http://schemas.microsoft.com/office/drawing/2014/main" id="{ED32680B-F3FB-49DB-96A2-CB46341C5070}"/>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4401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3B2F4D76-B70D-46F5-9EF3-B5B4F0DBD8AA}"/>
              </a:ext>
            </a:extLst>
          </p:cNvPr>
          <p:cNvSpPr/>
          <p:nvPr userDrawn="1"/>
        </p:nvSpPr>
        <p:spPr>
          <a:xfrm>
            <a:off x="0" y="520619"/>
            <a:ext cx="4233836"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7" name="Rectangle 6">
            <a:extLst>
              <a:ext uri="{FF2B5EF4-FFF2-40B4-BE49-F238E27FC236}">
                <a16:creationId xmlns:a16="http://schemas.microsoft.com/office/drawing/2014/main" id="{CAFB3418-DE63-4E57-97F5-08DB0EAAB189}"/>
              </a:ext>
            </a:extLst>
          </p:cNvPr>
          <p:cNvSpPr/>
          <p:nvPr userDrawn="1"/>
        </p:nvSpPr>
        <p:spPr>
          <a:xfrm>
            <a:off x="2421999" y="5541226"/>
            <a:ext cx="489012" cy="72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0" name="Date">
            <a:extLst>
              <a:ext uri="{FF2B5EF4-FFF2-40B4-BE49-F238E27FC236}">
                <a16:creationId xmlns:a16="http://schemas.microsoft.com/office/drawing/2014/main" id="{7EEA76A7-3512-4E80-BE48-6DBAA4732A90}"/>
              </a:ext>
            </a:extLst>
          </p:cNvPr>
          <p:cNvSpPr>
            <a:spLocks noGrp="1"/>
          </p:cNvSpPr>
          <p:nvPr>
            <p:ph type="dt" sz="half" idx="10"/>
          </p:nvPr>
        </p:nvSpPr>
        <p:spPr>
          <a:xfrm>
            <a:off x="0" y="6858000"/>
            <a:ext cx="0" cy="0"/>
          </a:xfrm>
        </p:spPr>
        <p:txBody>
          <a:bodyPr/>
          <a:lstStyle>
            <a:lvl1pPr>
              <a:defRPr sz="100">
                <a:noFill/>
              </a:defRPr>
            </a:lvl1pPr>
          </a:lstStyle>
          <a:p>
            <a:fld id="{6F6C18F3-B880-4457-93A1-9FFDAF00E0B5}" type="datetime2">
              <a:rPr lang="da-DK" smtClean="0"/>
              <a:t>8. oktober 2020</a:t>
            </a:fld>
            <a:endParaRPr lang="da-DK" dirty="0"/>
          </a:p>
        </p:txBody>
      </p:sp>
    </p:spTree>
    <p:extLst>
      <p:ext uri="{BB962C8B-B14F-4D97-AF65-F5344CB8AC3E}">
        <p14:creationId xmlns:p14="http://schemas.microsoft.com/office/powerpoint/2010/main" val="342242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og indho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9144000" y="0"/>
            <a:ext cx="304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5" y="539750"/>
            <a:ext cx="8331026"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8" y="1800000"/>
            <a:ext cx="8332789" cy="4518000"/>
          </a:xfrm>
        </p:spPr>
        <p:txBody>
          <a:bodyPr/>
          <a:lstStyle>
            <a:lvl1pPr>
              <a:defRPr/>
            </a:lvl1pPr>
            <a:lvl5pPr>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9637200" y="1800000"/>
            <a:ext cx="2066400" cy="4518000"/>
          </a:xfrm>
        </p:spPr>
        <p:txBody>
          <a:bodyPr anchor="b"/>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cNvSpPr>
            <a:spLocks noGrp="1"/>
          </p:cNvSpPr>
          <p:nvPr>
            <p:ph type="dt" sz="half" idx="10"/>
          </p:nvPr>
        </p:nvSpPr>
        <p:spPr/>
        <p:txBody>
          <a:bodyPr/>
          <a:lstStyle/>
          <a:p>
            <a:fld id="{2F99ED2E-F062-43E5-AE1F-08CF74170B0C}" type="datetime2">
              <a:rPr lang="da-DK" smtClean="0"/>
              <a:t>8. oktober 2020</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1" name="Text Placeholder 10">
            <a:extLst>
              <a:ext uri="{FF2B5EF4-FFF2-40B4-BE49-F238E27FC236}">
                <a16:creationId xmlns:a16="http://schemas.microsoft.com/office/drawing/2014/main" id="{0B84EFBB-277F-42C8-A80B-D262922E9169}"/>
              </a:ext>
            </a:extLst>
          </p:cNvPr>
          <p:cNvSpPr>
            <a:spLocks noGrp="1"/>
          </p:cNvSpPr>
          <p:nvPr>
            <p:ph type="body" sz="quarter" idx="13" hasCustomPrompt="1"/>
          </p:nvPr>
        </p:nvSpPr>
        <p:spPr>
          <a:xfrm>
            <a:off x="539748" y="6145213"/>
            <a:ext cx="8332788" cy="173037"/>
          </a:xfrm>
        </p:spPr>
        <p:txBody>
          <a:bodyPr/>
          <a:lstStyle>
            <a:lvl1pPr marL="0" indent="0">
              <a:buNone/>
              <a:defRPr sz="1000"/>
            </a:lvl1pPr>
          </a:lstStyle>
          <a:p>
            <a:pPr lvl="0"/>
            <a:r>
              <a:rPr lang="da-DK" noProof="0"/>
              <a:t>Tilføj anmærkningstekst</a:t>
            </a:r>
          </a:p>
        </p:txBody>
      </p:sp>
      <p:pic>
        <p:nvPicPr>
          <p:cNvPr id="12" name="Logo">
            <a:extLst>
              <a:ext uri="{FF2B5EF4-FFF2-40B4-BE49-F238E27FC236}">
                <a16:creationId xmlns:a16="http://schemas.microsoft.com/office/drawing/2014/main" id="{FECC506D-1CDC-4383-9906-AE73BF191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269008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E324CD6-8F99-4FE4-8760-34B10310669C}"/>
              </a:ext>
            </a:extLst>
          </p:cNvPr>
          <p:cNvSpPr/>
          <p:nvPr userDrawn="1"/>
        </p:nvSpPr>
        <p:spPr>
          <a:xfrm flipH="1">
            <a:off x="7945466" y="520619"/>
            <a:ext cx="4246534"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8CE1EE5F-543F-41CF-832B-13034BBB5ED1}" type="datetime2">
              <a:rPr lang="da-DK" smtClean="0"/>
              <a:t>8. oktober 2020</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3184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E8783176-E4E5-4131-813D-B093C3C9BD23}" type="datetime2">
              <a:rPr lang="da-DK" smtClean="0"/>
              <a:t>8. oktober 2020</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8DF4A2EE-9AF3-411C-B78C-5A1C5229E67A}"/>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03727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hvidt logo)">
    <p:bg>
      <p:bgPr>
        <a:solidFill>
          <a:schemeClr val="bg1">
            <a:lumMod val="95000"/>
          </a:schemeClr>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EC1B531E-3890-47C1-ABE6-109ACD4CDDAB}" type="datetime2">
              <a:rPr lang="da-DK" smtClean="0"/>
              <a:t>8. oktober 2020</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0" name="Text Placeholder 7">
            <a:extLst>
              <a:ext uri="{FF2B5EF4-FFF2-40B4-BE49-F238E27FC236}">
                <a16:creationId xmlns:a16="http://schemas.microsoft.com/office/drawing/2014/main" id="{4D6FE7CF-D751-4088-9E86-16AAD29BD39F}"/>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8840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1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33" Type="http://schemas.openxmlformats.org/officeDocument/2006/relationships/tags" Target="../tags/tag1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32" Type="http://schemas.openxmlformats.org/officeDocument/2006/relationships/tags" Target="../tags/tag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28"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tags" Target="../tags/tag5.xml"/><Relationship Id="rId30" Type="http://schemas.openxmlformats.org/officeDocument/2006/relationships/tags" Target="../tags/tag8.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539750"/>
            <a:ext cx="9259888" cy="934890"/>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539748" y="1800000"/>
            <a:ext cx="11113200" cy="4518000"/>
          </a:xfrm>
          <a:prstGeom prst="rect">
            <a:avLst/>
          </a:prstGeom>
        </p:spPr>
        <p:txBody>
          <a:bodyPr vert="horz" lIns="0" tIns="0" rIns="0" bIns="0" rtlCol="0">
            <a:noAutofit/>
          </a:bodyPr>
          <a:lstStyle/>
          <a:p>
            <a:pPr lvl="0"/>
            <a:r>
              <a:rPr lang="da-DK" noProof="0" smtClean="0"/>
              <a:t>Rediger typografien i masterens</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4" name="Date_GeneralDate"/>
          <p:cNvSpPr>
            <a:spLocks noGrp="1"/>
          </p:cNvSpPr>
          <p:nvPr>
            <p:ph type="dt" sz="half" idx="2"/>
          </p:nvPr>
        </p:nvSpPr>
        <p:spPr>
          <a:xfrm>
            <a:off x="1465263" y="6451200"/>
            <a:ext cx="1270800" cy="180000"/>
          </a:xfrm>
          <a:prstGeom prst="rect">
            <a:avLst/>
          </a:prstGeom>
        </p:spPr>
        <p:txBody>
          <a:bodyPr vert="horz" lIns="0" tIns="0" rIns="0" bIns="0" rtlCol="0" anchor="b" anchorCtr="0"/>
          <a:lstStyle>
            <a:lvl1pPr algn="l">
              <a:defRPr sz="800">
                <a:solidFill>
                  <a:schemeClr val="tx1"/>
                </a:solidFill>
              </a:defRPr>
            </a:lvl1pPr>
          </a:lstStyle>
          <a:p>
            <a:fld id="{5D5DF24D-118F-4DCE-8BF9-83857A33C205}" type="datetime2">
              <a:rPr lang="da-DK" smtClean="0"/>
              <a:t>8. oktober 2020</a:t>
            </a:fld>
            <a:endParaRPr lang="da-DK" dirty="0"/>
          </a:p>
        </p:txBody>
      </p:sp>
      <p:sp>
        <p:nvSpPr>
          <p:cNvPr id="5" name="FLD_PresentationTitle"/>
          <p:cNvSpPr>
            <a:spLocks noGrp="1"/>
          </p:cNvSpPr>
          <p:nvPr>
            <p:ph type="ftr" sz="quarter" idx="3"/>
          </p:nvPr>
        </p:nvSpPr>
        <p:spPr>
          <a:xfrm>
            <a:off x="3317875" y="6451200"/>
            <a:ext cx="4356000" cy="180000"/>
          </a:xfrm>
          <a:prstGeom prst="rect">
            <a:avLst/>
          </a:prstGeom>
        </p:spPr>
        <p:txBody>
          <a:bodyPr vert="horz" lIns="0" tIns="0" rIns="0" bIns="0" rtlCol="0" anchor="b" anchorCtr="0"/>
          <a:lstStyle>
            <a:lvl1pPr algn="l">
              <a:defRPr sz="800">
                <a:solidFill>
                  <a:schemeClr val="tx1"/>
                </a:solidFill>
              </a:defRPr>
            </a:lvl1pPr>
          </a:lstStyle>
          <a:p>
            <a:endParaRPr lang="da-DK" dirty="0"/>
          </a:p>
        </p:txBody>
      </p:sp>
      <p:sp>
        <p:nvSpPr>
          <p:cNvPr id="6" name="Slide Number Placeholder 5"/>
          <p:cNvSpPr>
            <a:spLocks noGrp="1"/>
          </p:cNvSpPr>
          <p:nvPr>
            <p:ph type="sldNum" sz="quarter" idx="4"/>
          </p:nvPr>
        </p:nvSpPr>
        <p:spPr>
          <a:xfrm>
            <a:off x="540000" y="6451200"/>
            <a:ext cx="277200" cy="180000"/>
          </a:xfrm>
          <a:prstGeom prst="rect">
            <a:avLst/>
          </a:prstGeom>
        </p:spPr>
        <p:txBody>
          <a:bodyPr vert="horz" lIns="0" tIns="0" rIns="0" bIns="0" rtlCol="0" anchor="b" anchorCtr="0"/>
          <a:lstStyle>
            <a:lvl1pPr algn="r">
              <a:defRPr sz="800">
                <a:solidFill>
                  <a:schemeClr val="tx1"/>
                </a:solidFill>
              </a:defRPr>
            </a:lvl1pPr>
          </a:lstStyle>
          <a:p>
            <a:pPr algn="l"/>
            <a:fld id="{24C8C45C-947F-4981-8B3F-4F32E973C901}" type="slidenum">
              <a:rPr lang="da-DK" smtClean="0"/>
              <a:pPr algn="l"/>
              <a:t>‹nr.›</a:t>
            </a:fld>
            <a:endParaRPr lang="da-DK" dirty="0"/>
          </a:p>
        </p:txBody>
      </p:sp>
      <p:pic>
        <p:nvPicPr>
          <p:cNvPr id="8" name="Logo">
            <a:extLst>
              <a:ext uri="{FF2B5EF4-FFF2-40B4-BE49-F238E27FC236}">
                <a16:creationId xmlns:a16="http://schemas.microsoft.com/office/drawing/2014/main" id="{F4D82CF5-59D9-4856-8A5E-FBFAAFBD31C9}"/>
              </a:ext>
            </a:extLst>
          </p:cNvPr>
          <p:cNvPicPr>
            <a:picLocks noChangeAspect="1"/>
          </p:cNvPicPr>
          <p:nvPr userDrawn="1"/>
        </p:nvPicPr>
        <p:blipFill>
          <a:blip r:embed="rId35"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
        <p:nvSpPr>
          <p:cNvPr id="48" name="[WorkArea]" descr="&lt;?xml version=&quot;1.0&quot; encoding=&quot;utf-16&quot;?&gt;&#10;&lt;GridTheme xmlns:xsd=&quot;http://www.w3.org/2001/XMLSchema&quot; xmlns:xsi=&quot;http://www.w3.org/2001/XMLSchema-instance&quot;&gt;&#10;  &lt;GuideLines /&gt;&#10;  &lt;SubGrids&gt;&#10;    &lt;SubGrid&gt;&#10;      &lt;Left&gt;42.5196838&lt;/Left&gt;&#10;      &lt;Top&gt;42.5196838&lt;/Top&gt;&#10;      &lt;Width&gt;72.91338&lt;/Width&gt;&#10;      &lt;Height&gt;454.960632&lt;/Height&gt;&#10;    &lt;/SubGrid&gt;&#10;    &lt;SubGrid&gt;&#10;      &lt;Left&gt;844.566956&lt;/Left&gt;&#10;      &lt;Top&gt;42.5196838&lt;/Top&gt;&#10;      &lt;Width&gt;72.91338&lt;/Width&gt;&#10;      &lt;Height&gt;454.960632&lt;/Height&gt;&#10;    &lt;/SubGrid&gt;&#10;    &lt;SubGrid&gt;&#10;      &lt;Left&gt;115.433067&lt;/Left&gt;&#10;      &lt;Top&gt;42.5196838&lt;/Top&gt;&#10;      &lt;Width&gt;72.91338&lt;/Width&gt;&#10;      &lt;Height&gt;454.960632&lt;/Height&gt;&#10;    &lt;/SubGrid&gt;&#10;    &lt;SubGrid&gt;&#10;      &lt;Left&gt;188.346451&lt;/Left&gt;&#10;      &lt;Top&gt;42.5196838&lt;/Top&gt;&#10;      &lt;Width&gt;72.91338&lt;/Width&gt;&#10;      &lt;Height&gt;454.960632&lt;/Height&gt;&#10;    &lt;/SubGrid&gt;&#10;    &lt;SubGrid&gt;&#10;      &lt;Left&gt;261.259857&lt;/Left&gt;&#10;      &lt;Top&gt;42.5196838&lt;/Top&gt;&#10;      &lt;Width&gt;72.91338&lt;/Width&gt;&#10;      &lt;Height&gt;454.960632&lt;/Height&gt;&#10;    &lt;/SubGrid&gt;&#10;    &lt;SubGrid&gt;&#10;      &lt;Left&gt;334.173218&lt;/Left&gt;&#10;      &lt;Top&gt;42.5196838&lt;/Top&gt;&#10;      &lt;Width&gt;72.91338&lt;/Width&gt;&#10;      &lt;Height&gt;454.960632&lt;/Height&gt;&#10;    &lt;/SubGrid&gt;&#10;    &lt;SubGrid&gt;&#10;      &lt;Left&gt;407.0866&lt;/Left&gt;&#10;      &lt;Top&gt;42.5196838&lt;/Top&gt;&#10;      &lt;Width&gt;72.91338&lt;/Width&gt;&#10;      &lt;Height&gt;454.960632&lt;/Height&gt;&#10;    &lt;/SubGrid&gt;&#10;    &lt;SubGrid&gt;&#10;      &lt;Left&gt;480&lt;/Left&gt;&#10;      &lt;Top&gt;42.5196838&lt;/Top&gt;&#10;      &lt;Width&gt;72.91338&lt;/Width&gt;&#10;      &lt;Height&gt;454.960632&lt;/Height&gt;&#10;    &lt;/SubGrid&gt;&#10;    &lt;SubGrid&gt;&#10;      &lt;Left&gt;552.9134&lt;/Left&gt;&#10;      &lt;Top&gt;42.5196838&lt;/Top&gt;&#10;      &lt;Width&gt;72.91338&lt;/Width&gt;&#10;      &lt;Height&gt;454.960632&lt;/Height&gt;&#10;    &lt;/SubGrid&gt;&#10;    &lt;SubGrid&gt;&#10;      &lt;Left&gt;625.8268&lt;/Left&gt;&#10;      &lt;Top&gt;42.5196838&lt;/Top&gt;&#10;      &lt;Width&gt;72.91338&lt;/Width&gt;&#10;      &lt;Height&gt;454.960632&lt;/Height&gt;&#10;    &lt;/SubGrid&gt;&#10;    &lt;SubGrid&gt;&#10;      &lt;Left&gt;698.7402&lt;/Left&gt;&#10;      &lt;Top&gt;42.5196838&lt;/Top&gt;&#10;      &lt;Width&gt;72.91338&lt;/Width&gt;&#10;      &lt;Height&gt;454.960632&lt;/Height&gt;&#10;    &lt;/SubGrid&gt;&#10;    &lt;SubGrid&gt;&#10;      &lt;Left&gt;771.653564&lt;/Left&gt;&#10;      &lt;Top&gt;42.5196838&lt;/Top&gt;&#10;      &lt;Width&gt;72.91338&lt;/Width&gt;&#10;      &lt;Height&gt;454.960632&lt;/Height&gt;&#10;    &lt;/SubGrid&gt;&#10;  &lt;/SubGrids&gt;&#10;  &lt;WorkArea&gt;&#10;    &lt;Top&gt;42.5196838&lt;/Top&gt;&#10;    &lt;Left&gt;42.5196838&lt;/Left&gt;&#10;    &lt;Width&gt;874.960632&lt;/Width&gt;&#10;    &lt;Height&gt;454.96063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A76B31BA-D75C-4E7F-8C0C-E7571815A4E6}"/>
              </a:ext>
            </a:extLst>
          </p:cNvPr>
          <p:cNvSpPr/>
          <p:nvPr userDrawn="1"/>
        </p:nvSpPr>
        <p:spPr>
          <a:xfrm>
            <a:off x="540000" y="540000"/>
            <a:ext cx="11112000" cy="577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9" name="Rectangle 48" hidden="1">
            <a:extLst>
              <a:ext uri="{FF2B5EF4-FFF2-40B4-BE49-F238E27FC236}">
                <a16:creationId xmlns:a16="http://schemas.microsoft.com/office/drawing/2014/main" id="{F9C0A994-14E1-4B65-BF2E-8D31F94A8C9A}"/>
              </a:ext>
            </a:extLst>
          </p:cNvPr>
          <p:cNvSpPr/>
          <p:nvPr userDrawn="1">
            <p:custDataLst>
              <p:tags r:id="rId23"/>
            </p:custDataLst>
          </p:nvPr>
        </p:nvSpPr>
        <p:spPr>
          <a:xfrm>
            <a:off x="54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0" name="Rectangle 49" hidden="1">
            <a:extLst>
              <a:ext uri="{FF2B5EF4-FFF2-40B4-BE49-F238E27FC236}">
                <a16:creationId xmlns:a16="http://schemas.microsoft.com/office/drawing/2014/main" id="{0A3D5CF3-4482-45C0-8C71-0B45B46988E1}"/>
              </a:ext>
            </a:extLst>
          </p:cNvPr>
          <p:cNvSpPr/>
          <p:nvPr userDrawn="1">
            <p:custDataLst>
              <p:tags r:id="rId24"/>
            </p:custDataLst>
          </p:nvPr>
        </p:nvSpPr>
        <p:spPr>
          <a:xfrm>
            <a:off x="1072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1" name="Rectangle 50" hidden="1">
            <a:extLst>
              <a:ext uri="{FF2B5EF4-FFF2-40B4-BE49-F238E27FC236}">
                <a16:creationId xmlns:a16="http://schemas.microsoft.com/office/drawing/2014/main" id="{91A6C0AD-2321-4FAC-98D6-47B635CD631B}"/>
              </a:ext>
            </a:extLst>
          </p:cNvPr>
          <p:cNvSpPr/>
          <p:nvPr userDrawn="1">
            <p:custDataLst>
              <p:tags r:id="rId25"/>
            </p:custDataLst>
          </p:nvPr>
        </p:nvSpPr>
        <p:spPr>
          <a:xfrm>
            <a:off x="146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2" name="Rectangle 51" hidden="1">
            <a:extLst>
              <a:ext uri="{FF2B5EF4-FFF2-40B4-BE49-F238E27FC236}">
                <a16:creationId xmlns:a16="http://schemas.microsoft.com/office/drawing/2014/main" id="{9997466F-BE42-4D2B-A88B-8A59B0D18CC6}"/>
              </a:ext>
            </a:extLst>
          </p:cNvPr>
          <p:cNvSpPr/>
          <p:nvPr userDrawn="1">
            <p:custDataLst>
              <p:tags r:id="rId26"/>
            </p:custDataLst>
          </p:nvPr>
        </p:nvSpPr>
        <p:spPr>
          <a:xfrm>
            <a:off x="239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3" name="Rectangle 52" hidden="1">
            <a:extLst>
              <a:ext uri="{FF2B5EF4-FFF2-40B4-BE49-F238E27FC236}">
                <a16:creationId xmlns:a16="http://schemas.microsoft.com/office/drawing/2014/main" id="{765A479C-2EBC-4B0C-B887-9C571D0D519A}"/>
              </a:ext>
            </a:extLst>
          </p:cNvPr>
          <p:cNvSpPr/>
          <p:nvPr userDrawn="1">
            <p:custDataLst>
              <p:tags r:id="rId27"/>
            </p:custDataLst>
          </p:nvPr>
        </p:nvSpPr>
        <p:spPr>
          <a:xfrm>
            <a:off x="331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4" name="Rectangle 53" hidden="1">
            <a:extLst>
              <a:ext uri="{FF2B5EF4-FFF2-40B4-BE49-F238E27FC236}">
                <a16:creationId xmlns:a16="http://schemas.microsoft.com/office/drawing/2014/main" id="{2051B843-22F2-46D7-A0BD-EC58E0BFFE2D}"/>
              </a:ext>
            </a:extLst>
          </p:cNvPr>
          <p:cNvSpPr/>
          <p:nvPr userDrawn="1">
            <p:custDataLst>
              <p:tags r:id="rId28"/>
            </p:custDataLst>
          </p:nvPr>
        </p:nvSpPr>
        <p:spPr>
          <a:xfrm>
            <a:off x="424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5" name="Rectangle 54" hidden="1">
            <a:extLst>
              <a:ext uri="{FF2B5EF4-FFF2-40B4-BE49-F238E27FC236}">
                <a16:creationId xmlns:a16="http://schemas.microsoft.com/office/drawing/2014/main" id="{C83AE160-C72F-4AE8-933A-E591ED1F5631}"/>
              </a:ext>
            </a:extLst>
          </p:cNvPr>
          <p:cNvSpPr/>
          <p:nvPr userDrawn="1">
            <p:custDataLst>
              <p:tags r:id="rId29"/>
            </p:custDataLst>
          </p:nvPr>
        </p:nvSpPr>
        <p:spPr>
          <a:xfrm>
            <a:off x="517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6" name="Rectangle 55" hidden="1">
            <a:extLst>
              <a:ext uri="{FF2B5EF4-FFF2-40B4-BE49-F238E27FC236}">
                <a16:creationId xmlns:a16="http://schemas.microsoft.com/office/drawing/2014/main" id="{594F49F7-0972-4D67-87A1-DFE4CBB61EB3}"/>
              </a:ext>
            </a:extLst>
          </p:cNvPr>
          <p:cNvSpPr/>
          <p:nvPr userDrawn="1">
            <p:custDataLst>
              <p:tags r:id="rId30"/>
            </p:custDataLst>
          </p:nvPr>
        </p:nvSpPr>
        <p:spPr>
          <a:xfrm>
            <a:off x="609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7" name="Rectangle 56" hidden="1">
            <a:extLst>
              <a:ext uri="{FF2B5EF4-FFF2-40B4-BE49-F238E27FC236}">
                <a16:creationId xmlns:a16="http://schemas.microsoft.com/office/drawing/2014/main" id="{F217BAF2-A665-41EF-9B43-8AB8D46187BC}"/>
              </a:ext>
            </a:extLst>
          </p:cNvPr>
          <p:cNvSpPr/>
          <p:nvPr userDrawn="1">
            <p:custDataLst>
              <p:tags r:id="rId31"/>
            </p:custDataLst>
          </p:nvPr>
        </p:nvSpPr>
        <p:spPr>
          <a:xfrm>
            <a:off x="702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8" name="Rectangle 57" hidden="1">
            <a:extLst>
              <a:ext uri="{FF2B5EF4-FFF2-40B4-BE49-F238E27FC236}">
                <a16:creationId xmlns:a16="http://schemas.microsoft.com/office/drawing/2014/main" id="{1A52CB47-659A-4D1B-9DB5-6E70ADC7A6D9}"/>
              </a:ext>
            </a:extLst>
          </p:cNvPr>
          <p:cNvSpPr/>
          <p:nvPr userDrawn="1">
            <p:custDataLst>
              <p:tags r:id="rId32"/>
            </p:custDataLst>
          </p:nvPr>
        </p:nvSpPr>
        <p:spPr>
          <a:xfrm>
            <a:off x="794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9" name="Rectangle 58" hidden="1">
            <a:extLst>
              <a:ext uri="{FF2B5EF4-FFF2-40B4-BE49-F238E27FC236}">
                <a16:creationId xmlns:a16="http://schemas.microsoft.com/office/drawing/2014/main" id="{56726B8B-8012-4B0A-9AFD-9D2C92153168}"/>
              </a:ext>
            </a:extLst>
          </p:cNvPr>
          <p:cNvSpPr/>
          <p:nvPr userDrawn="1">
            <p:custDataLst>
              <p:tags r:id="rId33"/>
            </p:custDataLst>
          </p:nvPr>
        </p:nvSpPr>
        <p:spPr>
          <a:xfrm>
            <a:off x="887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60" name="Rectangle 59" hidden="1">
            <a:extLst>
              <a:ext uri="{FF2B5EF4-FFF2-40B4-BE49-F238E27FC236}">
                <a16:creationId xmlns:a16="http://schemas.microsoft.com/office/drawing/2014/main" id="{A3D8B656-0133-4298-A12F-22A206B2F9E8}"/>
              </a:ext>
            </a:extLst>
          </p:cNvPr>
          <p:cNvSpPr/>
          <p:nvPr userDrawn="1">
            <p:custDataLst>
              <p:tags r:id="rId34"/>
            </p:custDataLst>
          </p:nvPr>
        </p:nvSpPr>
        <p:spPr>
          <a:xfrm>
            <a:off x="980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31" r:id="rId1"/>
    <p:sldLayoutId id="2147483745" r:id="rId2"/>
    <p:sldLayoutId id="2147483730" r:id="rId3"/>
    <p:sldLayoutId id="2147483743" r:id="rId4"/>
    <p:sldLayoutId id="2147483649" r:id="rId5"/>
    <p:sldLayoutId id="2147483735" r:id="rId6"/>
    <p:sldLayoutId id="2147483732" r:id="rId7"/>
    <p:sldLayoutId id="2147483658" r:id="rId8"/>
    <p:sldLayoutId id="2147483744" r:id="rId9"/>
    <p:sldLayoutId id="2147483740" r:id="rId10"/>
    <p:sldLayoutId id="2147483721" r:id="rId11"/>
    <p:sldLayoutId id="2147483652" r:id="rId12"/>
    <p:sldLayoutId id="2147483734" r:id="rId13"/>
    <p:sldLayoutId id="2147483733" r:id="rId14"/>
    <p:sldLayoutId id="2147483742" r:id="rId15"/>
    <p:sldLayoutId id="2147483737" r:id="rId16"/>
    <p:sldLayoutId id="2147483736" r:id="rId17"/>
    <p:sldLayoutId id="2147483738" r:id="rId18"/>
    <p:sldLayoutId id="2147483654" r:id="rId19"/>
    <p:sldLayoutId id="2147483655" r:id="rId20"/>
    <p:sldLayoutId id="2147483741" r:id="rId21"/>
  </p:sldLayoutIdLst>
  <p:hf hdr="0" ftr="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7339" userDrawn="1">
          <p15:clr>
            <a:srgbClr val="F26B43"/>
          </p15:clr>
        </p15:guide>
        <p15:guide id="3" orient="horz" pos="340" userDrawn="1">
          <p15:clr>
            <a:srgbClr val="F26B43"/>
          </p15:clr>
        </p15:guide>
        <p15:guide id="4" orient="horz" pos="3979" userDrawn="1">
          <p15:clr>
            <a:srgbClr val="F26B43"/>
          </p15:clr>
        </p15:guide>
        <p15:guide id="5" pos="923" userDrawn="1">
          <p15:clr>
            <a:srgbClr val="F26B43"/>
          </p15:clr>
        </p15:guide>
        <p15:guide id="6" pos="6756" userDrawn="1">
          <p15:clr>
            <a:srgbClr val="F26B43"/>
          </p15:clr>
        </p15:guide>
        <p15:guide id="7" pos="1506" userDrawn="1">
          <p15:clr>
            <a:srgbClr val="F26B43"/>
          </p15:clr>
        </p15:guide>
        <p15:guide id="8" pos="2090" userDrawn="1">
          <p15:clr>
            <a:srgbClr val="F26B43"/>
          </p15:clr>
        </p15:guide>
        <p15:guide id="9" pos="2673" userDrawn="1">
          <p15:clr>
            <a:srgbClr val="F26B43"/>
          </p15:clr>
        </p15:guide>
        <p15:guide id="10" pos="3256" userDrawn="1">
          <p15:clr>
            <a:srgbClr val="F26B43"/>
          </p15:clr>
        </p15:guide>
        <p15:guide id="11" pos="3840" userDrawn="1">
          <p15:clr>
            <a:srgbClr val="F26B43"/>
          </p15:clr>
        </p15:guide>
        <p15:guide id="12" pos="4423" userDrawn="1">
          <p15:clr>
            <a:srgbClr val="F26B43"/>
          </p15:clr>
        </p15:guide>
        <p15:guide id="13" pos="5006" userDrawn="1">
          <p15:clr>
            <a:srgbClr val="F26B43"/>
          </p15:clr>
        </p15:guide>
        <p15:guide id="14" pos="5589" userDrawn="1">
          <p15:clr>
            <a:srgbClr val="F26B43"/>
          </p15:clr>
        </p15:guide>
        <p15:guide id="15" pos="617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8.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s://testoteket.dk/arbejd-med-variabler" TargetMode="External"/><Relationship Id="rId2" Type="http://schemas.openxmlformats.org/officeDocument/2006/relationships/hyperlink" Target="https://astra.dk/sites/default/files/adi_ark.pdf" TargetMode="External"/><Relationship Id="rId1" Type="http://schemas.openxmlformats.org/officeDocument/2006/relationships/slideLayout" Target="../slideLayouts/slideLayout12.xml"/><Relationship Id="rId4" Type="http://schemas.openxmlformats.org/officeDocument/2006/relationships/hyperlink" Target="https://astra.dk/sites/default/files/tjek_din_undersoegelse_v3.pdf"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60205F-9C2F-4829-9359-9183E5B51AF6}"/>
              </a:ext>
            </a:extLst>
          </p:cNvPr>
          <p:cNvSpPr>
            <a:spLocks noGrp="1"/>
          </p:cNvSpPr>
          <p:nvPr>
            <p:ph type="ctrTitle"/>
          </p:nvPr>
        </p:nvSpPr>
        <p:spPr>
          <a:xfrm>
            <a:off x="2429999" y="3645877"/>
            <a:ext cx="7369639" cy="1896267"/>
          </a:xfrm>
        </p:spPr>
        <p:txBody>
          <a:bodyPr/>
          <a:lstStyle/>
          <a:p>
            <a:r>
              <a:rPr lang="da-DK" dirty="0" smtClean="0"/>
              <a:t>Webinar om forsøg med prøver i naturfag</a:t>
            </a:r>
            <a:br>
              <a:rPr lang="da-DK" dirty="0" smtClean="0"/>
            </a:br>
            <a:r>
              <a:rPr lang="da-DK" sz="1400" dirty="0" smtClean="0"/>
              <a:t/>
            </a:r>
            <a:br>
              <a:rPr lang="da-DK" sz="1400" dirty="0" smtClean="0"/>
            </a:br>
            <a:r>
              <a:rPr lang="da-DK" sz="1800" dirty="0" smtClean="0"/>
              <a:t>Onsdag den 7 oktober 2020</a:t>
            </a:r>
            <a:endParaRPr lang="da-DK" sz="1800" dirty="0"/>
          </a:p>
        </p:txBody>
      </p:sp>
      <p:pic>
        <p:nvPicPr>
          <p:cNvPr id="14" name="Picture Placeholder 13">
            <a:extLst>
              <a:ext uri="{FF2B5EF4-FFF2-40B4-BE49-F238E27FC236}">
                <a16:creationId xmlns:a16="http://schemas.microsoft.com/office/drawing/2014/main" id="{6BA144E9-3170-4A0F-B1D7-5A3D0B85CA7C}"/>
              </a:ext>
            </a:extLst>
          </p:cNvPr>
          <p:cNvPicPr>
            <a:picLocks noGrp="1" noChangeAspect="1"/>
          </p:cNvPicPr>
          <p:nvPr>
            <p:ph type="pic" sz="quarter" idx="14"/>
            <p:custDataLst>
              <p:tags r:id="rId1"/>
            </p:custDataLst>
          </p:nvPr>
        </p:nvPicPr>
        <p:blipFill rotWithShape="1">
          <a:blip r:embed="rId4">
            <a:extLst>
              <a:ext uri="{28A0092B-C50C-407E-A947-70E740481C1C}">
                <a14:useLocalDpi xmlns:a14="http://schemas.microsoft.com/office/drawing/2010/main" val="0"/>
              </a:ext>
            </a:extLst>
          </a:blip>
          <a:srcRect t="28894" b="28894"/>
          <a:stretch/>
        </p:blipFill>
        <p:spPr/>
      </p:pic>
      <p:sp>
        <p:nvSpPr>
          <p:cNvPr id="6" name="Pladsholder til tekst 5"/>
          <p:cNvSpPr>
            <a:spLocks noGrp="1"/>
          </p:cNvSpPr>
          <p:nvPr>
            <p:ph type="body" sz="quarter" idx="17"/>
          </p:nvPr>
        </p:nvSpPr>
        <p:spPr/>
        <p:txBody>
          <a:bodyPr/>
          <a:lstStyle/>
          <a:p>
            <a:endParaRPr lang="da-DK"/>
          </a:p>
        </p:txBody>
      </p:sp>
      <p:sp>
        <p:nvSpPr>
          <p:cNvPr id="7" name="Pladsholder til tekst 6"/>
          <p:cNvSpPr>
            <a:spLocks noGrp="1"/>
          </p:cNvSpPr>
          <p:nvPr>
            <p:ph type="body" sz="quarter" idx="18"/>
          </p:nvPr>
        </p:nvSpPr>
        <p:spPr/>
        <p:txBody>
          <a:bodyPr/>
          <a:lstStyle/>
          <a:p>
            <a:endParaRPr lang="da-DK"/>
          </a:p>
        </p:txBody>
      </p:sp>
      <p:sp>
        <p:nvSpPr>
          <p:cNvPr id="2" name="Date Placeholder 1">
            <a:extLst>
              <a:ext uri="{FF2B5EF4-FFF2-40B4-BE49-F238E27FC236}">
                <a16:creationId xmlns:a16="http://schemas.microsoft.com/office/drawing/2014/main" id="{967CB8B4-833E-4919-91B6-3F3CEE60FF9F}"/>
              </a:ext>
            </a:extLst>
          </p:cNvPr>
          <p:cNvSpPr>
            <a:spLocks noGrp="1"/>
          </p:cNvSpPr>
          <p:nvPr>
            <p:ph type="dt" sz="half" idx="10"/>
          </p:nvPr>
        </p:nvSpPr>
        <p:spPr/>
        <p:txBody>
          <a:bodyPr/>
          <a:lstStyle/>
          <a:p>
            <a:fld id="{54F7CAC9-5EC0-4FCD-8270-C0667CD1F959}" type="datetime2">
              <a:rPr lang="da-DK"/>
              <a:pPr/>
              <a:t>8. oktober 2020</a:t>
            </a:fld>
            <a:endParaRPr lang="da-DK" dirty="0"/>
          </a:p>
        </p:txBody>
      </p:sp>
      <p:sp>
        <p:nvSpPr>
          <p:cNvPr id="4" name="Slide Number Placeholder 3">
            <a:extLst>
              <a:ext uri="{FF2B5EF4-FFF2-40B4-BE49-F238E27FC236}">
                <a16:creationId xmlns:a16="http://schemas.microsoft.com/office/drawing/2014/main" id="{6C06139B-191C-4BD2-AE53-CE5DA4897C54}"/>
              </a:ext>
            </a:extLst>
          </p:cNvPr>
          <p:cNvSpPr>
            <a:spLocks noGrp="1"/>
          </p:cNvSpPr>
          <p:nvPr>
            <p:ph type="sldNum" sz="quarter" idx="12"/>
          </p:nvPr>
        </p:nvSpPr>
        <p:spPr/>
        <p:txBody>
          <a:bodyPr/>
          <a:lstStyle/>
          <a:p>
            <a:fld id="{24C8C45C-947F-4981-8B3F-4F32E973C901}" type="slidenum">
              <a:rPr lang="da-DK"/>
              <a:pPr/>
              <a:t>1</a:t>
            </a:fld>
            <a:endParaRPr lang="da-DK" dirty="0"/>
          </a:p>
        </p:txBody>
      </p:sp>
    </p:spTree>
    <p:extLst>
      <p:ext uri="{BB962C8B-B14F-4D97-AF65-F5344CB8AC3E}">
        <p14:creationId xmlns:p14="http://schemas.microsoft.com/office/powerpoint/2010/main" val="2068377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ctrTitle"/>
          </p:nvPr>
        </p:nvSpPr>
        <p:spPr/>
        <p:txBody>
          <a:bodyPr/>
          <a:lstStyle/>
          <a:p>
            <a:r>
              <a:rPr lang="da-DK" dirty="0" smtClean="0"/>
              <a:t>Kompetencerne i fokus</a:t>
            </a:r>
            <a:endParaRPr lang="da-DK" dirty="0"/>
          </a:p>
        </p:txBody>
      </p:sp>
      <p:sp>
        <p:nvSpPr>
          <p:cNvPr id="5" name="Pladsholder til dato 4"/>
          <p:cNvSpPr>
            <a:spLocks noGrp="1"/>
          </p:cNvSpPr>
          <p:nvPr>
            <p:ph type="dt" sz="half" idx="10"/>
          </p:nvPr>
        </p:nvSpPr>
        <p:spPr/>
        <p:txBody>
          <a:bodyPr/>
          <a:lstStyle/>
          <a:p>
            <a:fld id="{5287408A-2C93-4FDA-893A-85FA7EDCDC14}" type="datetime2">
              <a:rPr lang="da-DK" smtClean="0"/>
              <a:t>8. oktober 2020</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10</a:t>
            </a:fld>
            <a:endParaRPr lang="da-DK" dirty="0"/>
          </a:p>
        </p:txBody>
      </p:sp>
    </p:spTree>
    <p:extLst>
      <p:ext uri="{BB962C8B-B14F-4D97-AF65-F5344CB8AC3E}">
        <p14:creationId xmlns:p14="http://schemas.microsoft.com/office/powerpoint/2010/main" val="2011934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Pladsholder til dato 6"/>
          <p:cNvSpPr>
            <a:spLocks noGrp="1"/>
          </p:cNvSpPr>
          <p:nvPr>
            <p:ph type="dt" sz="half" idx="10"/>
          </p:nvPr>
        </p:nvSpPr>
        <p:spPr/>
        <p:txBody>
          <a:bodyPr/>
          <a:lstStyle/>
          <a:p>
            <a:fld id="{76DCB704-4DB5-4DA1-9BAA-BB57AFDB3484}" type="datetime2">
              <a:rPr lang="da-DK" smtClean="0"/>
              <a:t>8. oktober 2020</a:t>
            </a:fld>
            <a:endParaRPr lang="da-DK" dirty="0"/>
          </a:p>
        </p:txBody>
      </p:sp>
      <p:sp>
        <p:nvSpPr>
          <p:cNvPr id="8" name="Pladsholder til slidenummer 7"/>
          <p:cNvSpPr>
            <a:spLocks noGrp="1"/>
          </p:cNvSpPr>
          <p:nvPr>
            <p:ph type="sldNum" sz="quarter" idx="12"/>
          </p:nvPr>
        </p:nvSpPr>
        <p:spPr/>
        <p:txBody>
          <a:bodyPr/>
          <a:lstStyle/>
          <a:p>
            <a:fld id="{24C8C45C-947F-4981-8B3F-4F32E973C901}" type="slidenum">
              <a:rPr lang="da-DK" smtClean="0"/>
              <a:pPr/>
              <a:t>11</a:t>
            </a:fld>
            <a:endParaRPr lang="da-DK" dirty="0"/>
          </a:p>
        </p:txBody>
      </p:sp>
      <p:pic>
        <p:nvPicPr>
          <p:cNvPr id="12" name="Pladsholder til indhold 11"/>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37627" y="2297587"/>
            <a:ext cx="7844438" cy="1376041"/>
          </a:xfrm>
        </p:spPr>
      </p:pic>
      <p:pic>
        <p:nvPicPr>
          <p:cNvPr id="15" name="Pladsholder til indhold 1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40000" y="4216052"/>
            <a:ext cx="9072553" cy="2125570"/>
          </a:xfrm>
        </p:spPr>
      </p:pic>
      <p:sp>
        <p:nvSpPr>
          <p:cNvPr id="11" name="Tekstfelt 10"/>
          <p:cNvSpPr txBox="1"/>
          <p:nvPr/>
        </p:nvSpPr>
        <p:spPr>
          <a:xfrm>
            <a:off x="678600" y="1880232"/>
            <a:ext cx="5295208" cy="307777"/>
          </a:xfrm>
          <a:prstGeom prst="rect">
            <a:avLst/>
          </a:prstGeom>
          <a:noFill/>
        </p:spPr>
        <p:txBody>
          <a:bodyPr wrap="square" lIns="0" tIns="0" rIns="0" bIns="0" rtlCol="0">
            <a:spAutoFit/>
          </a:bodyPr>
          <a:lstStyle/>
          <a:p>
            <a:r>
              <a:rPr lang="da-DK" sz="2000" dirty="0" smtClean="0"/>
              <a:t>Hvorfor undersøgelse?</a:t>
            </a:r>
          </a:p>
        </p:txBody>
      </p:sp>
      <p:sp>
        <p:nvSpPr>
          <p:cNvPr id="14" name="Tekstfelt 13"/>
          <p:cNvSpPr txBox="1"/>
          <p:nvPr/>
        </p:nvSpPr>
        <p:spPr>
          <a:xfrm>
            <a:off x="678600" y="3798697"/>
            <a:ext cx="5295208" cy="307777"/>
          </a:xfrm>
          <a:prstGeom prst="rect">
            <a:avLst/>
          </a:prstGeom>
          <a:noFill/>
        </p:spPr>
        <p:txBody>
          <a:bodyPr wrap="square" lIns="0" tIns="0" rIns="0" bIns="0" rtlCol="0">
            <a:spAutoFit/>
          </a:bodyPr>
          <a:lstStyle/>
          <a:p>
            <a:r>
              <a:rPr lang="da-DK" sz="2000" dirty="0" smtClean="0"/>
              <a:t>Hvad er en undersøgelse?</a:t>
            </a:r>
          </a:p>
        </p:txBody>
      </p:sp>
      <p:sp>
        <p:nvSpPr>
          <p:cNvPr id="16" name="Tekstfelt 15"/>
          <p:cNvSpPr txBox="1"/>
          <p:nvPr/>
        </p:nvSpPr>
        <p:spPr>
          <a:xfrm>
            <a:off x="8944494" y="6018414"/>
            <a:ext cx="3108960" cy="184666"/>
          </a:xfrm>
          <a:prstGeom prst="rect">
            <a:avLst/>
          </a:prstGeom>
          <a:noFill/>
        </p:spPr>
        <p:txBody>
          <a:bodyPr wrap="square" lIns="0" tIns="0" rIns="0" bIns="0" rtlCol="0">
            <a:spAutoFit/>
          </a:bodyPr>
          <a:lstStyle/>
          <a:p>
            <a:r>
              <a:rPr lang="en-US" sz="1200" dirty="0" err="1" smtClean="0"/>
              <a:t>Faghæftet</a:t>
            </a:r>
            <a:r>
              <a:rPr lang="en-US" sz="1200" dirty="0" smtClean="0"/>
              <a:t> for </a:t>
            </a:r>
            <a:r>
              <a:rPr lang="en-US" sz="1200" dirty="0" err="1" smtClean="0"/>
              <a:t>fysik</a:t>
            </a:r>
            <a:r>
              <a:rPr lang="en-US" sz="1200" dirty="0" smtClean="0"/>
              <a:t>/</a:t>
            </a:r>
            <a:r>
              <a:rPr lang="en-US" sz="1200" dirty="0" err="1" smtClean="0"/>
              <a:t>kemi</a:t>
            </a:r>
            <a:r>
              <a:rPr lang="en-US" sz="1200" dirty="0" smtClean="0"/>
              <a:t> 2019 s. 73</a:t>
            </a:r>
            <a:endParaRPr lang="da-DK" sz="1200" dirty="0" err="1" smtClean="0"/>
          </a:p>
        </p:txBody>
      </p:sp>
      <p:sp>
        <p:nvSpPr>
          <p:cNvPr id="17" name="Tekstfelt 16"/>
          <p:cNvSpPr txBox="1"/>
          <p:nvPr/>
        </p:nvSpPr>
        <p:spPr>
          <a:xfrm>
            <a:off x="8944494" y="3851906"/>
            <a:ext cx="3108960" cy="184666"/>
          </a:xfrm>
          <a:prstGeom prst="rect">
            <a:avLst/>
          </a:prstGeom>
          <a:noFill/>
        </p:spPr>
        <p:txBody>
          <a:bodyPr wrap="square" lIns="0" tIns="0" rIns="0" bIns="0" rtlCol="0">
            <a:spAutoFit/>
          </a:bodyPr>
          <a:lstStyle/>
          <a:p>
            <a:r>
              <a:rPr lang="en-US" sz="1200" dirty="0" err="1" smtClean="0"/>
              <a:t>Faghæftet</a:t>
            </a:r>
            <a:r>
              <a:rPr lang="en-US" sz="1200" dirty="0" smtClean="0"/>
              <a:t> for </a:t>
            </a:r>
            <a:r>
              <a:rPr lang="en-US" sz="1200" dirty="0" err="1" smtClean="0"/>
              <a:t>fysik</a:t>
            </a:r>
            <a:r>
              <a:rPr lang="en-US" sz="1200" dirty="0" smtClean="0"/>
              <a:t>/</a:t>
            </a:r>
            <a:r>
              <a:rPr lang="en-US" sz="1200" dirty="0" err="1" smtClean="0"/>
              <a:t>kemi</a:t>
            </a:r>
            <a:r>
              <a:rPr lang="en-US" sz="1200" dirty="0" smtClean="0"/>
              <a:t> 2019 s. 7</a:t>
            </a:r>
            <a:endParaRPr lang="da-DK" sz="1200" dirty="0" err="1" smtClean="0"/>
          </a:p>
        </p:txBody>
      </p:sp>
      <p:sp>
        <p:nvSpPr>
          <p:cNvPr id="13" name="Titel 1"/>
          <p:cNvSpPr>
            <a:spLocks noGrp="1"/>
          </p:cNvSpPr>
          <p:nvPr>
            <p:ph type="title"/>
          </p:nvPr>
        </p:nvSpPr>
        <p:spPr>
          <a:xfrm>
            <a:off x="541476" y="539750"/>
            <a:ext cx="9258162" cy="934890"/>
          </a:xfrm>
        </p:spPr>
        <p:txBody>
          <a:bodyPr/>
          <a:lstStyle/>
          <a:p>
            <a:r>
              <a:rPr lang="da-DK" dirty="0" smtClean="0"/>
              <a:t>Undersøgelseskompetencen i naturfag</a:t>
            </a:r>
            <a:endParaRPr lang="da-DK" dirty="0"/>
          </a:p>
        </p:txBody>
      </p:sp>
    </p:spTree>
    <p:extLst>
      <p:ext uri="{BB962C8B-B14F-4D97-AF65-F5344CB8AC3E}">
        <p14:creationId xmlns:p14="http://schemas.microsoft.com/office/powerpoint/2010/main" val="68420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Modelleringskompetencen i naturfag</a:t>
            </a:r>
            <a:endParaRPr lang="da-DK" dirty="0"/>
          </a:p>
        </p:txBody>
      </p:sp>
      <p:pic>
        <p:nvPicPr>
          <p:cNvPr id="3" name="Pladsholder til indhold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96119" y="1604240"/>
            <a:ext cx="7915293" cy="1965362"/>
          </a:xfrm>
        </p:spPr>
        <p:style>
          <a:lnRef idx="2">
            <a:schemeClr val="dk1"/>
          </a:lnRef>
          <a:fillRef idx="1">
            <a:schemeClr val="lt1"/>
          </a:fillRef>
          <a:effectRef idx="0">
            <a:schemeClr val="dk1"/>
          </a:effectRef>
          <a:fontRef idx="minor">
            <a:schemeClr val="dk1"/>
          </a:fontRef>
        </p:style>
      </p:pic>
      <p:pic>
        <p:nvPicPr>
          <p:cNvPr id="4" name="Pladsholder til indhold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115051" y="4108759"/>
            <a:ext cx="8672932" cy="1803283"/>
          </a:xfrm>
        </p:spPr>
        <p:style>
          <a:lnRef idx="2">
            <a:schemeClr val="dk1"/>
          </a:lnRef>
          <a:fillRef idx="1">
            <a:schemeClr val="lt1"/>
          </a:fillRef>
          <a:effectRef idx="0">
            <a:schemeClr val="dk1"/>
          </a:effectRef>
          <a:fontRef idx="minor">
            <a:schemeClr val="dk1"/>
          </a:fontRef>
        </p:style>
      </p:pic>
      <p:sp>
        <p:nvSpPr>
          <p:cNvPr id="5" name="Pladsholder til dato 4"/>
          <p:cNvSpPr>
            <a:spLocks noGrp="1"/>
          </p:cNvSpPr>
          <p:nvPr>
            <p:ph type="dt" sz="half" idx="10"/>
          </p:nvPr>
        </p:nvSpPr>
        <p:spPr/>
        <p:txBody>
          <a:bodyPr/>
          <a:lstStyle/>
          <a:p>
            <a:fld id="{7C1B6CC8-1D17-441B-9748-69DE7971662D}" type="datetime2">
              <a:rPr lang="da-DK" smtClean="0"/>
              <a:t>8. oktober 2020</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12</a:t>
            </a:fld>
            <a:endParaRPr lang="da-DK" dirty="0"/>
          </a:p>
        </p:txBody>
      </p:sp>
    </p:spTree>
    <p:extLst>
      <p:ext uri="{BB962C8B-B14F-4D97-AF65-F5344CB8AC3E}">
        <p14:creationId xmlns:p14="http://schemas.microsoft.com/office/powerpoint/2010/main" val="811240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Centrale ”</a:t>
            </a:r>
            <a:r>
              <a:rPr lang="da-DK" dirty="0" err="1" smtClean="0"/>
              <a:t>findings</a:t>
            </a:r>
            <a:r>
              <a:rPr lang="da-DK" dirty="0" smtClean="0"/>
              <a:t>”</a:t>
            </a:r>
            <a:br>
              <a:rPr lang="da-DK" dirty="0" smtClean="0"/>
            </a:br>
            <a:r>
              <a:rPr lang="da-DK" dirty="0" smtClean="0"/>
              <a:t>i pilotafprøvningen</a:t>
            </a:r>
            <a:endParaRPr lang="da-DK" dirty="0"/>
          </a:p>
        </p:txBody>
      </p:sp>
      <p:sp>
        <p:nvSpPr>
          <p:cNvPr id="3" name="Pladsholder til dato 2"/>
          <p:cNvSpPr>
            <a:spLocks noGrp="1"/>
          </p:cNvSpPr>
          <p:nvPr>
            <p:ph type="dt" sz="half" idx="10"/>
          </p:nvPr>
        </p:nvSpPr>
        <p:spPr/>
        <p:txBody>
          <a:bodyPr/>
          <a:lstStyle/>
          <a:p>
            <a:fld id="{8CE1EE5F-543F-41CF-832B-13034BBB5ED1}" type="datetime2">
              <a:rPr lang="da-DK" smtClean="0"/>
              <a:t>8. oktober 2020</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13</a:t>
            </a:fld>
            <a:endParaRPr lang="da-DK" dirty="0"/>
          </a:p>
        </p:txBody>
      </p:sp>
    </p:spTree>
    <p:extLst>
      <p:ext uri="{BB962C8B-B14F-4D97-AF65-F5344CB8AC3E}">
        <p14:creationId xmlns:p14="http://schemas.microsoft.com/office/powerpoint/2010/main" val="3102601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Arbejdsgruppens ”notater”</a:t>
            </a:r>
            <a:endParaRPr lang="da-DK" dirty="0"/>
          </a:p>
        </p:txBody>
      </p:sp>
      <p:sp>
        <p:nvSpPr>
          <p:cNvPr id="3" name="Pladsholder til indhold 2"/>
          <p:cNvSpPr>
            <a:spLocks noGrp="1"/>
          </p:cNvSpPr>
          <p:nvPr>
            <p:ph idx="1"/>
          </p:nvPr>
        </p:nvSpPr>
        <p:spPr>
          <a:xfrm>
            <a:off x="539748" y="1800000"/>
            <a:ext cx="5464800" cy="4345213"/>
          </a:xfrm>
        </p:spPr>
        <p:txBody>
          <a:bodyPr/>
          <a:lstStyle/>
          <a:p>
            <a:r>
              <a:rPr lang="da-DK" dirty="0" smtClean="0"/>
              <a:t>Tid anvendt: Der er en opmærksomhed på, at eleverne blev ”hængende” for lang tid ved simuleringerne i forhold til antallet af opgaver i hele prøven.</a:t>
            </a:r>
          </a:p>
          <a:p>
            <a:pPr marL="0" indent="0">
              <a:buNone/>
            </a:pPr>
            <a:endParaRPr lang="da-DK" dirty="0" smtClean="0"/>
          </a:p>
          <a:p>
            <a:r>
              <a:rPr lang="da-DK" dirty="0" smtClean="0"/>
              <a:t>Når der var for mange variabler, og simuleringerne blev for komplekse, øgede det sværhedsgraden og dermed for komplekst for eleverne.</a:t>
            </a:r>
          </a:p>
          <a:p>
            <a:pPr marL="0" indent="0">
              <a:buNone/>
            </a:pPr>
            <a:endParaRPr lang="da-DK" dirty="0" smtClean="0"/>
          </a:p>
          <a:p>
            <a:pPr marL="0" indent="0">
              <a:buNone/>
            </a:pPr>
            <a:endParaRPr lang="da-DK" dirty="0" smtClean="0"/>
          </a:p>
          <a:p>
            <a:endParaRPr lang="da-DK" dirty="0"/>
          </a:p>
        </p:txBody>
      </p:sp>
      <p:sp>
        <p:nvSpPr>
          <p:cNvPr id="4" name="Pladsholder til dato 3"/>
          <p:cNvSpPr>
            <a:spLocks noGrp="1"/>
          </p:cNvSpPr>
          <p:nvPr>
            <p:ph type="dt" sz="half" idx="10"/>
          </p:nvPr>
        </p:nvSpPr>
        <p:spPr/>
        <p:txBody>
          <a:bodyPr/>
          <a:lstStyle/>
          <a:p>
            <a:fld id="{F9F0A9FE-7243-42BC-A71C-38DE25DCBAEC}" type="datetime2">
              <a:rPr lang="da-DK" noProof="0" smtClean="0"/>
              <a:t>8. oktober 2020</a:t>
            </a:fld>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14</a:t>
            </a:fld>
            <a:endParaRPr lang="da-DK" dirty="0"/>
          </a:p>
        </p:txBody>
      </p:sp>
      <p:sp>
        <p:nvSpPr>
          <p:cNvPr id="6" name="Pladsholder til indhold 5"/>
          <p:cNvSpPr>
            <a:spLocks noGrp="1"/>
          </p:cNvSpPr>
          <p:nvPr>
            <p:ph idx="13"/>
          </p:nvPr>
        </p:nvSpPr>
        <p:spPr>
          <a:xfrm>
            <a:off x="6185863" y="1800000"/>
            <a:ext cx="5464800" cy="4345213"/>
          </a:xfrm>
        </p:spPr>
        <p:txBody>
          <a:bodyPr/>
          <a:lstStyle/>
          <a:p>
            <a:r>
              <a:rPr lang="da-DK" dirty="0" smtClean="0"/>
              <a:t>”Fedt med simuleringer – det blev sjovere at have en prøve, da jeg kunne undersøge..”</a:t>
            </a:r>
          </a:p>
          <a:p>
            <a:r>
              <a:rPr lang="da-DK" dirty="0" smtClean="0"/>
              <a:t>”Det mindende mere om noget af den undervisning, vi havde haft før – altså vi havde haft om neutralisering af en syre i laboratoriet og havde lavet forsøget før.”</a:t>
            </a:r>
          </a:p>
          <a:p>
            <a:r>
              <a:rPr lang="da-DK" dirty="0" smtClean="0"/>
              <a:t>”Delen </a:t>
            </a:r>
            <a:r>
              <a:rPr lang="da-DK" dirty="0"/>
              <a:t>med undersøgelsen er relevant </a:t>
            </a:r>
            <a:r>
              <a:rPr lang="da-DK" dirty="0" err="1"/>
              <a:t>ift</a:t>
            </a:r>
            <a:r>
              <a:rPr lang="da-DK" dirty="0"/>
              <a:t> undervisningen, hvor vi også arbejder med variable</a:t>
            </a:r>
            <a:r>
              <a:rPr lang="da-DK" dirty="0" smtClean="0"/>
              <a:t>.”</a:t>
            </a:r>
          </a:p>
          <a:p>
            <a:endParaRPr lang="da-DK" dirty="0" smtClean="0"/>
          </a:p>
          <a:p>
            <a:endParaRPr lang="da-DK" dirty="0"/>
          </a:p>
        </p:txBody>
      </p:sp>
      <p:sp>
        <p:nvSpPr>
          <p:cNvPr id="7" name="Pladsholder til tekst 6"/>
          <p:cNvSpPr>
            <a:spLocks noGrp="1"/>
          </p:cNvSpPr>
          <p:nvPr>
            <p:ph type="body" sz="quarter" idx="14"/>
          </p:nvPr>
        </p:nvSpPr>
        <p:spPr>
          <a:xfrm>
            <a:off x="539748" y="6145213"/>
            <a:ext cx="5464798" cy="305987"/>
          </a:xfrm>
          <a:solidFill>
            <a:schemeClr val="bg1"/>
          </a:solidFill>
        </p:spPr>
        <p:txBody>
          <a:bodyPr/>
          <a:lstStyle/>
          <a:p>
            <a:r>
              <a:rPr lang="da-DK" dirty="0" smtClean="0"/>
              <a:t>Udsagn fra </a:t>
            </a:r>
            <a:r>
              <a:rPr lang="da-DK" dirty="0" err="1" smtClean="0"/>
              <a:t>opgavekomissionens</a:t>
            </a:r>
            <a:r>
              <a:rPr lang="da-DK" dirty="0" smtClean="0"/>
              <a:t> anbefalinger ud fra de generede data fra pilotprøven ultimo august – primo september </a:t>
            </a:r>
            <a:endParaRPr lang="da-DK" dirty="0"/>
          </a:p>
        </p:txBody>
      </p:sp>
      <p:sp>
        <p:nvSpPr>
          <p:cNvPr id="8" name="Pladsholder til tekst 7"/>
          <p:cNvSpPr>
            <a:spLocks noGrp="1"/>
          </p:cNvSpPr>
          <p:nvPr>
            <p:ph type="body" sz="quarter" idx="15"/>
          </p:nvPr>
        </p:nvSpPr>
        <p:spPr>
          <a:xfrm>
            <a:off x="6185863" y="6145213"/>
            <a:ext cx="5464798" cy="305987"/>
          </a:xfrm>
          <a:solidFill>
            <a:schemeClr val="bg1"/>
          </a:solidFill>
        </p:spPr>
        <p:txBody>
          <a:bodyPr/>
          <a:lstStyle/>
          <a:p>
            <a:r>
              <a:rPr lang="da-DK" dirty="0" smtClean="0"/>
              <a:t>Elevudsagn fra de kvalitative semistrukturerede elevinterviews foretaget umiddelbart efter pilotprøvens afslutning – foretaget på udvalgte skoler.</a:t>
            </a:r>
            <a:endParaRPr lang="da-DK" dirty="0"/>
          </a:p>
        </p:txBody>
      </p:sp>
    </p:spTree>
    <p:extLst>
      <p:ext uri="{BB962C8B-B14F-4D97-AF65-F5344CB8AC3E}">
        <p14:creationId xmlns:p14="http://schemas.microsoft.com/office/powerpoint/2010/main" val="813516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Simulerings eksempler fra piloten – et eksempel fra hvert fag.</a:t>
            </a:r>
            <a:endParaRPr lang="da-DK" dirty="0"/>
          </a:p>
        </p:txBody>
      </p:sp>
      <p:pic>
        <p:nvPicPr>
          <p:cNvPr id="3" name="Pladsholder til indhold 2"/>
          <p:cNvPicPr>
            <a:picLocks noGrp="1" noChangeAspect="1"/>
          </p:cNvPicPr>
          <p:nvPr>
            <p:ph sz="half" idx="1"/>
          </p:nvPr>
        </p:nvPicPr>
        <p:blipFill>
          <a:blip r:embed="rId2" cstate="hqprint">
            <a:extLst>
              <a:ext uri="{28A0092B-C50C-407E-A947-70E740481C1C}">
                <a14:useLocalDpi xmlns:a14="http://schemas.microsoft.com/office/drawing/2010/main" val="0"/>
              </a:ext>
            </a:extLst>
          </a:blip>
          <a:stretch>
            <a:fillRect/>
          </a:stretch>
        </p:blipFill>
        <p:spPr>
          <a:xfrm>
            <a:off x="539750" y="2748663"/>
            <a:ext cx="3581400" cy="2621149"/>
          </a:xfrm>
        </p:spPr>
      </p:pic>
      <p:pic>
        <p:nvPicPr>
          <p:cNvPr id="4" name="Pladsholder til indhold 3"/>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4294188" y="2754657"/>
            <a:ext cx="3589337" cy="2609161"/>
          </a:xfrm>
        </p:spPr>
      </p:pic>
      <p:pic>
        <p:nvPicPr>
          <p:cNvPr id="5" name="Pladsholder til indhold 4"/>
          <p:cNvPicPr>
            <a:picLocks noGrp="1" noChangeAspect="1"/>
          </p:cNvPicPr>
          <p:nvPr>
            <p:ph sz="quarter" idx="13"/>
          </p:nvPr>
        </p:nvPicPr>
        <p:blipFill>
          <a:blip r:embed="rId4" cstate="hqprint">
            <a:extLst>
              <a:ext uri="{28A0092B-C50C-407E-A947-70E740481C1C}">
                <a14:useLocalDpi xmlns:a14="http://schemas.microsoft.com/office/drawing/2010/main" val="0"/>
              </a:ext>
            </a:extLst>
          </a:blip>
          <a:stretch>
            <a:fillRect/>
          </a:stretch>
        </p:blipFill>
        <p:spPr>
          <a:xfrm>
            <a:off x="8070850" y="2873629"/>
            <a:ext cx="3582988" cy="2371216"/>
          </a:xfrm>
        </p:spPr>
      </p:pic>
      <p:sp>
        <p:nvSpPr>
          <p:cNvPr id="6" name="Pladsholder til dato 5"/>
          <p:cNvSpPr>
            <a:spLocks noGrp="1"/>
          </p:cNvSpPr>
          <p:nvPr>
            <p:ph type="dt" sz="half" idx="10"/>
          </p:nvPr>
        </p:nvSpPr>
        <p:spPr/>
        <p:txBody>
          <a:bodyPr/>
          <a:lstStyle/>
          <a:p>
            <a:fld id="{50DFF303-FFC0-4D4F-8F43-DB0AFBA232A2}" type="datetime2">
              <a:rPr lang="da-DK" smtClean="0"/>
              <a:t>8. oktober 2020</a:t>
            </a:fld>
            <a:endParaRPr lang="da-DK" dirty="0"/>
          </a:p>
        </p:txBody>
      </p:sp>
      <p:sp>
        <p:nvSpPr>
          <p:cNvPr id="7" name="Pladsholder til slidenummer 6"/>
          <p:cNvSpPr>
            <a:spLocks noGrp="1"/>
          </p:cNvSpPr>
          <p:nvPr>
            <p:ph type="sldNum" sz="quarter" idx="12"/>
          </p:nvPr>
        </p:nvSpPr>
        <p:spPr/>
        <p:txBody>
          <a:bodyPr/>
          <a:lstStyle/>
          <a:p>
            <a:fld id="{24C8C45C-947F-4981-8B3F-4F32E973C901}" type="slidenum">
              <a:rPr lang="da-DK" smtClean="0"/>
              <a:pPr/>
              <a:t>15</a:t>
            </a:fld>
            <a:endParaRPr lang="da-DK" dirty="0"/>
          </a:p>
        </p:txBody>
      </p:sp>
      <p:sp>
        <p:nvSpPr>
          <p:cNvPr id="14" name="Pladsholder til tekst 13"/>
          <p:cNvSpPr>
            <a:spLocks noGrp="1"/>
          </p:cNvSpPr>
          <p:nvPr>
            <p:ph type="body" sz="quarter" idx="16"/>
          </p:nvPr>
        </p:nvSpPr>
        <p:spPr/>
        <p:txBody>
          <a:bodyPr/>
          <a:lstStyle/>
          <a:p>
            <a:r>
              <a:rPr lang="da-DK" dirty="0" smtClean="0"/>
              <a:t>Piloten i biologi anvendt ultimo aug. – primo sep.</a:t>
            </a:r>
            <a:endParaRPr lang="da-DK" dirty="0"/>
          </a:p>
        </p:txBody>
      </p:sp>
      <p:sp>
        <p:nvSpPr>
          <p:cNvPr id="15" name="Pladsholder til tekst 14"/>
          <p:cNvSpPr>
            <a:spLocks noGrp="1"/>
          </p:cNvSpPr>
          <p:nvPr>
            <p:ph type="body" sz="quarter" idx="17"/>
          </p:nvPr>
        </p:nvSpPr>
        <p:spPr/>
        <p:txBody>
          <a:bodyPr/>
          <a:lstStyle/>
          <a:p>
            <a:r>
              <a:rPr lang="da-DK" dirty="0"/>
              <a:t>Piloten i </a:t>
            </a:r>
            <a:r>
              <a:rPr lang="da-DK" dirty="0" smtClean="0"/>
              <a:t>geografi </a:t>
            </a:r>
            <a:r>
              <a:rPr lang="da-DK" dirty="0"/>
              <a:t>anvendt ultimo aug. – primo sep.</a:t>
            </a:r>
          </a:p>
          <a:p>
            <a:endParaRPr lang="da-DK" dirty="0"/>
          </a:p>
        </p:txBody>
      </p:sp>
      <p:sp>
        <p:nvSpPr>
          <p:cNvPr id="16" name="Pladsholder til tekst 15"/>
          <p:cNvSpPr>
            <a:spLocks noGrp="1"/>
          </p:cNvSpPr>
          <p:nvPr>
            <p:ph type="body" sz="quarter" idx="18"/>
          </p:nvPr>
        </p:nvSpPr>
        <p:spPr/>
        <p:txBody>
          <a:bodyPr/>
          <a:lstStyle/>
          <a:p>
            <a:r>
              <a:rPr lang="da-DK" dirty="0"/>
              <a:t>Piloten i </a:t>
            </a:r>
            <a:r>
              <a:rPr lang="da-DK" dirty="0" smtClean="0"/>
              <a:t>Fysik/Kemi </a:t>
            </a:r>
            <a:r>
              <a:rPr lang="da-DK" dirty="0"/>
              <a:t>anvendt ultimo aug. – primo sep.</a:t>
            </a:r>
          </a:p>
          <a:p>
            <a:endParaRPr lang="da-DK" dirty="0"/>
          </a:p>
        </p:txBody>
      </p:sp>
    </p:spTree>
    <p:extLst>
      <p:ext uri="{BB962C8B-B14F-4D97-AF65-F5344CB8AC3E}">
        <p14:creationId xmlns:p14="http://schemas.microsoft.com/office/powerpoint/2010/main" val="2664357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749" y="3585600"/>
            <a:ext cx="6481764" cy="2110350"/>
          </a:xfrm>
        </p:spPr>
        <p:txBody>
          <a:bodyPr/>
          <a:lstStyle/>
          <a:p>
            <a:r>
              <a:rPr lang="da-DK" dirty="0" smtClean="0"/>
              <a:t>Simulerings opgave fra pilotafprøvningen i Fysik/Kemi B</a:t>
            </a:r>
            <a:endParaRPr lang="da-DK" dirty="0"/>
          </a:p>
        </p:txBody>
      </p:sp>
      <p:sp>
        <p:nvSpPr>
          <p:cNvPr id="6" name="Pladsholder til dato 5"/>
          <p:cNvSpPr>
            <a:spLocks noGrp="1"/>
          </p:cNvSpPr>
          <p:nvPr>
            <p:ph type="dt" sz="half" idx="10"/>
          </p:nvPr>
        </p:nvSpPr>
        <p:spPr/>
        <p:txBody>
          <a:bodyPr/>
          <a:lstStyle/>
          <a:p>
            <a:fld id="{73D4F9EA-A605-4D01-863E-708DD5D85776}" type="datetime2">
              <a:rPr lang="da-DK" smtClean="0"/>
              <a:t>8. oktober 2020</a:t>
            </a:fld>
            <a:endParaRPr lang="da-DK" dirty="0"/>
          </a:p>
        </p:txBody>
      </p:sp>
      <p:sp>
        <p:nvSpPr>
          <p:cNvPr id="7" name="Pladsholder til slidenummer 6"/>
          <p:cNvSpPr>
            <a:spLocks noGrp="1"/>
          </p:cNvSpPr>
          <p:nvPr>
            <p:ph type="sldNum" sz="quarter" idx="12"/>
          </p:nvPr>
        </p:nvSpPr>
        <p:spPr/>
        <p:txBody>
          <a:bodyPr/>
          <a:lstStyle/>
          <a:p>
            <a:fld id="{24C8C45C-947F-4981-8B3F-4F32E973C901}" type="slidenum">
              <a:rPr lang="da-DK" smtClean="0"/>
              <a:pPr/>
              <a:t>16</a:t>
            </a:fld>
            <a:endParaRPr lang="da-DK" dirty="0"/>
          </a:p>
        </p:txBody>
      </p:sp>
    </p:spTree>
    <p:extLst>
      <p:ext uri="{BB962C8B-B14F-4D97-AF65-F5344CB8AC3E}">
        <p14:creationId xmlns:p14="http://schemas.microsoft.com/office/powerpoint/2010/main" val="3282571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Eksempler på opgavernes opbygning i piloten</a:t>
            </a:r>
            <a:endParaRPr lang="da-DK" dirty="0"/>
          </a:p>
        </p:txBody>
      </p:sp>
      <p:sp>
        <p:nvSpPr>
          <p:cNvPr id="5" name="Pladsholder til dato 4"/>
          <p:cNvSpPr>
            <a:spLocks noGrp="1"/>
          </p:cNvSpPr>
          <p:nvPr>
            <p:ph type="dt" sz="half" idx="10"/>
          </p:nvPr>
        </p:nvSpPr>
        <p:spPr/>
        <p:txBody>
          <a:bodyPr/>
          <a:lstStyle/>
          <a:p>
            <a:fld id="{5287408A-2C93-4FDA-893A-85FA7EDCDC14}" type="datetime2">
              <a:rPr lang="da-DK" smtClean="0"/>
              <a:t>8. oktober 2020</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17</a:t>
            </a:fld>
            <a:endParaRPr lang="da-DK" dirty="0"/>
          </a:p>
        </p:txBody>
      </p:sp>
      <p:sp>
        <p:nvSpPr>
          <p:cNvPr id="13" name="Tekstfelt 12"/>
          <p:cNvSpPr txBox="1"/>
          <p:nvPr/>
        </p:nvSpPr>
        <p:spPr>
          <a:xfrm>
            <a:off x="539749" y="1474640"/>
            <a:ext cx="10937875" cy="903446"/>
          </a:xfrm>
          <a:prstGeom prst="snipRound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r>
              <a:rPr lang="da-DK" sz="2000" dirty="0" err="1" smtClean="0"/>
              <a:t>Opg</a:t>
            </a:r>
            <a:r>
              <a:rPr lang="da-DK" sz="2000" dirty="0" smtClean="0"/>
              <a:t>. 1.1</a:t>
            </a:r>
          </a:p>
          <a:p>
            <a:r>
              <a:rPr lang="da-DK" dirty="0">
                <a:solidFill>
                  <a:srgbClr val="FF0000"/>
                </a:solidFill>
              </a:rPr>
              <a:t>Vælg</a:t>
            </a:r>
            <a:r>
              <a:rPr lang="da-DK" dirty="0"/>
              <a:t> appelsinjuice i rullefanen og hæld 0,5 L af væsken i karret ved at trykke på den røde knap på pipetten. </a:t>
            </a:r>
            <a:r>
              <a:rPr lang="da-DK" dirty="0">
                <a:solidFill>
                  <a:srgbClr val="FF0000"/>
                </a:solidFill>
              </a:rPr>
              <a:t>Før</a:t>
            </a:r>
            <a:r>
              <a:rPr lang="da-DK" dirty="0"/>
              <a:t> den grønne måler hen til karret og mål pH-værdien af væsken.</a:t>
            </a:r>
            <a:endParaRPr lang="da-DK" sz="2000" dirty="0" smtClean="0"/>
          </a:p>
        </p:txBody>
      </p:sp>
      <p:sp>
        <p:nvSpPr>
          <p:cNvPr id="14" name="Tekstfelt 13"/>
          <p:cNvSpPr txBox="1"/>
          <p:nvPr/>
        </p:nvSpPr>
        <p:spPr>
          <a:xfrm>
            <a:off x="539750" y="2775910"/>
            <a:ext cx="10937874" cy="1484233"/>
          </a:xfrm>
          <a:prstGeom prst="snipRound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r>
              <a:rPr lang="da-DK" sz="2000" dirty="0" err="1" smtClean="0"/>
              <a:t>Opg</a:t>
            </a:r>
            <a:r>
              <a:rPr lang="da-DK" sz="2000" dirty="0" smtClean="0"/>
              <a:t>. 1.4</a:t>
            </a:r>
          </a:p>
          <a:p>
            <a:r>
              <a:rPr lang="da-DK" dirty="0"/>
              <a:t>Du skal </a:t>
            </a:r>
            <a:r>
              <a:rPr lang="da-DK" dirty="0">
                <a:solidFill>
                  <a:srgbClr val="FF0000"/>
                </a:solidFill>
              </a:rPr>
              <a:t>undersøge</a:t>
            </a:r>
            <a:r>
              <a:rPr lang="da-DK" dirty="0"/>
              <a:t> hypotesen:</a:t>
            </a:r>
            <a:r>
              <a:rPr lang="da-DK" sz="2000" dirty="0"/>
              <a:t/>
            </a:r>
            <a:br>
              <a:rPr lang="da-DK" sz="2000" dirty="0"/>
            </a:br>
            <a:r>
              <a:rPr lang="da-DK" b="1" i="1" dirty="0"/>
              <a:t>Hvis en væskes pH skal ændres med 1, skal væsken fortyndes 10 gange</a:t>
            </a:r>
            <a:r>
              <a:rPr lang="da-DK" b="1" i="1" dirty="0" smtClean="0"/>
              <a:t>.</a:t>
            </a:r>
            <a:r>
              <a:rPr lang="da-DK" sz="2000" dirty="0"/>
              <a:t/>
            </a:r>
            <a:br>
              <a:rPr lang="da-DK" sz="2000" dirty="0"/>
            </a:br>
            <a:r>
              <a:rPr lang="da-DK" dirty="0">
                <a:solidFill>
                  <a:srgbClr val="FF0000"/>
                </a:solidFill>
              </a:rPr>
              <a:t>Vælg</a:t>
            </a:r>
            <a:r>
              <a:rPr lang="da-DK" dirty="0"/>
              <a:t> batterisyre i rullefanen og prøv dig frem, når du skal undersøge hypotesen. </a:t>
            </a:r>
            <a:r>
              <a:rPr lang="da-DK" dirty="0">
                <a:solidFill>
                  <a:srgbClr val="FF0000"/>
                </a:solidFill>
              </a:rPr>
              <a:t>Beskriv</a:t>
            </a:r>
            <a:r>
              <a:rPr lang="da-DK" dirty="0"/>
              <a:t>, hvordan du ændrer pH-værdien for batterisyre med 1.</a:t>
            </a:r>
            <a:endParaRPr lang="da-DK" sz="2000" dirty="0" smtClean="0"/>
          </a:p>
        </p:txBody>
      </p:sp>
      <p:sp>
        <p:nvSpPr>
          <p:cNvPr id="15" name="Tekstfelt 14"/>
          <p:cNvSpPr txBox="1"/>
          <p:nvPr/>
        </p:nvSpPr>
        <p:spPr>
          <a:xfrm>
            <a:off x="539748" y="4657967"/>
            <a:ext cx="10937875" cy="903446"/>
          </a:xfrm>
          <a:prstGeom prst="snipRound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r>
              <a:rPr lang="da-DK" sz="2000" dirty="0" err="1" smtClean="0"/>
              <a:t>Opg</a:t>
            </a:r>
            <a:r>
              <a:rPr lang="da-DK" sz="2000" dirty="0" smtClean="0"/>
              <a:t>. 1.6</a:t>
            </a:r>
          </a:p>
          <a:p>
            <a:r>
              <a:rPr lang="da-DK" dirty="0"/>
              <a:t>Hvilke pH-værdier gælder hypotesen for? </a:t>
            </a:r>
            <a:r>
              <a:rPr lang="da-DK" dirty="0" smtClean="0"/>
              <a:t>Brug </a:t>
            </a:r>
            <a:r>
              <a:rPr lang="da-DK" dirty="0"/>
              <a:t>dine data fra delopgave 1.4 og 1.5 samt en eller flere </a:t>
            </a:r>
            <a:r>
              <a:rPr lang="da-DK" dirty="0">
                <a:solidFill>
                  <a:srgbClr val="FF0000"/>
                </a:solidFill>
              </a:rPr>
              <a:t>nye undersøgelser</a:t>
            </a:r>
            <a:r>
              <a:rPr lang="da-DK" dirty="0"/>
              <a:t> til at </a:t>
            </a:r>
            <a:r>
              <a:rPr lang="da-DK" dirty="0">
                <a:solidFill>
                  <a:srgbClr val="FF0000"/>
                </a:solidFill>
              </a:rPr>
              <a:t>argumentere</a:t>
            </a:r>
            <a:r>
              <a:rPr lang="da-DK" dirty="0"/>
              <a:t> for dit svar.</a:t>
            </a:r>
            <a:endParaRPr lang="da-DK" sz="2000" dirty="0" smtClean="0"/>
          </a:p>
        </p:txBody>
      </p:sp>
    </p:spTree>
    <p:extLst>
      <p:ext uri="{BB962C8B-B14F-4D97-AF65-F5344CB8AC3E}">
        <p14:creationId xmlns:p14="http://schemas.microsoft.com/office/powerpoint/2010/main" val="2514600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Simulerings opgave fra pilotafprøvningen i Geografi</a:t>
            </a:r>
            <a:endParaRPr lang="da-DK" dirty="0"/>
          </a:p>
        </p:txBody>
      </p:sp>
      <p:sp>
        <p:nvSpPr>
          <p:cNvPr id="6" name="Pladsholder til dato 5"/>
          <p:cNvSpPr>
            <a:spLocks noGrp="1"/>
          </p:cNvSpPr>
          <p:nvPr>
            <p:ph type="dt" sz="half" idx="10"/>
          </p:nvPr>
        </p:nvSpPr>
        <p:spPr/>
        <p:txBody>
          <a:bodyPr/>
          <a:lstStyle/>
          <a:p>
            <a:fld id="{73D4F9EA-A605-4D01-863E-708DD5D85776}" type="datetime2">
              <a:rPr lang="da-DK" smtClean="0"/>
              <a:t>8. oktober 2020</a:t>
            </a:fld>
            <a:endParaRPr lang="da-DK" dirty="0"/>
          </a:p>
        </p:txBody>
      </p:sp>
      <p:sp>
        <p:nvSpPr>
          <p:cNvPr id="7" name="Pladsholder til slidenummer 6"/>
          <p:cNvSpPr>
            <a:spLocks noGrp="1"/>
          </p:cNvSpPr>
          <p:nvPr>
            <p:ph type="sldNum" sz="quarter" idx="12"/>
          </p:nvPr>
        </p:nvSpPr>
        <p:spPr/>
        <p:txBody>
          <a:bodyPr/>
          <a:lstStyle/>
          <a:p>
            <a:fld id="{24C8C45C-947F-4981-8B3F-4F32E973C901}" type="slidenum">
              <a:rPr lang="da-DK" smtClean="0"/>
              <a:pPr/>
              <a:t>18</a:t>
            </a:fld>
            <a:endParaRPr lang="da-DK" dirty="0"/>
          </a:p>
        </p:txBody>
      </p:sp>
    </p:spTree>
    <p:extLst>
      <p:ext uri="{BB962C8B-B14F-4D97-AF65-F5344CB8AC3E}">
        <p14:creationId xmlns:p14="http://schemas.microsoft.com/office/powerpoint/2010/main" val="2913167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Eksempler på opgavernes opbygning i piloten</a:t>
            </a:r>
          </a:p>
        </p:txBody>
      </p:sp>
      <p:sp>
        <p:nvSpPr>
          <p:cNvPr id="5" name="Pladsholder til dato 4"/>
          <p:cNvSpPr>
            <a:spLocks noGrp="1"/>
          </p:cNvSpPr>
          <p:nvPr>
            <p:ph type="dt" sz="half" idx="10"/>
          </p:nvPr>
        </p:nvSpPr>
        <p:spPr/>
        <p:txBody>
          <a:bodyPr/>
          <a:lstStyle/>
          <a:p>
            <a:fld id="{5287408A-2C93-4FDA-893A-85FA7EDCDC14}" type="datetime2">
              <a:rPr lang="da-DK" smtClean="0"/>
              <a:t>8. oktober 2020</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19</a:t>
            </a:fld>
            <a:endParaRPr lang="da-DK" dirty="0"/>
          </a:p>
        </p:txBody>
      </p:sp>
      <p:sp>
        <p:nvSpPr>
          <p:cNvPr id="8" name="Tekstfelt 7"/>
          <p:cNvSpPr txBox="1"/>
          <p:nvPr/>
        </p:nvSpPr>
        <p:spPr>
          <a:xfrm>
            <a:off x="539750" y="1628775"/>
            <a:ext cx="10096500" cy="1774627"/>
          </a:xfrm>
          <a:prstGeom prst="snipRound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r>
              <a:rPr lang="da-DK" sz="2000" dirty="0" err="1" smtClean="0"/>
              <a:t>Opg</a:t>
            </a:r>
            <a:r>
              <a:rPr lang="da-DK" sz="2000" dirty="0" smtClean="0"/>
              <a:t>. 4.1</a:t>
            </a:r>
          </a:p>
          <a:p>
            <a:r>
              <a:rPr lang="da-DK" dirty="0"/>
              <a:t>Drivhusgasser i Jordens atmosfære påvirker den udgående varmestråling. Når indholdet af drivhusgasser ændrer sig, så ændres temperaturen på Jordens overflade. Den sammenhæng skal du </a:t>
            </a:r>
            <a:r>
              <a:rPr lang="da-DK" dirty="0">
                <a:solidFill>
                  <a:srgbClr val="FF0000"/>
                </a:solidFill>
              </a:rPr>
              <a:t>undersøge</a:t>
            </a:r>
            <a:r>
              <a:rPr lang="da-DK" dirty="0"/>
              <a:t> med denne simulering</a:t>
            </a:r>
            <a:r>
              <a:rPr lang="da-DK" dirty="0" smtClean="0"/>
              <a:t>.</a:t>
            </a:r>
          </a:p>
          <a:p>
            <a:endParaRPr lang="da-DK" dirty="0" smtClean="0"/>
          </a:p>
          <a:p>
            <a:r>
              <a:rPr lang="da-DK" dirty="0">
                <a:solidFill>
                  <a:srgbClr val="FF0000"/>
                </a:solidFill>
              </a:rPr>
              <a:t>Find</a:t>
            </a:r>
            <a:r>
              <a:rPr lang="da-DK" dirty="0"/>
              <a:t> oplysningerne i simuleringen og </a:t>
            </a:r>
            <a:r>
              <a:rPr lang="da-DK" dirty="0">
                <a:solidFill>
                  <a:srgbClr val="FF0000"/>
                </a:solidFill>
              </a:rPr>
              <a:t>skriv</a:t>
            </a:r>
            <a:r>
              <a:rPr lang="da-DK" dirty="0"/>
              <a:t> dem ind i skemaet.</a:t>
            </a:r>
            <a:endParaRPr lang="da-DK" sz="2000" dirty="0" smtClean="0"/>
          </a:p>
        </p:txBody>
      </p:sp>
      <p:sp>
        <p:nvSpPr>
          <p:cNvPr id="9" name="Tekstfelt 8"/>
          <p:cNvSpPr txBox="1"/>
          <p:nvPr/>
        </p:nvSpPr>
        <p:spPr>
          <a:xfrm>
            <a:off x="539750" y="4314248"/>
            <a:ext cx="10096500" cy="1226106"/>
          </a:xfrm>
          <a:prstGeom prst="snipRound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r>
              <a:rPr lang="da-DK" sz="2000" dirty="0" err="1" smtClean="0"/>
              <a:t>Opg</a:t>
            </a:r>
            <a:r>
              <a:rPr lang="da-DK" sz="2000" dirty="0" smtClean="0"/>
              <a:t>. 4.2</a:t>
            </a:r>
          </a:p>
          <a:p>
            <a:endParaRPr lang="da-DK" sz="2000" dirty="0" smtClean="0"/>
          </a:p>
          <a:p>
            <a:r>
              <a:rPr lang="da-DK" dirty="0">
                <a:solidFill>
                  <a:srgbClr val="FF0000"/>
                </a:solidFill>
              </a:rPr>
              <a:t>Aflæs</a:t>
            </a:r>
            <a:r>
              <a:rPr lang="da-DK" dirty="0"/>
              <a:t> temperaturen og </a:t>
            </a:r>
            <a:r>
              <a:rPr lang="da-DK" dirty="0">
                <a:solidFill>
                  <a:srgbClr val="FF0000"/>
                </a:solidFill>
              </a:rPr>
              <a:t>skriv</a:t>
            </a:r>
            <a:r>
              <a:rPr lang="da-DK" dirty="0"/>
              <a:t> resultaterne i skemaet- husk at du skal vente til termometret ikke længere ændrer sig.</a:t>
            </a:r>
            <a:endParaRPr lang="da-DK" sz="2000" dirty="0" smtClean="0"/>
          </a:p>
        </p:txBody>
      </p:sp>
    </p:spTree>
    <p:extLst>
      <p:ext uri="{BB962C8B-B14F-4D97-AF65-F5344CB8AC3E}">
        <p14:creationId xmlns:p14="http://schemas.microsoft.com/office/powerpoint/2010/main" val="671265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57BB4-D329-45C0-9F6E-278BA69FBC65}"/>
              </a:ext>
            </a:extLst>
          </p:cNvPr>
          <p:cNvSpPr>
            <a:spLocks noGrp="1"/>
          </p:cNvSpPr>
          <p:nvPr>
            <p:ph type="title"/>
          </p:nvPr>
        </p:nvSpPr>
        <p:spPr/>
        <p:txBody>
          <a:bodyPr/>
          <a:lstStyle/>
          <a:p>
            <a:r>
              <a:rPr lang="da-DK" dirty="0"/>
              <a:t>Dagsorden</a:t>
            </a:r>
            <a:br>
              <a:rPr lang="da-DK" dirty="0"/>
            </a:br>
            <a:endParaRPr lang="da-DK" dirty="0"/>
          </a:p>
        </p:txBody>
      </p:sp>
      <p:sp>
        <p:nvSpPr>
          <p:cNvPr id="5" name="Date Placeholder 4">
            <a:extLst>
              <a:ext uri="{FF2B5EF4-FFF2-40B4-BE49-F238E27FC236}">
                <a16:creationId xmlns:a16="http://schemas.microsoft.com/office/drawing/2014/main" id="{03DA374D-D185-49DA-ABE4-93C0E3F78802}"/>
              </a:ext>
            </a:extLst>
          </p:cNvPr>
          <p:cNvSpPr>
            <a:spLocks noGrp="1"/>
          </p:cNvSpPr>
          <p:nvPr>
            <p:ph type="dt" sz="half" idx="10"/>
          </p:nvPr>
        </p:nvSpPr>
        <p:spPr/>
        <p:txBody>
          <a:bodyPr/>
          <a:lstStyle/>
          <a:p>
            <a:fld id="{94638C10-C7B6-4C4D-8F8A-AB6FF8248A75}" type="datetime2">
              <a:rPr lang="da-DK"/>
              <a:t>8. oktober 2020</a:t>
            </a:fld>
            <a:endParaRPr lang="da-DK" dirty="0"/>
          </a:p>
        </p:txBody>
      </p:sp>
      <p:sp>
        <p:nvSpPr>
          <p:cNvPr id="7" name="Slide Number Placeholder 6">
            <a:extLst>
              <a:ext uri="{FF2B5EF4-FFF2-40B4-BE49-F238E27FC236}">
                <a16:creationId xmlns:a16="http://schemas.microsoft.com/office/drawing/2014/main" id="{F7BEC494-BE0B-40D0-BD70-1CF175704E4C}"/>
              </a:ext>
            </a:extLst>
          </p:cNvPr>
          <p:cNvSpPr>
            <a:spLocks noGrp="1"/>
          </p:cNvSpPr>
          <p:nvPr>
            <p:ph type="sldNum" sz="quarter" idx="12"/>
          </p:nvPr>
        </p:nvSpPr>
        <p:spPr/>
        <p:txBody>
          <a:bodyPr/>
          <a:lstStyle/>
          <a:p>
            <a:fld id="{24C8C45C-947F-4981-8B3F-4F32E973C901}" type="slidenum">
              <a:rPr lang="da-DK"/>
              <a:pPr/>
              <a:t>2</a:t>
            </a:fld>
            <a:endParaRPr lang="da-DK" dirty="0"/>
          </a:p>
        </p:txBody>
      </p:sp>
      <p:graphicFrame>
        <p:nvGraphicFramePr>
          <p:cNvPr id="8" name="Content Placeholder 6">
            <a:extLst>
              <a:ext uri="{FF2B5EF4-FFF2-40B4-BE49-F238E27FC236}">
                <a16:creationId xmlns:a16="http://schemas.microsoft.com/office/drawing/2014/main" id="{F6E2C1D9-4805-42B9-AD3E-DE54D15CA0AB}"/>
              </a:ext>
            </a:extLst>
          </p:cNvPr>
          <p:cNvGraphicFramePr>
            <a:graphicFrameLocks/>
          </p:cNvGraphicFramePr>
          <p:nvPr>
            <p:extLst/>
          </p:nvPr>
        </p:nvGraphicFramePr>
        <p:xfrm>
          <a:off x="550863" y="1772817"/>
          <a:ext cx="6470650" cy="2068374"/>
        </p:xfrm>
        <a:graphic>
          <a:graphicData uri="http://schemas.openxmlformats.org/drawingml/2006/table">
            <a:tbl>
              <a:tblPr firstRow="1" bandRow="1">
                <a:tableStyleId>{5940675A-B579-460E-94D1-54222C63F5DA}</a:tableStyleId>
              </a:tblPr>
              <a:tblGrid>
                <a:gridCol w="6470650">
                  <a:extLst>
                    <a:ext uri="{9D8B030D-6E8A-4147-A177-3AD203B41FA5}">
                      <a16:colId xmlns:a16="http://schemas.microsoft.com/office/drawing/2014/main" val="20001"/>
                    </a:ext>
                  </a:extLst>
                </a:gridCol>
              </a:tblGrid>
              <a:tr h="175447">
                <a:tc>
                  <a:txBody>
                    <a:bodyPr/>
                    <a:lstStyle/>
                    <a:p>
                      <a:endParaRPr lang="da-DK" sz="1400" dirty="0"/>
                    </a:p>
                  </a:txBody>
                  <a:tcPr marL="72014" marR="46809" marT="36000" marB="36000" anchor="ctr">
                    <a:lnL w="12700" cmpd="sng">
                      <a:noFill/>
                    </a:lnL>
                    <a:lnR w="12700" cmpd="sng">
                      <a:noFill/>
                    </a:lnR>
                    <a:lnT w="19050" cap="flat" cmpd="sng" algn="ctr">
                      <a:noFill/>
                      <a:prstDash val="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7386">
                <a:tc>
                  <a:txBody>
                    <a:bodyPr/>
                    <a:lstStyle/>
                    <a:p>
                      <a:pPr marL="0" marR="0" lvl="0" indent="0" algn="l" defTabSz="512051" rtl="0" eaLnBrk="1" fontAlgn="auto" latinLnBrk="0" hangingPunct="1">
                        <a:lnSpc>
                          <a:spcPct val="100000"/>
                        </a:lnSpc>
                        <a:spcBef>
                          <a:spcPts val="600"/>
                        </a:spcBef>
                        <a:spcAft>
                          <a:spcPts val="0"/>
                        </a:spcAft>
                        <a:buClrTx/>
                        <a:buSzTx/>
                        <a:buFontTx/>
                        <a:buNone/>
                        <a:tabLst/>
                        <a:defRPr/>
                      </a:pPr>
                      <a:r>
                        <a:rPr lang="da-DK" sz="1400" dirty="0" smtClean="0"/>
                        <a:t>Næste</a:t>
                      </a:r>
                      <a:r>
                        <a:rPr lang="da-DK" sz="1400" baseline="0" dirty="0" smtClean="0"/>
                        <a:t> skridt i forsøget</a:t>
                      </a:r>
                      <a:endParaRPr lang="da-DK" sz="1400" dirty="0" smtClean="0"/>
                    </a:p>
                    <a:p>
                      <a:pPr marL="0" marR="0" indent="0" algn="l" defTabSz="512051" rtl="0" eaLnBrk="1" fontAlgn="auto" latinLnBrk="0" hangingPunct="1">
                        <a:lnSpc>
                          <a:spcPct val="100000"/>
                        </a:lnSpc>
                        <a:spcBef>
                          <a:spcPts val="600"/>
                        </a:spcBef>
                        <a:spcAft>
                          <a:spcPts val="0"/>
                        </a:spcAft>
                        <a:buClrTx/>
                        <a:buSzTx/>
                        <a:buFontTx/>
                        <a:buNone/>
                        <a:tabLst/>
                        <a:defRPr/>
                      </a:pPr>
                      <a:endParaRPr lang="da-DK" sz="1400" dirty="0" smtClean="0"/>
                    </a:p>
                  </a:txBody>
                  <a:tcPr marL="68603" marR="68603" marT="45709" marB="45709" anchor="b">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87386">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da-DK" sz="1400" dirty="0" smtClean="0"/>
                        <a:t>Simuleringer i forsøgsprøverne</a:t>
                      </a:r>
                    </a:p>
                    <a:p>
                      <a:pPr>
                        <a:spcBef>
                          <a:spcPts val="600"/>
                        </a:spcBef>
                      </a:pPr>
                      <a:endParaRPr lang="da-DK" sz="1400" dirty="0"/>
                    </a:p>
                  </a:txBody>
                  <a:tcPr marL="68603" marR="68603" marT="45709" marB="45709" anchor="b">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18565">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da-DK" sz="1400" dirty="0" smtClean="0"/>
                        <a:t>Åbne tekstsvar i forsøgsprøverne</a:t>
                      </a:r>
                    </a:p>
                    <a:p>
                      <a:pPr>
                        <a:spcBef>
                          <a:spcPts val="600"/>
                        </a:spcBef>
                      </a:pPr>
                      <a:endParaRPr lang="da-DK" sz="1400" dirty="0"/>
                    </a:p>
                  </a:txBody>
                  <a:tcPr marL="68603" marR="68603" marT="45709" marB="45709" anchor="b">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1236472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749" y="3585600"/>
            <a:ext cx="6481764" cy="2205600"/>
          </a:xfrm>
        </p:spPr>
        <p:txBody>
          <a:bodyPr/>
          <a:lstStyle/>
          <a:p>
            <a:r>
              <a:rPr lang="da-DK" dirty="0" smtClean="0"/>
              <a:t>Simulerings opgave fra pilotafprøvningen i Biologi A</a:t>
            </a:r>
            <a:endParaRPr lang="da-DK" dirty="0"/>
          </a:p>
        </p:txBody>
      </p:sp>
      <p:sp>
        <p:nvSpPr>
          <p:cNvPr id="6" name="Pladsholder til dato 5"/>
          <p:cNvSpPr>
            <a:spLocks noGrp="1"/>
          </p:cNvSpPr>
          <p:nvPr>
            <p:ph type="dt" sz="half" idx="10"/>
          </p:nvPr>
        </p:nvSpPr>
        <p:spPr/>
        <p:txBody>
          <a:bodyPr/>
          <a:lstStyle/>
          <a:p>
            <a:fld id="{73D4F9EA-A605-4D01-863E-708DD5D85776}" type="datetime2">
              <a:rPr lang="da-DK" smtClean="0"/>
              <a:t>8. oktober 2020</a:t>
            </a:fld>
            <a:endParaRPr lang="da-DK" dirty="0"/>
          </a:p>
        </p:txBody>
      </p:sp>
      <p:sp>
        <p:nvSpPr>
          <p:cNvPr id="7" name="Pladsholder til slidenummer 6"/>
          <p:cNvSpPr>
            <a:spLocks noGrp="1"/>
          </p:cNvSpPr>
          <p:nvPr>
            <p:ph type="sldNum" sz="quarter" idx="12"/>
          </p:nvPr>
        </p:nvSpPr>
        <p:spPr/>
        <p:txBody>
          <a:bodyPr/>
          <a:lstStyle/>
          <a:p>
            <a:fld id="{24C8C45C-947F-4981-8B3F-4F32E973C901}" type="slidenum">
              <a:rPr lang="da-DK" smtClean="0"/>
              <a:pPr/>
              <a:t>20</a:t>
            </a:fld>
            <a:endParaRPr lang="da-DK" dirty="0"/>
          </a:p>
        </p:txBody>
      </p:sp>
    </p:spTree>
    <p:extLst>
      <p:ext uri="{BB962C8B-B14F-4D97-AF65-F5344CB8AC3E}">
        <p14:creationId xmlns:p14="http://schemas.microsoft.com/office/powerpoint/2010/main" val="493861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Eksempler på opgavernes opbygning i piloten</a:t>
            </a:r>
          </a:p>
        </p:txBody>
      </p:sp>
      <p:sp>
        <p:nvSpPr>
          <p:cNvPr id="3" name="Pladsholder til dato 2"/>
          <p:cNvSpPr>
            <a:spLocks noGrp="1"/>
          </p:cNvSpPr>
          <p:nvPr>
            <p:ph type="dt" sz="half" idx="10"/>
          </p:nvPr>
        </p:nvSpPr>
        <p:spPr/>
        <p:txBody>
          <a:bodyPr/>
          <a:lstStyle/>
          <a:p>
            <a:fld id="{72BF87F6-1F73-41DF-BA18-627CF769F929}" type="datetime2">
              <a:rPr lang="da-DK" smtClean="0"/>
              <a:t>8. oktober 2020</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21</a:t>
            </a:fld>
            <a:endParaRPr lang="da-DK" dirty="0"/>
          </a:p>
        </p:txBody>
      </p:sp>
      <p:sp>
        <p:nvSpPr>
          <p:cNvPr id="6" name="Tekstfelt 5"/>
          <p:cNvSpPr txBox="1"/>
          <p:nvPr/>
        </p:nvSpPr>
        <p:spPr>
          <a:xfrm>
            <a:off x="539750" y="1628775"/>
            <a:ext cx="10096500" cy="1806893"/>
          </a:xfrm>
          <a:prstGeom prst="snipRound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r>
              <a:rPr lang="da-DK" sz="2000" dirty="0" err="1" smtClean="0"/>
              <a:t>Opg</a:t>
            </a:r>
            <a:r>
              <a:rPr lang="da-DK" sz="2000" dirty="0" smtClean="0"/>
              <a:t>. 3.1</a:t>
            </a:r>
          </a:p>
          <a:p>
            <a:r>
              <a:rPr lang="da-DK" dirty="0">
                <a:solidFill>
                  <a:srgbClr val="FF0000"/>
                </a:solidFill>
              </a:rPr>
              <a:t>Vælg</a:t>
            </a:r>
            <a:r>
              <a:rPr lang="da-DK" dirty="0"/>
              <a:t> forskellige fødevarer ved at trække dem ned på tallerkenen. Fortsæt indtil programmet melder, at du kan starte simuleringen</a:t>
            </a:r>
            <a:r>
              <a:rPr lang="da-DK" dirty="0" smtClean="0"/>
              <a:t>.</a:t>
            </a:r>
          </a:p>
          <a:p>
            <a:endParaRPr lang="da-DK" sz="2000" dirty="0"/>
          </a:p>
          <a:p>
            <a:r>
              <a:rPr lang="da-DK" dirty="0">
                <a:solidFill>
                  <a:srgbClr val="FF0000"/>
                </a:solidFill>
              </a:rPr>
              <a:t>Hvad </a:t>
            </a:r>
            <a:r>
              <a:rPr lang="da-DK" dirty="0" smtClean="0">
                <a:solidFill>
                  <a:srgbClr val="FF0000"/>
                </a:solidFill>
              </a:rPr>
              <a:t>sker der</a:t>
            </a:r>
            <a:r>
              <a:rPr lang="da-DK" dirty="0" smtClean="0"/>
              <a:t> </a:t>
            </a:r>
            <a:r>
              <a:rPr lang="da-DK" dirty="0"/>
              <a:t>med personens vægt efter cirka 6 måneder? </a:t>
            </a:r>
            <a:r>
              <a:rPr lang="da-DK" dirty="0">
                <a:solidFill>
                  <a:srgbClr val="FF0000"/>
                </a:solidFill>
              </a:rPr>
              <a:t>Begrund</a:t>
            </a:r>
            <a:r>
              <a:rPr lang="da-DK" dirty="0"/>
              <a:t> dit svar.</a:t>
            </a:r>
            <a:r>
              <a:rPr lang="da-DK" sz="2000" dirty="0"/>
              <a:t/>
            </a:r>
            <a:br>
              <a:rPr lang="da-DK" sz="2000" dirty="0"/>
            </a:br>
            <a:r>
              <a:rPr lang="da-DK" dirty="0"/>
              <a:t>Skriv max 100 ord</a:t>
            </a:r>
            <a:endParaRPr lang="da-DK" sz="2000" dirty="0" smtClean="0"/>
          </a:p>
        </p:txBody>
      </p:sp>
      <p:sp>
        <p:nvSpPr>
          <p:cNvPr id="7" name="Tekstfelt 6"/>
          <p:cNvSpPr txBox="1"/>
          <p:nvPr/>
        </p:nvSpPr>
        <p:spPr>
          <a:xfrm>
            <a:off x="539750" y="4039987"/>
            <a:ext cx="10096500" cy="1193840"/>
          </a:xfrm>
          <a:prstGeom prst="snipRound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r>
              <a:rPr lang="da-DK" sz="2000" dirty="0" err="1" smtClean="0"/>
              <a:t>Opg</a:t>
            </a:r>
            <a:r>
              <a:rPr lang="da-DK" sz="2000" dirty="0" smtClean="0"/>
              <a:t>. 3.3</a:t>
            </a:r>
            <a:r>
              <a:rPr lang="da-DK" dirty="0" smtClean="0"/>
              <a:t> </a:t>
            </a:r>
          </a:p>
          <a:p>
            <a:r>
              <a:rPr lang="da-DK" dirty="0" smtClean="0">
                <a:solidFill>
                  <a:srgbClr val="FF0000"/>
                </a:solidFill>
              </a:rPr>
              <a:t>Hvilke </a:t>
            </a:r>
            <a:r>
              <a:rPr lang="da-DK" dirty="0">
                <a:solidFill>
                  <a:srgbClr val="FF0000"/>
                </a:solidFill>
              </a:rPr>
              <a:t>andre faktorer </a:t>
            </a:r>
            <a:r>
              <a:rPr lang="da-DK" dirty="0"/>
              <a:t>end vægt påvirkes, ifølge simuleringen, af kost og motion</a:t>
            </a:r>
            <a:r>
              <a:rPr lang="da-DK" dirty="0" smtClean="0"/>
              <a:t>?</a:t>
            </a:r>
          </a:p>
          <a:p>
            <a:r>
              <a:rPr lang="da-DK" dirty="0"/>
              <a:t/>
            </a:r>
            <a:br>
              <a:rPr lang="da-DK" dirty="0"/>
            </a:br>
            <a:r>
              <a:rPr lang="da-DK" dirty="0"/>
              <a:t>Giv en </a:t>
            </a:r>
            <a:r>
              <a:rPr lang="da-DK" dirty="0">
                <a:solidFill>
                  <a:srgbClr val="FF0000"/>
                </a:solidFill>
              </a:rPr>
              <a:t>faglig begrundelse</a:t>
            </a:r>
            <a:r>
              <a:rPr lang="da-DK" dirty="0"/>
              <a:t> i forhold til personens sundhedstilstand.</a:t>
            </a:r>
            <a:endParaRPr lang="da-DK" sz="2000" dirty="0" smtClean="0"/>
          </a:p>
        </p:txBody>
      </p:sp>
    </p:spTree>
    <p:extLst>
      <p:ext uri="{BB962C8B-B14F-4D97-AF65-F5344CB8AC3E}">
        <p14:creationId xmlns:p14="http://schemas.microsoft.com/office/powerpoint/2010/main" val="2552047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Hvad skal der fokus på i undervinsingen?</a:t>
            </a:r>
            <a:endParaRPr lang="da-DK" dirty="0"/>
          </a:p>
        </p:txBody>
      </p:sp>
      <p:sp>
        <p:nvSpPr>
          <p:cNvPr id="3" name="Pladsholder til dato 2"/>
          <p:cNvSpPr>
            <a:spLocks noGrp="1"/>
          </p:cNvSpPr>
          <p:nvPr>
            <p:ph type="dt" sz="half" idx="10"/>
          </p:nvPr>
        </p:nvSpPr>
        <p:spPr/>
        <p:txBody>
          <a:bodyPr/>
          <a:lstStyle/>
          <a:p>
            <a:fld id="{8CE1EE5F-543F-41CF-832B-13034BBB5ED1}" type="datetime2">
              <a:rPr lang="da-DK" smtClean="0"/>
              <a:t>8. oktober 2020</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22</a:t>
            </a:fld>
            <a:endParaRPr lang="da-DK" dirty="0"/>
          </a:p>
        </p:txBody>
      </p:sp>
    </p:spTree>
    <p:extLst>
      <p:ext uri="{BB962C8B-B14F-4D97-AF65-F5344CB8AC3E}">
        <p14:creationId xmlns:p14="http://schemas.microsoft.com/office/powerpoint/2010/main" val="3139465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U</a:t>
            </a:r>
            <a:r>
              <a:rPr lang="da-DK" dirty="0" smtClean="0"/>
              <a:t>ndervisning, hvor simuleringen bliver integreret i Undervisningen – et kort eksempel</a:t>
            </a:r>
            <a:endParaRPr lang="da-DK" dirty="0"/>
          </a:p>
        </p:txBody>
      </p:sp>
      <p:sp>
        <p:nvSpPr>
          <p:cNvPr id="5" name="Pladsholder til dato 4"/>
          <p:cNvSpPr>
            <a:spLocks noGrp="1"/>
          </p:cNvSpPr>
          <p:nvPr>
            <p:ph type="dt" sz="half" idx="10"/>
          </p:nvPr>
        </p:nvSpPr>
        <p:spPr/>
        <p:txBody>
          <a:bodyPr/>
          <a:lstStyle/>
          <a:p>
            <a:fld id="{5287408A-2C93-4FDA-893A-85FA7EDCDC14}" type="datetime2">
              <a:rPr lang="da-DK" smtClean="0"/>
              <a:t>8. oktober 2020</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23</a:t>
            </a:fld>
            <a:endParaRPr lang="da-DK" dirty="0"/>
          </a:p>
        </p:txBody>
      </p:sp>
      <p:sp>
        <p:nvSpPr>
          <p:cNvPr id="7" name="Pladsholder til tekst 6"/>
          <p:cNvSpPr>
            <a:spLocks noGrp="1"/>
          </p:cNvSpPr>
          <p:nvPr>
            <p:ph type="body" sz="quarter" idx="14"/>
          </p:nvPr>
        </p:nvSpPr>
        <p:spPr>
          <a:xfrm>
            <a:off x="539750" y="5503410"/>
            <a:ext cx="5464175" cy="621347"/>
          </a:xfrm>
        </p:spPr>
        <p:txBody>
          <a:bodyPr/>
          <a:lstStyle/>
          <a:p>
            <a:r>
              <a:rPr lang="da-DK" dirty="0" smtClean="0"/>
              <a:t>billedet er </a:t>
            </a:r>
            <a:r>
              <a:rPr lang="da-DK" dirty="0"/>
              <a:t>hentet fra: </a:t>
            </a:r>
            <a:endParaRPr lang="da-DK" dirty="0" smtClean="0"/>
          </a:p>
          <a:p>
            <a:r>
              <a:rPr lang="da-DK" dirty="0" smtClean="0"/>
              <a:t>https</a:t>
            </a:r>
            <a:r>
              <a:rPr lang="da-DK" dirty="0"/>
              <a:t>://</a:t>
            </a:r>
            <a:r>
              <a:rPr lang="da-DK" dirty="0" smtClean="0"/>
              <a:t>phet.colorado.edu/da/simulations</a:t>
            </a:r>
            <a:endParaRPr lang="da-DK" dirty="0"/>
          </a:p>
        </p:txBody>
      </p:sp>
      <p:graphicFrame>
        <p:nvGraphicFramePr>
          <p:cNvPr id="11" name="Pladsholder til indhold 10"/>
          <p:cNvGraphicFramePr>
            <a:graphicFrameLocks noGrp="1"/>
          </p:cNvGraphicFramePr>
          <p:nvPr>
            <p:ph sz="half" idx="2"/>
            <p:extLst>
              <p:ext uri="{D42A27DB-BD31-4B8C-83A1-F6EECF244321}">
                <p14:modId xmlns:p14="http://schemas.microsoft.com/office/powerpoint/2010/main" val="2795776896"/>
              </p:ext>
            </p:extLst>
          </p:nvPr>
        </p:nvGraphicFramePr>
        <p:xfrm>
          <a:off x="3495675" y="1474640"/>
          <a:ext cx="8295732" cy="5002088"/>
        </p:xfrm>
        <a:graphic>
          <a:graphicData uri="http://schemas.openxmlformats.org/drawingml/2006/table">
            <a:tbl>
              <a:tblPr firstRow="1" bandRow="1">
                <a:tableStyleId>{69012ECD-51FC-41F1-AA8D-1B2483CD663E}</a:tableStyleId>
              </a:tblPr>
              <a:tblGrid>
                <a:gridCol w="1228108">
                  <a:extLst>
                    <a:ext uri="{9D8B030D-6E8A-4147-A177-3AD203B41FA5}">
                      <a16:colId xmlns:a16="http://schemas.microsoft.com/office/drawing/2014/main" val="295334626"/>
                    </a:ext>
                  </a:extLst>
                </a:gridCol>
                <a:gridCol w="1664147">
                  <a:extLst>
                    <a:ext uri="{9D8B030D-6E8A-4147-A177-3AD203B41FA5}">
                      <a16:colId xmlns:a16="http://schemas.microsoft.com/office/drawing/2014/main" val="1350112624"/>
                    </a:ext>
                  </a:extLst>
                </a:gridCol>
                <a:gridCol w="2041695">
                  <a:extLst>
                    <a:ext uri="{9D8B030D-6E8A-4147-A177-3AD203B41FA5}">
                      <a16:colId xmlns:a16="http://schemas.microsoft.com/office/drawing/2014/main" val="598239346"/>
                    </a:ext>
                  </a:extLst>
                </a:gridCol>
                <a:gridCol w="1719739">
                  <a:extLst>
                    <a:ext uri="{9D8B030D-6E8A-4147-A177-3AD203B41FA5}">
                      <a16:colId xmlns:a16="http://schemas.microsoft.com/office/drawing/2014/main" val="3683828979"/>
                    </a:ext>
                  </a:extLst>
                </a:gridCol>
                <a:gridCol w="1642043">
                  <a:extLst>
                    <a:ext uri="{9D8B030D-6E8A-4147-A177-3AD203B41FA5}">
                      <a16:colId xmlns:a16="http://schemas.microsoft.com/office/drawing/2014/main" val="605954904"/>
                    </a:ext>
                  </a:extLst>
                </a:gridCol>
              </a:tblGrid>
              <a:tr h="1129444">
                <a:tc>
                  <a:txBody>
                    <a:bodyPr/>
                    <a:lstStyle/>
                    <a:p>
                      <a:r>
                        <a:rPr lang="da-DK" sz="1200" dirty="0" smtClean="0"/>
                        <a:t>Lektion</a:t>
                      </a:r>
                      <a:endParaRPr lang="da-DK" sz="1200" dirty="0"/>
                    </a:p>
                  </a:txBody>
                  <a:tcPr/>
                </a:tc>
                <a:tc>
                  <a:txBody>
                    <a:bodyPr/>
                    <a:lstStyle/>
                    <a:p>
                      <a:r>
                        <a:rPr lang="da-DK" sz="1200" dirty="0" smtClean="0"/>
                        <a:t>Indhold</a:t>
                      </a:r>
                      <a:endParaRPr lang="da-DK" sz="1200" dirty="0"/>
                    </a:p>
                  </a:txBody>
                  <a:tcPr/>
                </a:tc>
                <a:tc>
                  <a:txBody>
                    <a:bodyPr/>
                    <a:lstStyle/>
                    <a:p>
                      <a:r>
                        <a:rPr lang="da-DK" sz="1200" dirty="0" smtClean="0"/>
                        <a:t>Elevaktiviteter</a:t>
                      </a:r>
                      <a:endParaRPr lang="da-DK" sz="1200" dirty="0"/>
                    </a:p>
                  </a:txBody>
                  <a:tcPr/>
                </a:tc>
                <a:tc>
                  <a:txBody>
                    <a:bodyPr/>
                    <a:lstStyle/>
                    <a:p>
                      <a:r>
                        <a:rPr lang="da-DK" sz="1200" dirty="0" smtClean="0"/>
                        <a:t>Forberedelse</a:t>
                      </a:r>
                      <a:endParaRPr lang="da-DK" sz="1200" dirty="0"/>
                    </a:p>
                  </a:txBody>
                  <a:tcPr/>
                </a:tc>
                <a:tc>
                  <a:txBody>
                    <a:bodyPr/>
                    <a:lstStyle/>
                    <a:p>
                      <a:r>
                        <a:rPr lang="da-DK" sz="1200" dirty="0" smtClean="0"/>
                        <a:t>Andet</a:t>
                      </a:r>
                      <a:endParaRPr lang="da-DK" sz="1200" dirty="0"/>
                    </a:p>
                  </a:txBody>
                  <a:tcPr/>
                </a:tc>
                <a:extLst>
                  <a:ext uri="{0D108BD9-81ED-4DB2-BD59-A6C34878D82A}">
                    <a16:rowId xmlns:a16="http://schemas.microsoft.com/office/drawing/2014/main" val="3998511697"/>
                  </a:ext>
                </a:extLst>
              </a:tr>
              <a:tr h="1129444">
                <a:tc>
                  <a:txBody>
                    <a:bodyPr/>
                    <a:lstStyle/>
                    <a:p>
                      <a:r>
                        <a:rPr lang="da-DK" sz="1400" dirty="0" smtClean="0"/>
                        <a:t>34</a:t>
                      </a:r>
                    </a:p>
                    <a:p>
                      <a:r>
                        <a:rPr lang="da-DK" sz="1400" dirty="0" smtClean="0"/>
                        <a:t>Mandag</a:t>
                      </a:r>
                      <a:r>
                        <a:rPr lang="da-DK" sz="1400" baseline="0" dirty="0" smtClean="0"/>
                        <a:t> </a:t>
                      </a:r>
                    </a:p>
                    <a:p>
                      <a:r>
                        <a:rPr lang="da-DK" sz="1400" baseline="0" dirty="0" smtClean="0"/>
                        <a:t>d. 17/8</a:t>
                      </a:r>
                      <a:endParaRPr lang="da-DK" sz="1400" dirty="0"/>
                    </a:p>
                  </a:txBody>
                  <a:tcPr/>
                </a:tc>
                <a:tc>
                  <a:txBody>
                    <a:bodyPr/>
                    <a:lstStyle/>
                    <a:p>
                      <a:r>
                        <a:rPr lang="da-DK" sz="1400" dirty="0" smtClean="0"/>
                        <a:t>Brøndsteds syre/base definition</a:t>
                      </a:r>
                      <a:endParaRPr lang="da-DK" sz="1400" dirty="0"/>
                    </a:p>
                  </a:txBody>
                  <a:tcPr/>
                </a:tc>
                <a:tc>
                  <a:txBody>
                    <a:bodyPr/>
                    <a:lstStyle/>
                    <a:p>
                      <a:r>
                        <a:rPr lang="da-DK" sz="1400" dirty="0" smtClean="0"/>
                        <a:t>Øvelse: ”magnesium i syre”.</a:t>
                      </a:r>
                    </a:p>
                    <a:p>
                      <a:r>
                        <a:rPr lang="da-DK" sz="1400" dirty="0" smtClean="0"/>
                        <a:t>Intro til simulering</a:t>
                      </a:r>
                      <a:endParaRPr lang="da-DK" sz="1400" dirty="0"/>
                    </a:p>
                  </a:txBody>
                  <a:tcPr/>
                </a:tc>
                <a:tc>
                  <a:txBody>
                    <a:bodyPr/>
                    <a:lstStyle/>
                    <a:p>
                      <a:r>
                        <a:rPr lang="da-DK" sz="1400" dirty="0" smtClean="0"/>
                        <a:t>Siderne</a:t>
                      </a:r>
                      <a:r>
                        <a:rPr lang="da-DK" sz="1400" baseline="0" dirty="0" smtClean="0"/>
                        <a:t> 34 + 35</a:t>
                      </a:r>
                    </a:p>
                    <a:p>
                      <a:r>
                        <a:rPr lang="da-DK" sz="1400" baseline="0" dirty="0" smtClean="0"/>
                        <a:t>Samt kopierne til elevaktivitet</a:t>
                      </a:r>
                      <a:endParaRPr lang="da-DK" sz="1400" dirty="0"/>
                    </a:p>
                  </a:txBody>
                  <a:tcPr/>
                </a:tc>
                <a:tc>
                  <a:txBody>
                    <a:bodyPr/>
                    <a:lstStyle/>
                    <a:p>
                      <a:r>
                        <a:rPr lang="da-DK" sz="1400" dirty="0" smtClean="0"/>
                        <a:t>Husk computer til simulering</a:t>
                      </a:r>
                    </a:p>
                    <a:p>
                      <a:endParaRPr lang="da-DK" sz="1400" dirty="0" smtClean="0">
                        <a:solidFill>
                          <a:srgbClr val="FF0000"/>
                        </a:solidFill>
                      </a:endParaRPr>
                    </a:p>
                    <a:p>
                      <a:r>
                        <a:rPr lang="da-DK" sz="1400" dirty="0" smtClean="0">
                          <a:solidFill>
                            <a:srgbClr val="FF0000"/>
                          </a:solidFill>
                        </a:rPr>
                        <a:t>”Anvend”</a:t>
                      </a:r>
                      <a:endParaRPr lang="da-DK" sz="1400" dirty="0">
                        <a:solidFill>
                          <a:srgbClr val="FF0000"/>
                        </a:solidFill>
                      </a:endParaRPr>
                    </a:p>
                  </a:txBody>
                  <a:tcPr/>
                </a:tc>
                <a:extLst>
                  <a:ext uri="{0D108BD9-81ED-4DB2-BD59-A6C34878D82A}">
                    <a16:rowId xmlns:a16="http://schemas.microsoft.com/office/drawing/2014/main" val="905348601"/>
                  </a:ext>
                </a:extLst>
              </a:tr>
              <a:tr h="1129444">
                <a:tc>
                  <a:txBody>
                    <a:bodyPr/>
                    <a:lstStyle/>
                    <a:p>
                      <a:r>
                        <a:rPr lang="da-DK" sz="1400" dirty="0" smtClean="0"/>
                        <a:t>35</a:t>
                      </a:r>
                    </a:p>
                    <a:p>
                      <a:r>
                        <a:rPr lang="da-DK" sz="1400" dirty="0" smtClean="0"/>
                        <a:t>Mandag</a:t>
                      </a:r>
                    </a:p>
                    <a:p>
                      <a:r>
                        <a:rPr lang="da-DK" sz="1400" dirty="0" smtClean="0"/>
                        <a:t>d. 24/8</a:t>
                      </a:r>
                      <a:endParaRPr lang="da-DK" sz="1400" dirty="0"/>
                    </a:p>
                  </a:txBody>
                  <a:tcPr/>
                </a:tc>
                <a:tc>
                  <a:txBody>
                    <a:bodyPr/>
                    <a:lstStyle/>
                    <a:p>
                      <a:r>
                        <a:rPr lang="da-DK" sz="1400" dirty="0" smtClean="0"/>
                        <a:t>Fortynding af syre med vand og </a:t>
                      </a:r>
                    </a:p>
                    <a:p>
                      <a:r>
                        <a:rPr lang="da-DK" sz="1400" dirty="0" smtClean="0"/>
                        <a:t>Ækvivalens</a:t>
                      </a:r>
                      <a:r>
                        <a:rPr lang="da-DK" sz="1400" baseline="0" dirty="0" smtClean="0"/>
                        <a:t> punkt</a:t>
                      </a:r>
                    </a:p>
                    <a:p>
                      <a:endParaRPr lang="da-DK" sz="1400" dirty="0"/>
                    </a:p>
                  </a:txBody>
                  <a:tcPr/>
                </a:tc>
                <a:tc>
                  <a:txBody>
                    <a:bodyPr/>
                    <a:lstStyle/>
                    <a:p>
                      <a:r>
                        <a:rPr lang="da-DK" sz="1400" dirty="0" smtClean="0"/>
                        <a:t>Neutralisations øvelse m. syre og vand.</a:t>
                      </a:r>
                    </a:p>
                    <a:p>
                      <a:r>
                        <a:rPr lang="da-DK" sz="1400" dirty="0" smtClean="0"/>
                        <a:t>Titreringsøvelse m. datalogger/pipette/ burette</a:t>
                      </a:r>
                      <a:endParaRPr lang="da-DK" sz="1400" dirty="0"/>
                    </a:p>
                  </a:txBody>
                  <a:tcPr/>
                </a:tc>
                <a:tc>
                  <a:txBody>
                    <a:bodyPr/>
                    <a:lstStyle/>
                    <a:p>
                      <a:r>
                        <a:rPr lang="da-DK" sz="1400" dirty="0" smtClean="0"/>
                        <a:t>Siderne 37-38</a:t>
                      </a:r>
                    </a:p>
                    <a:p>
                      <a:r>
                        <a:rPr lang="da-DK" sz="1400" dirty="0" smtClean="0"/>
                        <a:t>Samt kopiark til elevaktiviteter</a:t>
                      </a:r>
                      <a:endParaRPr lang="da-DK"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baseline="0" dirty="0" smtClean="0"/>
                        <a:t>Klargøring af datalogger</a:t>
                      </a:r>
                      <a:endParaRPr lang="da-DK" sz="1400" dirty="0" smtClean="0"/>
                    </a:p>
                    <a:p>
                      <a:r>
                        <a:rPr lang="da-DK" sz="1400" dirty="0" smtClean="0"/>
                        <a:t>Husk Computer</a:t>
                      </a:r>
                      <a:r>
                        <a:rPr lang="da-DK" sz="1400" baseline="0" dirty="0" smtClean="0"/>
                        <a:t> til simulering</a:t>
                      </a:r>
                    </a:p>
                    <a:p>
                      <a:endParaRPr lang="da-DK" sz="1400" baseline="0" dirty="0" smtClean="0"/>
                    </a:p>
                    <a:p>
                      <a:r>
                        <a:rPr lang="da-DK" sz="1400" baseline="0" dirty="0" smtClean="0">
                          <a:solidFill>
                            <a:srgbClr val="FF0000"/>
                          </a:solidFill>
                        </a:rPr>
                        <a:t>”Beskriv”</a:t>
                      </a:r>
                    </a:p>
                  </a:txBody>
                  <a:tcPr/>
                </a:tc>
                <a:extLst>
                  <a:ext uri="{0D108BD9-81ED-4DB2-BD59-A6C34878D82A}">
                    <a16:rowId xmlns:a16="http://schemas.microsoft.com/office/drawing/2014/main" val="3806409240"/>
                  </a:ext>
                </a:extLst>
              </a:tr>
              <a:tr h="1129444">
                <a:tc>
                  <a:txBody>
                    <a:bodyPr/>
                    <a:lstStyle/>
                    <a:p>
                      <a:r>
                        <a:rPr lang="da-DK" sz="1400" dirty="0" smtClean="0"/>
                        <a:t>36</a:t>
                      </a:r>
                    </a:p>
                    <a:p>
                      <a:r>
                        <a:rPr lang="da-DK" sz="1400" dirty="0" smtClean="0"/>
                        <a:t>Mandag</a:t>
                      </a:r>
                    </a:p>
                    <a:p>
                      <a:r>
                        <a:rPr lang="da-DK" sz="1400" dirty="0" smtClean="0"/>
                        <a:t>d. 31/8</a:t>
                      </a:r>
                    </a:p>
                    <a:p>
                      <a:endParaRPr lang="da-DK" sz="1400" dirty="0"/>
                    </a:p>
                  </a:txBody>
                  <a:tcPr/>
                </a:tc>
                <a:tc>
                  <a:txBody>
                    <a:bodyPr/>
                    <a:lstStyle/>
                    <a:p>
                      <a:r>
                        <a:rPr lang="da-DK" sz="1400" baseline="0" dirty="0" smtClean="0"/>
                        <a:t>Titrering af syre med base.</a:t>
                      </a:r>
                      <a:endParaRPr lang="da-DK" sz="1400" dirty="0"/>
                    </a:p>
                  </a:txBody>
                  <a:tcPr/>
                </a:tc>
                <a:tc>
                  <a:txBody>
                    <a:bodyPr/>
                    <a:lstStyle/>
                    <a:p>
                      <a:r>
                        <a:rPr lang="da-DK" sz="1400" dirty="0" smtClean="0"/>
                        <a:t>Arbejder med kemiske reaktioner</a:t>
                      </a:r>
                      <a:endParaRPr lang="da-DK" sz="1400" dirty="0"/>
                    </a:p>
                  </a:txBody>
                  <a:tcPr/>
                </a:tc>
                <a:tc>
                  <a:txBody>
                    <a:bodyPr/>
                    <a:lstStyle/>
                    <a:p>
                      <a:r>
                        <a:rPr lang="da-DK" sz="1400" dirty="0" smtClean="0"/>
                        <a:t>Opskriv andre kemiske reaktioner på opgaveark til</a:t>
                      </a:r>
                      <a:r>
                        <a:rPr lang="da-DK" sz="1400" baseline="0" dirty="0" smtClean="0"/>
                        <a:t> eleverne</a:t>
                      </a:r>
                      <a:endParaRPr lang="da-DK" sz="1400" dirty="0"/>
                    </a:p>
                  </a:txBody>
                  <a:tcPr/>
                </a:tc>
                <a:tc>
                  <a:txBody>
                    <a:bodyPr/>
                    <a:lstStyle/>
                    <a:p>
                      <a:r>
                        <a:rPr lang="da-DK" sz="1400" baseline="0" dirty="0" smtClean="0"/>
                        <a:t>Reflektere over simulering v. arbejdsark</a:t>
                      </a:r>
                    </a:p>
                    <a:p>
                      <a:endParaRPr lang="da-DK" sz="1400" baseline="0" dirty="0" smtClean="0"/>
                    </a:p>
                    <a:p>
                      <a:r>
                        <a:rPr lang="da-DK" sz="1400" baseline="0" dirty="0" smtClean="0">
                          <a:solidFill>
                            <a:srgbClr val="FF0000"/>
                          </a:solidFill>
                        </a:rPr>
                        <a:t>”Vurdering og argumentation”</a:t>
                      </a:r>
                      <a:endParaRPr lang="da-DK" sz="1400" dirty="0">
                        <a:solidFill>
                          <a:srgbClr val="FF0000"/>
                        </a:solidFill>
                      </a:endParaRPr>
                    </a:p>
                  </a:txBody>
                  <a:tcPr/>
                </a:tc>
                <a:extLst>
                  <a:ext uri="{0D108BD9-81ED-4DB2-BD59-A6C34878D82A}">
                    <a16:rowId xmlns:a16="http://schemas.microsoft.com/office/drawing/2014/main" val="4010752208"/>
                  </a:ext>
                </a:extLst>
              </a:tr>
            </a:tbl>
          </a:graphicData>
        </a:graphic>
      </p:graphicFrame>
      <p:pic>
        <p:nvPicPr>
          <p:cNvPr id="12" name="Pladsholder til indhold 11"/>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9750" y="2507757"/>
            <a:ext cx="2717800" cy="2832432"/>
          </a:xfrm>
        </p:spPr>
      </p:pic>
    </p:spTree>
    <p:extLst>
      <p:ext uri="{BB962C8B-B14F-4D97-AF65-F5344CB8AC3E}">
        <p14:creationId xmlns:p14="http://schemas.microsoft.com/office/powerpoint/2010/main" val="29258223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Et hjælpedokument baseret på taksonomiske niveauer</a:t>
            </a:r>
            <a:endParaRPr lang="da-DK" dirty="0"/>
          </a:p>
        </p:txBody>
      </p:sp>
      <p:sp>
        <p:nvSpPr>
          <p:cNvPr id="4" name="Pladsholder til dato 3"/>
          <p:cNvSpPr>
            <a:spLocks noGrp="1"/>
          </p:cNvSpPr>
          <p:nvPr>
            <p:ph type="dt" sz="half" idx="10"/>
          </p:nvPr>
        </p:nvSpPr>
        <p:spPr/>
        <p:txBody>
          <a:bodyPr/>
          <a:lstStyle/>
          <a:p>
            <a:fld id="{F9F0A9FE-7243-42BC-A71C-38DE25DCBAEC}" type="datetime2">
              <a:rPr lang="da-DK" noProof="0" smtClean="0"/>
              <a:t>8. oktober 2020</a:t>
            </a:fld>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24</a:t>
            </a:fld>
            <a:endParaRPr lang="da-DK" dirty="0"/>
          </a:p>
        </p:txBody>
      </p:sp>
      <p:sp>
        <p:nvSpPr>
          <p:cNvPr id="17" name="Pladsholder til indhold 16"/>
          <p:cNvSpPr>
            <a:spLocks noGrp="1"/>
          </p:cNvSpPr>
          <p:nvPr>
            <p:ph idx="13"/>
          </p:nvPr>
        </p:nvSpPr>
        <p:spPr/>
        <p:txBody>
          <a:bodyPr/>
          <a:lstStyle/>
          <a:p>
            <a:r>
              <a:rPr lang="da-DK" dirty="0" smtClean="0"/>
              <a:t>Et dynamisk dokument, der kan anvendes af naturfagsteamet, så I får formuleret opgaver til de simuleringer eller animationer, der anvendes i et forløb.</a:t>
            </a:r>
          </a:p>
          <a:p>
            <a:endParaRPr lang="da-DK" dirty="0"/>
          </a:p>
          <a:p>
            <a:r>
              <a:rPr lang="da-DK" dirty="0" smtClean="0"/>
              <a:t>Et dokument, der sagtens kan indeholde flere niveauer og dermed tilpasses den enkelte klasses niveau og tidligere undervisning.</a:t>
            </a:r>
            <a:endParaRPr lang="da-DK" dirty="0"/>
          </a:p>
        </p:txBody>
      </p:sp>
      <p:pic>
        <p:nvPicPr>
          <p:cNvPr id="20" name="Pladsholder til indhold 19"/>
          <p:cNvPicPr>
            <a:picLocks noGrp="1" noChangeAspect="1"/>
          </p:cNvPicPr>
          <p:nvPr>
            <p:ph idx="1"/>
          </p:nvPr>
        </p:nvPicPr>
        <p:blipFill>
          <a:blip r:embed="rId2"/>
          <a:stretch>
            <a:fillRect/>
          </a:stretch>
        </p:blipFill>
        <p:spPr>
          <a:xfrm>
            <a:off x="1140822" y="1358754"/>
            <a:ext cx="4327939" cy="5092445"/>
          </a:xfrm>
          <a:prstGeom prst="rect">
            <a:avLst/>
          </a:prstGeom>
        </p:spPr>
      </p:pic>
    </p:spTree>
    <p:extLst>
      <p:ext uri="{BB962C8B-B14F-4D97-AF65-F5344CB8AC3E}">
        <p14:creationId xmlns:p14="http://schemas.microsoft.com/office/powerpoint/2010/main" val="3657380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Eksempler på at inddrage arbejdet omkring simuleringer i undervisningen</a:t>
            </a:r>
            <a:endParaRPr lang="da-DK" dirty="0"/>
          </a:p>
        </p:txBody>
      </p:sp>
      <p:sp>
        <p:nvSpPr>
          <p:cNvPr id="3" name="Pladsholder til indhold 2"/>
          <p:cNvSpPr>
            <a:spLocks noGrp="1"/>
          </p:cNvSpPr>
          <p:nvPr>
            <p:ph sz="half" idx="1"/>
          </p:nvPr>
        </p:nvSpPr>
        <p:spPr/>
        <p:txBody>
          <a:bodyPr/>
          <a:lstStyle/>
          <a:p>
            <a:endParaRPr lang="da-DK" dirty="0" smtClean="0">
              <a:hlinkClick r:id="rId2"/>
            </a:endParaRPr>
          </a:p>
          <a:p>
            <a:endParaRPr lang="da-DK" dirty="0">
              <a:hlinkClick r:id="rId2"/>
            </a:endParaRPr>
          </a:p>
          <a:p>
            <a:r>
              <a:rPr lang="da-DK" dirty="0" smtClean="0">
                <a:hlinkClick r:id="rId2"/>
              </a:rPr>
              <a:t>ADI hentet fra </a:t>
            </a:r>
            <a:r>
              <a:rPr lang="da-DK" dirty="0" err="1" smtClean="0">
                <a:hlinkClick r:id="rId2"/>
              </a:rPr>
              <a:t>Astra´s</a:t>
            </a:r>
            <a:r>
              <a:rPr lang="da-DK" dirty="0" smtClean="0">
                <a:hlinkClick r:id="rId2"/>
              </a:rPr>
              <a:t> hjemmeside</a:t>
            </a:r>
            <a:endParaRPr lang="da-DK" dirty="0" smtClean="0"/>
          </a:p>
          <a:p>
            <a:pPr marL="0" indent="0">
              <a:buNone/>
            </a:pPr>
            <a:endParaRPr lang="da-DK" dirty="0" smtClean="0"/>
          </a:p>
          <a:p>
            <a:r>
              <a:rPr lang="da-DK" dirty="0" smtClean="0">
                <a:hlinkClick r:id="rId3"/>
              </a:rPr>
              <a:t>Metodekort til variabler hentet fra </a:t>
            </a:r>
            <a:r>
              <a:rPr lang="da-DK" dirty="0" err="1" smtClean="0">
                <a:hlinkClick r:id="rId3"/>
              </a:rPr>
              <a:t>Astra´s</a:t>
            </a:r>
            <a:r>
              <a:rPr lang="da-DK" dirty="0" smtClean="0">
                <a:hlinkClick r:id="rId3"/>
              </a:rPr>
              <a:t> hjemmeside</a:t>
            </a:r>
            <a:endParaRPr lang="da-DK" dirty="0" smtClean="0"/>
          </a:p>
          <a:p>
            <a:endParaRPr lang="da-DK" dirty="0"/>
          </a:p>
          <a:p>
            <a:r>
              <a:rPr lang="da-DK" dirty="0" smtClean="0">
                <a:hlinkClick r:id="rId4"/>
              </a:rPr>
              <a:t>fra forsøg til undersøgelse - et værktøj fra Astra</a:t>
            </a:r>
            <a:endParaRPr lang="da-DK" dirty="0"/>
          </a:p>
        </p:txBody>
      </p:sp>
      <p:sp>
        <p:nvSpPr>
          <p:cNvPr id="4" name="Pladsholder til indhold 3"/>
          <p:cNvSpPr>
            <a:spLocks noGrp="1"/>
          </p:cNvSpPr>
          <p:nvPr>
            <p:ph sz="half" idx="2"/>
          </p:nvPr>
        </p:nvSpPr>
        <p:spPr/>
        <p:txBody>
          <a:bodyPr/>
          <a:lstStyle/>
          <a:p>
            <a:endParaRPr lang="da-DK" dirty="0" smtClean="0"/>
          </a:p>
          <a:p>
            <a:endParaRPr lang="da-DK" dirty="0"/>
          </a:p>
          <a:p>
            <a:r>
              <a:rPr lang="da-DK" dirty="0">
                <a:hlinkClick r:id="rId3"/>
              </a:rPr>
              <a:t>https://</a:t>
            </a:r>
            <a:r>
              <a:rPr lang="da-DK" dirty="0" smtClean="0">
                <a:hlinkClick r:id="rId3"/>
              </a:rPr>
              <a:t>astra.dk/sites/default/files/adi_ark.pdf</a:t>
            </a:r>
          </a:p>
          <a:p>
            <a:r>
              <a:rPr lang="da-DK" dirty="0" smtClean="0">
                <a:hlinkClick r:id="rId3"/>
              </a:rPr>
              <a:t>https</a:t>
            </a:r>
            <a:r>
              <a:rPr lang="da-DK" dirty="0">
                <a:hlinkClick r:id="rId3"/>
              </a:rPr>
              <a:t>://</a:t>
            </a:r>
            <a:r>
              <a:rPr lang="da-DK" dirty="0" smtClean="0">
                <a:hlinkClick r:id="rId3"/>
              </a:rPr>
              <a:t>testoteket.dk/arbejd-med-variabler</a:t>
            </a:r>
            <a:endParaRPr lang="da-DK" dirty="0" smtClean="0"/>
          </a:p>
          <a:p>
            <a:endParaRPr lang="da-DK" dirty="0" smtClean="0"/>
          </a:p>
          <a:p>
            <a:r>
              <a:rPr lang="da-DK" dirty="0">
                <a:hlinkClick r:id="rId4"/>
              </a:rPr>
              <a:t>https://</a:t>
            </a:r>
            <a:r>
              <a:rPr lang="da-DK" dirty="0" smtClean="0">
                <a:hlinkClick r:id="rId4"/>
              </a:rPr>
              <a:t>astra.dk/sites/default/files/tjek_din_undersoegelse_v3.pdf</a:t>
            </a:r>
            <a:endParaRPr lang="da-DK" dirty="0" smtClean="0"/>
          </a:p>
          <a:p>
            <a:pPr marL="0" indent="0">
              <a:buNone/>
            </a:pPr>
            <a:endParaRPr lang="da-DK" dirty="0"/>
          </a:p>
          <a:p>
            <a:pPr marL="0" indent="0">
              <a:buNone/>
            </a:pPr>
            <a:endParaRPr lang="da-DK" dirty="0" smtClean="0"/>
          </a:p>
          <a:p>
            <a:pPr marL="0" indent="0">
              <a:buNone/>
            </a:pPr>
            <a:endParaRPr lang="da-DK" dirty="0"/>
          </a:p>
        </p:txBody>
      </p:sp>
      <p:sp>
        <p:nvSpPr>
          <p:cNvPr id="5" name="Pladsholder til dato 4"/>
          <p:cNvSpPr>
            <a:spLocks noGrp="1"/>
          </p:cNvSpPr>
          <p:nvPr>
            <p:ph type="dt" sz="half" idx="10"/>
          </p:nvPr>
        </p:nvSpPr>
        <p:spPr/>
        <p:txBody>
          <a:bodyPr/>
          <a:lstStyle/>
          <a:p>
            <a:fld id="{5287408A-2C93-4FDA-893A-85FA7EDCDC14}" type="datetime2">
              <a:rPr lang="da-DK" smtClean="0"/>
              <a:t>8. oktober 2020</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25</a:t>
            </a:fld>
            <a:endParaRPr lang="da-DK" dirty="0"/>
          </a:p>
        </p:txBody>
      </p:sp>
      <p:sp>
        <p:nvSpPr>
          <p:cNvPr id="7" name="Pladsholder til tekst 6"/>
          <p:cNvSpPr>
            <a:spLocks noGrp="1"/>
          </p:cNvSpPr>
          <p:nvPr>
            <p:ph type="body" sz="quarter" idx="14"/>
          </p:nvPr>
        </p:nvSpPr>
        <p:spPr/>
        <p:txBody>
          <a:bodyPr/>
          <a:lstStyle/>
          <a:p>
            <a:r>
              <a:rPr lang="da-DK" dirty="0" smtClean="0"/>
              <a:t>Inspirationer til hjælpeværktøjer</a:t>
            </a:r>
            <a:endParaRPr lang="da-DK" dirty="0"/>
          </a:p>
        </p:txBody>
      </p:sp>
      <p:sp>
        <p:nvSpPr>
          <p:cNvPr id="8" name="Pladsholder til tekst 7"/>
          <p:cNvSpPr>
            <a:spLocks noGrp="1"/>
          </p:cNvSpPr>
          <p:nvPr>
            <p:ph type="body" sz="quarter" idx="15"/>
          </p:nvPr>
        </p:nvSpPr>
        <p:spPr/>
        <p:txBody>
          <a:bodyPr/>
          <a:lstStyle/>
          <a:p>
            <a:r>
              <a:rPr lang="da-DK" dirty="0" smtClean="0"/>
              <a:t>Hjemmesidernes https:</a:t>
            </a:r>
            <a:endParaRPr lang="da-DK" dirty="0"/>
          </a:p>
        </p:txBody>
      </p:sp>
    </p:spTree>
    <p:extLst>
      <p:ext uri="{BB962C8B-B14F-4D97-AF65-F5344CB8AC3E}">
        <p14:creationId xmlns:p14="http://schemas.microsoft.com/office/powerpoint/2010/main" val="2719054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smtClean="0"/>
              <a:t>Arbejdsgruppens overvejelser vedrørende simuleringerne</a:t>
            </a:r>
            <a:endParaRPr lang="da-DK" dirty="0"/>
          </a:p>
        </p:txBody>
      </p:sp>
      <p:pic>
        <p:nvPicPr>
          <p:cNvPr id="10" name="Pladsholder til indhold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58260" y="2073228"/>
            <a:ext cx="5427155" cy="3972018"/>
          </a:xfrm>
          <a:prstGeom prst="rect">
            <a:avLst/>
          </a:prstGeom>
          <a:ln>
            <a:noFill/>
          </a:ln>
          <a:effectLst>
            <a:softEdge rad="112500"/>
          </a:effectLst>
        </p:spPr>
      </p:pic>
      <p:sp>
        <p:nvSpPr>
          <p:cNvPr id="7" name="Pladsholder til indhold 6"/>
          <p:cNvSpPr>
            <a:spLocks noGrp="1"/>
          </p:cNvSpPr>
          <p:nvPr>
            <p:ph sz="half" idx="2"/>
          </p:nvPr>
        </p:nvSpPr>
        <p:spPr>
          <a:xfrm>
            <a:off x="6185865" y="2010228"/>
            <a:ext cx="5464800" cy="4307771"/>
          </a:xfrm>
        </p:spPr>
        <p:txBody>
          <a:bodyPr/>
          <a:lstStyle/>
          <a:p>
            <a:endParaRPr lang="da-DK" dirty="0" smtClean="0"/>
          </a:p>
          <a:p>
            <a:r>
              <a:rPr lang="da-DK" dirty="0" smtClean="0"/>
              <a:t>Simuleringerne kan med fordel være mere nutidige i deres udseende.</a:t>
            </a:r>
          </a:p>
          <a:p>
            <a:r>
              <a:rPr lang="da-DK" dirty="0" smtClean="0"/>
              <a:t>Simuleringerne bør have en reduceret kompleksitet. De variabler eleverne prøves i skal skærpes, så de konkretiseres.</a:t>
            </a:r>
          </a:p>
          <a:p>
            <a:r>
              <a:rPr lang="da-DK" dirty="0" smtClean="0"/>
              <a:t>Simuleringsopgaverne skal </a:t>
            </a:r>
            <a:r>
              <a:rPr lang="da-DK" dirty="0" err="1" smtClean="0"/>
              <a:t>stilladseres</a:t>
            </a:r>
            <a:r>
              <a:rPr lang="da-DK" dirty="0" smtClean="0"/>
              <a:t> og opbygges efter faglig sværhedsgrad. </a:t>
            </a:r>
            <a:endParaRPr lang="da-DK" dirty="0"/>
          </a:p>
        </p:txBody>
      </p:sp>
      <p:sp>
        <p:nvSpPr>
          <p:cNvPr id="3" name="Pladsholder til dato 2"/>
          <p:cNvSpPr>
            <a:spLocks noGrp="1"/>
          </p:cNvSpPr>
          <p:nvPr>
            <p:ph type="dt" sz="half" idx="10"/>
          </p:nvPr>
        </p:nvSpPr>
        <p:spPr/>
        <p:txBody>
          <a:bodyPr/>
          <a:lstStyle/>
          <a:p>
            <a:fld id="{8CE1EE5F-543F-41CF-832B-13034BBB5ED1}" type="datetime2">
              <a:rPr lang="da-DK" smtClean="0"/>
              <a:t>8. oktober 2020</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26</a:t>
            </a:fld>
            <a:endParaRPr lang="da-DK" dirty="0"/>
          </a:p>
        </p:txBody>
      </p:sp>
    </p:spTree>
    <p:extLst>
      <p:ext uri="{BB962C8B-B14F-4D97-AF65-F5344CB8AC3E}">
        <p14:creationId xmlns:p14="http://schemas.microsoft.com/office/powerpoint/2010/main" val="3007203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Åbne tekstsvar</a:t>
            </a:r>
            <a:endParaRPr lang="da-DK" dirty="0"/>
          </a:p>
        </p:txBody>
      </p:sp>
      <p:sp>
        <p:nvSpPr>
          <p:cNvPr id="3" name="Pladsholder til dato 2"/>
          <p:cNvSpPr>
            <a:spLocks noGrp="1"/>
          </p:cNvSpPr>
          <p:nvPr>
            <p:ph type="dt" sz="half" idx="10"/>
          </p:nvPr>
        </p:nvSpPr>
        <p:spPr/>
        <p:txBody>
          <a:bodyPr/>
          <a:lstStyle/>
          <a:p>
            <a:fld id="{8CE1EE5F-543F-41CF-832B-13034BBB5ED1}" type="datetime2">
              <a:rPr lang="da-DK" smtClean="0"/>
              <a:t>8. oktober 2020</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27</a:t>
            </a:fld>
            <a:endParaRPr lang="da-DK" dirty="0"/>
          </a:p>
        </p:txBody>
      </p:sp>
    </p:spTree>
    <p:extLst>
      <p:ext uri="{BB962C8B-B14F-4D97-AF65-F5344CB8AC3E}">
        <p14:creationId xmlns:p14="http://schemas.microsoft.com/office/powerpoint/2010/main" val="9656926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Arbejdsgruppens </a:t>
            </a:r>
            <a:r>
              <a:rPr lang="da-DK" dirty="0" smtClean="0"/>
              <a:t>overvejelser</a:t>
            </a:r>
            <a:endParaRPr lang="da-DK" dirty="0"/>
          </a:p>
        </p:txBody>
      </p:sp>
      <p:sp>
        <p:nvSpPr>
          <p:cNvPr id="3" name="Pladsholder til indhold 2"/>
          <p:cNvSpPr>
            <a:spLocks noGrp="1"/>
          </p:cNvSpPr>
          <p:nvPr>
            <p:ph sz="half" idx="1"/>
          </p:nvPr>
        </p:nvSpPr>
        <p:spPr>
          <a:xfrm>
            <a:off x="539749" y="1800000"/>
            <a:ext cx="11110914" cy="4518000"/>
          </a:xfrm>
        </p:spPr>
        <p:txBody>
          <a:bodyPr/>
          <a:lstStyle/>
          <a:p>
            <a:pPr marL="285750" indent="-285750"/>
            <a:r>
              <a:rPr lang="da-DK" sz="1800" dirty="0" smtClean="0"/>
              <a:t>Opgaverne </a:t>
            </a:r>
            <a:r>
              <a:rPr lang="da-DK" sz="1800" dirty="0"/>
              <a:t>formuleres således, at elever skal </a:t>
            </a:r>
            <a:r>
              <a:rPr lang="da-DK" sz="1800" dirty="0">
                <a:solidFill>
                  <a:srgbClr val="FF0000"/>
                </a:solidFill>
              </a:rPr>
              <a:t>argumentere for deres valg og tage kritisk stilling</a:t>
            </a:r>
          </a:p>
          <a:p>
            <a:pPr marL="285750" indent="-285750"/>
            <a:r>
              <a:rPr lang="da-DK" sz="1800" dirty="0"/>
              <a:t>D</a:t>
            </a:r>
            <a:r>
              <a:rPr lang="da-DK" sz="1800" dirty="0" smtClean="0"/>
              <a:t>er </a:t>
            </a:r>
            <a:r>
              <a:rPr lang="da-DK" sz="1800" dirty="0"/>
              <a:t>benyttes </a:t>
            </a:r>
            <a:r>
              <a:rPr lang="da-DK" sz="1800" dirty="0">
                <a:solidFill>
                  <a:srgbClr val="FF0000"/>
                </a:solidFill>
              </a:rPr>
              <a:t>beskikkede censorer </a:t>
            </a:r>
            <a:r>
              <a:rPr lang="da-DK" sz="1800" dirty="0"/>
              <a:t>ved fritekstbesvarelse.</a:t>
            </a:r>
          </a:p>
          <a:p>
            <a:pPr marL="285750" indent="-285750"/>
            <a:r>
              <a:rPr lang="da-DK" sz="1800" dirty="0" smtClean="0"/>
              <a:t>Det er nødvendigt </a:t>
            </a:r>
            <a:r>
              <a:rPr lang="da-DK" sz="1800" dirty="0"/>
              <a:t>af udarbejde en </a:t>
            </a:r>
            <a:r>
              <a:rPr lang="da-DK" sz="1800" dirty="0">
                <a:solidFill>
                  <a:srgbClr val="FF0000"/>
                </a:solidFill>
              </a:rPr>
              <a:t>vejledning med svareksempler </a:t>
            </a:r>
            <a:r>
              <a:rPr lang="da-DK" sz="1800" dirty="0"/>
              <a:t>til brug ved karakterfastsættelsen for at opnå en mere rimelig bedømmelse af eleverne.</a:t>
            </a:r>
          </a:p>
          <a:p>
            <a:r>
              <a:rPr lang="da-DK" sz="1800" dirty="0"/>
              <a:t>Fritekstbesvarelser tillader eleven </a:t>
            </a:r>
            <a:r>
              <a:rPr lang="da-DK" sz="1800" dirty="0">
                <a:solidFill>
                  <a:srgbClr val="FF0000"/>
                </a:solidFill>
              </a:rPr>
              <a:t>i langt højere grad at vise naturfaglig kompetence</a:t>
            </a:r>
            <a:r>
              <a:rPr lang="da-DK" sz="1800" dirty="0"/>
              <a:t>. Dette kan gøre vha. forklarings- og forståelsesspørgsmål, holdnings- og vurderingsspørgsmål samt handlingsspørgsmål.</a:t>
            </a:r>
          </a:p>
          <a:p>
            <a:r>
              <a:rPr lang="da-DK" sz="1800" dirty="0"/>
              <a:t>Erfaringerne med de digitale prøver i Holland viser, at fritekstbesvarelser </a:t>
            </a:r>
            <a:r>
              <a:rPr lang="da-DK" sz="1800" dirty="0">
                <a:solidFill>
                  <a:srgbClr val="FF0000"/>
                </a:solidFill>
              </a:rPr>
              <a:t>i højere grad </a:t>
            </a:r>
            <a:r>
              <a:rPr lang="da-DK" sz="1800" dirty="0"/>
              <a:t>gør det muligt at </a:t>
            </a:r>
            <a:r>
              <a:rPr lang="da-DK" sz="1800" dirty="0">
                <a:solidFill>
                  <a:srgbClr val="FF0000"/>
                </a:solidFill>
              </a:rPr>
              <a:t>vurdere elevernes dygtighed</a:t>
            </a:r>
            <a:r>
              <a:rPr lang="da-DK" sz="1800" dirty="0"/>
              <a:t>. Desuden giver det elever </a:t>
            </a:r>
            <a:r>
              <a:rPr lang="da-DK" sz="1800" dirty="0">
                <a:solidFill>
                  <a:srgbClr val="FF0000"/>
                </a:solidFill>
              </a:rPr>
              <a:t>flere muligheder for at vise deres viden og færdigheder</a:t>
            </a:r>
            <a:r>
              <a:rPr lang="da-DK" sz="1800" dirty="0"/>
              <a:t>. </a:t>
            </a:r>
            <a:endParaRPr lang="da-DK" dirty="0"/>
          </a:p>
        </p:txBody>
      </p:sp>
      <p:sp>
        <p:nvSpPr>
          <p:cNvPr id="5" name="Pladsholder til dato 4"/>
          <p:cNvSpPr>
            <a:spLocks noGrp="1"/>
          </p:cNvSpPr>
          <p:nvPr>
            <p:ph type="dt" sz="half" idx="10"/>
          </p:nvPr>
        </p:nvSpPr>
        <p:spPr/>
        <p:txBody>
          <a:bodyPr/>
          <a:lstStyle/>
          <a:p>
            <a:fld id="{5287408A-2C93-4FDA-893A-85FA7EDCDC14}" type="datetime2">
              <a:rPr lang="da-DK" smtClean="0"/>
              <a:t>8. oktober 2020</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28</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1636948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Arbejdsgruppens anbefalinger</a:t>
            </a:r>
          </a:p>
        </p:txBody>
      </p:sp>
      <p:sp>
        <p:nvSpPr>
          <p:cNvPr id="4" name="Pladsholder til dato 3"/>
          <p:cNvSpPr>
            <a:spLocks noGrp="1"/>
          </p:cNvSpPr>
          <p:nvPr>
            <p:ph type="dt" sz="half" idx="10"/>
          </p:nvPr>
        </p:nvSpPr>
        <p:spPr/>
        <p:txBody>
          <a:bodyPr/>
          <a:lstStyle/>
          <a:p>
            <a:fld id="{FBBF9439-ACD5-40DF-9AA7-A3F79ACD6661}" type="datetime2">
              <a:rPr lang="da-DK" noProof="0" smtClean="0"/>
              <a:t>8. oktober 2020</a:t>
            </a:fld>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29</a:t>
            </a:fld>
            <a:endParaRPr lang="da-DK" dirty="0"/>
          </a:p>
        </p:txBody>
      </p:sp>
      <p:sp>
        <p:nvSpPr>
          <p:cNvPr id="6" name="Tekstfelt 5"/>
          <p:cNvSpPr txBox="1"/>
          <p:nvPr/>
        </p:nvSpPr>
        <p:spPr>
          <a:xfrm>
            <a:off x="539750" y="1429408"/>
            <a:ext cx="9924691" cy="1661993"/>
          </a:xfrm>
          <a:prstGeom prst="rect">
            <a:avLst/>
          </a:prstGeom>
          <a:noFill/>
        </p:spPr>
        <p:txBody>
          <a:bodyPr wrap="square" lIns="0" tIns="0" rIns="0" bIns="0" rtlCol="0">
            <a:spAutoFit/>
          </a:bodyPr>
          <a:lstStyle/>
          <a:p>
            <a:pPr marL="285750" indent="-285750">
              <a:buFont typeface="Arial" panose="020B0604020202020204" pitchFamily="34" charset="0"/>
              <a:buChar char="•"/>
            </a:pPr>
            <a:r>
              <a:rPr lang="da-DK" dirty="0"/>
              <a:t>Det er vores anbefaling, at opgaverne formuleres således, at elever skal </a:t>
            </a:r>
            <a:r>
              <a:rPr lang="da-DK" dirty="0">
                <a:solidFill>
                  <a:srgbClr val="FF0000"/>
                </a:solidFill>
              </a:rPr>
              <a:t>argumentere for deres valg og tage kritisk stilling</a:t>
            </a:r>
          </a:p>
          <a:p>
            <a:pPr marL="285750" indent="-285750">
              <a:buFont typeface="Arial" panose="020B0604020202020204" pitchFamily="34" charset="0"/>
              <a:buChar char="•"/>
            </a:pPr>
            <a:r>
              <a:rPr lang="da-DK" dirty="0"/>
              <a:t>Det er vores anbefaling, at der benyttes </a:t>
            </a:r>
            <a:r>
              <a:rPr lang="da-DK" dirty="0">
                <a:solidFill>
                  <a:srgbClr val="FF0000"/>
                </a:solidFill>
              </a:rPr>
              <a:t>beskikkede censorer </a:t>
            </a:r>
            <a:r>
              <a:rPr lang="da-DK" dirty="0"/>
              <a:t>ved fritekstbesvarelse.</a:t>
            </a:r>
          </a:p>
          <a:p>
            <a:pPr marL="285750" indent="-285750">
              <a:buFont typeface="Arial" panose="020B0604020202020204" pitchFamily="34" charset="0"/>
              <a:buChar char="•"/>
            </a:pPr>
            <a:r>
              <a:rPr lang="da-DK" dirty="0"/>
              <a:t>Desuden er det nødvendigt af udarbejde en </a:t>
            </a:r>
            <a:r>
              <a:rPr lang="da-DK" dirty="0">
                <a:solidFill>
                  <a:srgbClr val="FF0000"/>
                </a:solidFill>
              </a:rPr>
              <a:t>vejledning med svareksempler </a:t>
            </a:r>
            <a:r>
              <a:rPr lang="da-DK" dirty="0"/>
              <a:t>til brug ved karakterfastsættelsen for at opnå en mere rimelig bedømmelse af eleverne.</a:t>
            </a:r>
          </a:p>
        </p:txBody>
      </p:sp>
      <p:sp>
        <p:nvSpPr>
          <p:cNvPr id="7" name="Tekstfelt 6"/>
          <p:cNvSpPr txBox="1"/>
          <p:nvPr/>
        </p:nvSpPr>
        <p:spPr>
          <a:xfrm>
            <a:off x="1874982" y="3207991"/>
            <a:ext cx="9652000" cy="3046988"/>
          </a:xfrm>
          <a:prstGeom prst="rect">
            <a:avLst/>
          </a:prstGeom>
          <a:noFill/>
        </p:spPr>
        <p:txBody>
          <a:bodyPr wrap="square" lIns="0" tIns="0" rIns="0" bIns="0" rtlCol="0">
            <a:spAutoFit/>
          </a:bodyPr>
          <a:lstStyle/>
          <a:p>
            <a:r>
              <a:rPr lang="da-DK" dirty="0"/>
              <a:t>Fritekstbesvarelser tillader eleven </a:t>
            </a:r>
            <a:r>
              <a:rPr lang="da-DK" dirty="0">
                <a:solidFill>
                  <a:srgbClr val="FF0000"/>
                </a:solidFill>
              </a:rPr>
              <a:t>i langt højere grad at vise naturfaglig kompetence</a:t>
            </a:r>
            <a:r>
              <a:rPr lang="da-DK" dirty="0"/>
              <a:t>. Dette kan gøre vha. forklarings- og forståelsesspørgsmål, holdnings- og vurderingsspørgsmål samt handlingsspørgsmål.</a:t>
            </a:r>
          </a:p>
          <a:p>
            <a:r>
              <a:rPr lang="da-DK" dirty="0"/>
              <a:t>Erfaringerne med de digitale prøver i Holland viser, at fritekstbesvarelser </a:t>
            </a:r>
            <a:r>
              <a:rPr lang="da-DK" dirty="0">
                <a:solidFill>
                  <a:srgbClr val="FF0000"/>
                </a:solidFill>
              </a:rPr>
              <a:t>i højere grad </a:t>
            </a:r>
            <a:r>
              <a:rPr lang="da-DK" dirty="0"/>
              <a:t>gør det muligt at </a:t>
            </a:r>
            <a:r>
              <a:rPr lang="da-DK" dirty="0">
                <a:solidFill>
                  <a:srgbClr val="FF0000"/>
                </a:solidFill>
              </a:rPr>
              <a:t>vurdere elevernes dygtighed</a:t>
            </a:r>
            <a:r>
              <a:rPr lang="da-DK" dirty="0"/>
              <a:t>. Desuden giver det elever </a:t>
            </a:r>
            <a:r>
              <a:rPr lang="da-DK" dirty="0">
                <a:solidFill>
                  <a:srgbClr val="FF0000"/>
                </a:solidFill>
              </a:rPr>
              <a:t>flere muligheder for at vise deres viden og færdigheder</a:t>
            </a:r>
            <a:r>
              <a:rPr lang="da-DK" dirty="0"/>
              <a:t>. Baseret på erfaringerne fra Holland er der dog en række opmærksomhedspunkter, som man skal være sig bevidst:</a:t>
            </a:r>
          </a:p>
          <a:p>
            <a:pPr marL="285750" lvl="0" indent="-285750">
              <a:buFont typeface="Arial" panose="020B0604020202020204" pitchFamily="34" charset="0"/>
              <a:buChar char="•"/>
            </a:pPr>
            <a:r>
              <a:rPr lang="da-DK" dirty="0"/>
              <a:t>Censors dygtighed og vidensniveau</a:t>
            </a:r>
          </a:p>
          <a:p>
            <a:pPr marL="285750" lvl="0" indent="-285750">
              <a:buFont typeface="Arial" panose="020B0604020202020204" pitchFamily="34" charset="0"/>
              <a:buChar char="•"/>
            </a:pPr>
            <a:r>
              <a:rPr lang="da-DK" dirty="0"/>
              <a:t>Alternative løsningsstrategier hos eleven</a:t>
            </a:r>
          </a:p>
          <a:p>
            <a:pPr marL="285750" lvl="0" indent="-285750">
              <a:buFont typeface="Arial" panose="020B0604020202020204" pitchFamily="34" charset="0"/>
              <a:buChar char="•"/>
            </a:pPr>
            <a:r>
              <a:rPr lang="da-DK" dirty="0"/>
              <a:t>Vurdering ved én eller to censorer</a:t>
            </a:r>
          </a:p>
        </p:txBody>
      </p:sp>
    </p:spTree>
    <p:extLst>
      <p:ext uri="{BB962C8B-B14F-4D97-AF65-F5344CB8AC3E}">
        <p14:creationId xmlns:p14="http://schemas.microsoft.com/office/powerpoint/2010/main" val="2317628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ctrTitle"/>
          </p:nvPr>
        </p:nvSpPr>
        <p:spPr>
          <a:xfrm>
            <a:off x="539748" y="3585600"/>
            <a:ext cx="9571405" cy="1692000"/>
          </a:xfrm>
        </p:spPr>
        <p:txBody>
          <a:bodyPr/>
          <a:lstStyle/>
          <a:p>
            <a:r>
              <a:rPr lang="da-DK" dirty="0" smtClean="0"/>
              <a:t>Næste skridt i forsøget</a:t>
            </a:r>
            <a:endParaRPr lang="da-DK" dirty="0"/>
          </a:p>
        </p:txBody>
      </p:sp>
      <p:sp>
        <p:nvSpPr>
          <p:cNvPr id="5" name="Pladsholder til dato 4"/>
          <p:cNvSpPr>
            <a:spLocks noGrp="1"/>
          </p:cNvSpPr>
          <p:nvPr>
            <p:ph type="dt" sz="half" idx="10"/>
          </p:nvPr>
        </p:nvSpPr>
        <p:spPr/>
        <p:txBody>
          <a:bodyPr/>
          <a:lstStyle/>
          <a:p>
            <a:fld id="{5287408A-2C93-4FDA-893A-85FA7EDCDC14}" type="datetime2">
              <a:rPr lang="da-DK" smtClean="0"/>
              <a:t>8. oktober 2020</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a:t>
            </a:fld>
            <a:endParaRPr lang="da-DK" dirty="0"/>
          </a:p>
        </p:txBody>
      </p:sp>
    </p:spTree>
    <p:extLst>
      <p:ext uri="{BB962C8B-B14F-4D97-AF65-F5344CB8AC3E}">
        <p14:creationId xmlns:p14="http://schemas.microsoft.com/office/powerpoint/2010/main" val="13710903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44D7354-50E1-45E7-BE22-D6E7CC805771}"/>
              </a:ext>
            </a:extLst>
          </p:cNvPr>
          <p:cNvSpPr>
            <a:spLocks noGrp="1"/>
          </p:cNvSpPr>
          <p:nvPr>
            <p:ph type="title"/>
          </p:nvPr>
        </p:nvSpPr>
        <p:spPr/>
        <p:txBody>
          <a:bodyPr/>
          <a:lstStyle/>
          <a:p>
            <a:r>
              <a:rPr lang="en-GB" dirty="0" err="1" smtClean="0"/>
              <a:t>Indhold</a:t>
            </a:r>
            <a:r>
              <a:rPr lang="en-GB" dirty="0" smtClean="0"/>
              <a:t> om </a:t>
            </a:r>
            <a:r>
              <a:rPr lang="en-GB" dirty="0" err="1" smtClean="0"/>
              <a:t>åbne</a:t>
            </a:r>
            <a:r>
              <a:rPr lang="en-GB" dirty="0" smtClean="0"/>
              <a:t> </a:t>
            </a:r>
            <a:r>
              <a:rPr lang="en-GB" dirty="0" err="1" smtClean="0"/>
              <a:t>tekstsvar</a:t>
            </a:r>
            <a:endParaRPr lang="en-GB" dirty="0"/>
          </a:p>
        </p:txBody>
      </p:sp>
      <p:sp>
        <p:nvSpPr>
          <p:cNvPr id="12" name="Content Placeholder 11">
            <a:extLst>
              <a:ext uri="{FF2B5EF4-FFF2-40B4-BE49-F238E27FC236}">
                <a16:creationId xmlns:a16="http://schemas.microsoft.com/office/drawing/2014/main" id="{71CD8E94-4428-4049-A865-705DF1A53BDF}"/>
              </a:ext>
            </a:extLst>
          </p:cNvPr>
          <p:cNvSpPr>
            <a:spLocks noGrp="1"/>
          </p:cNvSpPr>
          <p:nvPr>
            <p:ph idx="1"/>
          </p:nvPr>
        </p:nvSpPr>
        <p:spPr/>
        <p:txBody>
          <a:bodyPr/>
          <a:lstStyle/>
          <a:p>
            <a:r>
              <a:rPr lang="en-GB" dirty="0" err="1" smtClean="0"/>
              <a:t>Eksempler</a:t>
            </a:r>
            <a:r>
              <a:rPr lang="en-GB" dirty="0" smtClean="0"/>
              <a:t> </a:t>
            </a:r>
            <a:r>
              <a:rPr lang="en-GB" dirty="0" err="1" smtClean="0"/>
              <a:t>fra</a:t>
            </a:r>
            <a:r>
              <a:rPr lang="en-GB" dirty="0" smtClean="0"/>
              <a:t> </a:t>
            </a:r>
            <a:r>
              <a:rPr lang="en-GB" dirty="0" err="1" smtClean="0"/>
              <a:t>pilotprøven</a:t>
            </a:r>
            <a:endParaRPr lang="en-GB" dirty="0" smtClean="0"/>
          </a:p>
          <a:p>
            <a:r>
              <a:rPr lang="en-GB" dirty="0" smtClean="0"/>
              <a:t>Centrale “findings” </a:t>
            </a:r>
            <a:r>
              <a:rPr lang="en-GB" dirty="0" err="1" smtClean="0"/>
              <a:t>fra</a:t>
            </a:r>
            <a:r>
              <a:rPr lang="en-GB" dirty="0" smtClean="0"/>
              <a:t> </a:t>
            </a:r>
            <a:r>
              <a:rPr lang="en-GB" dirty="0" err="1" smtClean="0"/>
              <a:t>pilotprøven</a:t>
            </a:r>
            <a:endParaRPr lang="en-GB" dirty="0" smtClean="0"/>
          </a:p>
          <a:p>
            <a:r>
              <a:rPr lang="en-GB" dirty="0" err="1" smtClean="0"/>
              <a:t>Opgavetyper</a:t>
            </a:r>
            <a:endParaRPr lang="en-GB" dirty="0" smtClean="0"/>
          </a:p>
          <a:p>
            <a:r>
              <a:rPr lang="en-GB" dirty="0" err="1" smtClean="0"/>
              <a:t>Vurdering</a:t>
            </a:r>
            <a:r>
              <a:rPr lang="en-GB" dirty="0" smtClean="0"/>
              <a:t> </a:t>
            </a:r>
            <a:r>
              <a:rPr lang="en-GB" dirty="0" err="1" smtClean="0"/>
              <a:t>af</a:t>
            </a:r>
            <a:r>
              <a:rPr lang="en-GB" dirty="0" smtClean="0"/>
              <a:t> </a:t>
            </a:r>
            <a:r>
              <a:rPr lang="en-GB" dirty="0" err="1" smtClean="0"/>
              <a:t>svar</a:t>
            </a:r>
            <a:endParaRPr lang="en-GB" dirty="0" smtClean="0"/>
          </a:p>
          <a:p>
            <a:r>
              <a:rPr lang="en-GB" dirty="0" err="1" smtClean="0"/>
              <a:t>Forslag</a:t>
            </a:r>
            <a:r>
              <a:rPr lang="en-GB" dirty="0" smtClean="0"/>
              <a:t> </a:t>
            </a:r>
            <a:r>
              <a:rPr lang="en-GB" dirty="0" err="1" smtClean="0"/>
              <a:t>til</a:t>
            </a:r>
            <a:r>
              <a:rPr lang="en-GB" dirty="0" smtClean="0"/>
              <a:t> </a:t>
            </a:r>
            <a:r>
              <a:rPr lang="en-GB" dirty="0" err="1" smtClean="0"/>
              <a:t>undervisningen</a:t>
            </a:r>
            <a:endParaRPr lang="en-GB" dirty="0"/>
          </a:p>
        </p:txBody>
      </p:sp>
      <p:sp>
        <p:nvSpPr>
          <p:cNvPr id="4" name="Date Placeholder 3">
            <a:extLst>
              <a:ext uri="{FF2B5EF4-FFF2-40B4-BE49-F238E27FC236}">
                <a16:creationId xmlns:a16="http://schemas.microsoft.com/office/drawing/2014/main" id="{92F38EBB-DDC7-48BA-8239-A2992E3D7F15}"/>
              </a:ext>
            </a:extLst>
          </p:cNvPr>
          <p:cNvSpPr>
            <a:spLocks noGrp="1"/>
          </p:cNvSpPr>
          <p:nvPr>
            <p:ph type="dt" sz="half" idx="10"/>
          </p:nvPr>
        </p:nvSpPr>
        <p:spPr/>
        <p:txBody>
          <a:bodyPr/>
          <a:lstStyle/>
          <a:p>
            <a:fld id="{5A954E5A-04E1-47A0-B895-78AF97800B9A}" type="datetime2">
              <a:rPr lang="da-DK" noProof="0" smtClean="0"/>
              <a:t>8. oktober 2020</a:t>
            </a:fld>
            <a:endParaRPr lang="da-DK" noProof="0" dirty="0"/>
          </a:p>
        </p:txBody>
      </p:sp>
      <p:sp>
        <p:nvSpPr>
          <p:cNvPr id="6" name="Slide Number Placeholder 5">
            <a:extLst>
              <a:ext uri="{FF2B5EF4-FFF2-40B4-BE49-F238E27FC236}">
                <a16:creationId xmlns:a16="http://schemas.microsoft.com/office/drawing/2014/main" id="{C2C98229-FD76-40FD-90FD-D80517205825}"/>
              </a:ext>
            </a:extLst>
          </p:cNvPr>
          <p:cNvSpPr>
            <a:spLocks noGrp="1"/>
          </p:cNvSpPr>
          <p:nvPr>
            <p:ph type="sldNum" sz="quarter" idx="12"/>
          </p:nvPr>
        </p:nvSpPr>
        <p:spPr/>
        <p:txBody>
          <a:bodyPr/>
          <a:lstStyle/>
          <a:p>
            <a:fld id="{859873C9-BF5D-4A9A-BB31-45BBB7BABAF7}" type="slidenum">
              <a:rPr lang="da-DK" smtClean="0"/>
              <a:pPr/>
              <a:t>30</a:t>
            </a:fld>
            <a:endParaRPr lang="da-DK" dirty="0"/>
          </a:p>
        </p:txBody>
      </p:sp>
      <p:pic>
        <p:nvPicPr>
          <p:cNvPr id="2" name="Pladsholder til indhold 1"/>
          <p:cNvPicPr>
            <a:picLocks noGrp="1" noChangeAspect="1"/>
          </p:cNvPicPr>
          <p:nvPr>
            <p:ph idx="13"/>
          </p:nvPr>
        </p:nvPicPr>
        <p:blipFill>
          <a:blip r:embed="rId3"/>
          <a:stretch>
            <a:fillRect/>
          </a:stretch>
        </p:blipFill>
        <p:spPr>
          <a:xfrm>
            <a:off x="6186488" y="1892055"/>
            <a:ext cx="5464175" cy="4334364"/>
          </a:xfrm>
          <a:prstGeom prst="rect">
            <a:avLst/>
          </a:prstGeom>
        </p:spPr>
      </p:pic>
      <p:sp>
        <p:nvSpPr>
          <p:cNvPr id="14" name="Text Placeholder 13">
            <a:extLst>
              <a:ext uri="{FF2B5EF4-FFF2-40B4-BE49-F238E27FC236}">
                <a16:creationId xmlns:a16="http://schemas.microsoft.com/office/drawing/2014/main" id="{47856A6C-370F-48C7-BAF8-5308F9BAB6B7}"/>
              </a:ext>
            </a:extLst>
          </p:cNvPr>
          <p:cNvSpPr>
            <a:spLocks noGrp="1"/>
          </p:cNvSpPr>
          <p:nvPr>
            <p:ph type="body" sz="quarter" idx="14"/>
          </p:nvPr>
        </p:nvSpPr>
        <p:spPr/>
        <p:txBody>
          <a:bodyPr/>
          <a:lstStyle/>
          <a:p>
            <a:endParaRPr lang="en-GB"/>
          </a:p>
        </p:txBody>
      </p:sp>
      <p:sp>
        <p:nvSpPr>
          <p:cNvPr id="15" name="Text Placeholder 14">
            <a:extLst>
              <a:ext uri="{FF2B5EF4-FFF2-40B4-BE49-F238E27FC236}">
                <a16:creationId xmlns:a16="http://schemas.microsoft.com/office/drawing/2014/main" id="{0079CB1C-69FE-4B9A-A6CC-192750A6F3BE}"/>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3971726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Udvalgte observationer  og udsagn fra elevernes håndtering af åbne tekstsvar</a:t>
            </a:r>
            <a:endParaRPr lang="da-DK" dirty="0"/>
          </a:p>
        </p:txBody>
      </p:sp>
      <p:sp>
        <p:nvSpPr>
          <p:cNvPr id="3" name="Pladsholder til indhold 2"/>
          <p:cNvSpPr>
            <a:spLocks noGrp="1"/>
          </p:cNvSpPr>
          <p:nvPr>
            <p:ph idx="1"/>
          </p:nvPr>
        </p:nvSpPr>
        <p:spPr/>
        <p:txBody>
          <a:bodyPr/>
          <a:lstStyle/>
          <a:p>
            <a:pPr marL="0" indent="0">
              <a:buNone/>
            </a:pPr>
            <a:r>
              <a:rPr lang="da-DK" b="1" dirty="0" smtClean="0"/>
              <a:t>Fra observationer af prøvesituationen</a:t>
            </a:r>
            <a:endParaRPr lang="da-DK" dirty="0" smtClean="0"/>
          </a:p>
          <a:p>
            <a:r>
              <a:rPr lang="da-DK" dirty="0" smtClean="0"/>
              <a:t>Er længe om at formulere svar</a:t>
            </a:r>
          </a:p>
          <a:p>
            <a:r>
              <a:rPr lang="da-DK" dirty="0" smtClean="0"/>
              <a:t>Skriver og sletter igen flere gange</a:t>
            </a:r>
          </a:p>
          <a:p>
            <a:r>
              <a:rPr lang="da-DK" dirty="0" smtClean="0"/>
              <a:t>Mange elever spørger eksplicit til en forklaring af begreberne variable og hypoteser</a:t>
            </a:r>
          </a:p>
          <a:p>
            <a:endParaRPr lang="da-DK" dirty="0"/>
          </a:p>
        </p:txBody>
      </p:sp>
      <p:sp>
        <p:nvSpPr>
          <p:cNvPr id="4" name="Pladsholder til dato 3"/>
          <p:cNvSpPr>
            <a:spLocks noGrp="1"/>
          </p:cNvSpPr>
          <p:nvPr>
            <p:ph type="dt" sz="half" idx="10"/>
          </p:nvPr>
        </p:nvSpPr>
        <p:spPr/>
        <p:txBody>
          <a:bodyPr/>
          <a:lstStyle/>
          <a:p>
            <a:fld id="{F9F0A9FE-7243-42BC-A71C-38DE25DCBAEC}" type="datetime2">
              <a:rPr lang="da-DK" noProof="0" smtClean="0"/>
              <a:t>8. oktober 2020</a:t>
            </a:fld>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31</a:t>
            </a:fld>
            <a:endParaRPr lang="da-DK" dirty="0"/>
          </a:p>
        </p:txBody>
      </p:sp>
      <p:sp>
        <p:nvSpPr>
          <p:cNvPr id="6" name="Pladsholder til indhold 5"/>
          <p:cNvSpPr>
            <a:spLocks noGrp="1"/>
          </p:cNvSpPr>
          <p:nvPr>
            <p:ph idx="13"/>
          </p:nvPr>
        </p:nvSpPr>
        <p:spPr/>
        <p:txBody>
          <a:bodyPr/>
          <a:lstStyle/>
          <a:p>
            <a:pPr marL="0" indent="0">
              <a:buNone/>
            </a:pPr>
            <a:r>
              <a:rPr lang="da-DK" b="1" dirty="0" smtClean="0"/>
              <a:t>Elevinterview og evalueringsskema</a:t>
            </a:r>
          </a:p>
          <a:p>
            <a:r>
              <a:rPr lang="da-DK" dirty="0"/>
              <a:t>Langt bedre end at sætte krydser</a:t>
            </a:r>
            <a:r>
              <a:rPr lang="da-DK" dirty="0" smtClean="0"/>
              <a:t>.</a:t>
            </a:r>
          </a:p>
          <a:p>
            <a:r>
              <a:rPr lang="da-DK" dirty="0" smtClean="0"/>
              <a:t>Godt at kunne uddybe svarene</a:t>
            </a:r>
          </a:p>
          <a:p>
            <a:endParaRPr lang="da-DK" dirty="0"/>
          </a:p>
          <a:p>
            <a:r>
              <a:rPr lang="da-DK" dirty="0" smtClean="0"/>
              <a:t>Svært </a:t>
            </a:r>
            <a:r>
              <a:rPr lang="da-DK" dirty="0"/>
              <a:t>at formulere </a:t>
            </a:r>
            <a:r>
              <a:rPr lang="da-DK" dirty="0" smtClean="0"/>
              <a:t>svarene selv  </a:t>
            </a:r>
            <a:endParaRPr lang="da-DK" dirty="0"/>
          </a:p>
          <a:p>
            <a:r>
              <a:rPr lang="da-DK" dirty="0"/>
              <a:t>Har ikke skrevet tekstsvar i naturfag </a:t>
            </a:r>
            <a:r>
              <a:rPr lang="da-DK" dirty="0" smtClean="0"/>
              <a:t>tidligere</a:t>
            </a:r>
          </a:p>
          <a:p>
            <a:r>
              <a:rPr lang="da-DK" dirty="0" smtClean="0"/>
              <a:t>Hold jer til de gamle prøver!</a:t>
            </a:r>
            <a:endParaRPr lang="da-DK" dirty="0"/>
          </a:p>
          <a:p>
            <a:pPr marL="0" indent="0">
              <a:buNone/>
            </a:pPr>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1486154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Udvalgte udsagn fra piloten</a:t>
            </a:r>
            <a:endParaRPr lang="da-DK" dirty="0"/>
          </a:p>
        </p:txBody>
      </p:sp>
      <p:sp>
        <p:nvSpPr>
          <p:cNvPr id="3" name="Pladsholder til indhold 2"/>
          <p:cNvSpPr>
            <a:spLocks noGrp="1"/>
          </p:cNvSpPr>
          <p:nvPr>
            <p:ph sz="half" idx="1"/>
          </p:nvPr>
        </p:nvSpPr>
        <p:spPr/>
        <p:txBody>
          <a:bodyPr/>
          <a:lstStyle/>
          <a:p>
            <a:r>
              <a:rPr lang="da-DK" dirty="0"/>
              <a:t>Flere elever i pilotafprøvningen synes, der skal være mere </a:t>
            </a:r>
            <a:r>
              <a:rPr lang="da-DK" dirty="0" err="1"/>
              <a:t>stilladsering</a:t>
            </a:r>
            <a:r>
              <a:rPr lang="da-DK" dirty="0"/>
              <a:t> med forskellige begreber eller beskrevne problemstillinger, man kan holde sig til.</a:t>
            </a:r>
          </a:p>
          <a:p>
            <a:r>
              <a:rPr lang="da-DK" dirty="0" smtClean="0"/>
              <a:t>Det </a:t>
            </a:r>
            <a:r>
              <a:rPr lang="da-DK" dirty="0"/>
              <a:t>er vigtigt, at opgaven signalerer, hvad omfanget af fritekster forventes at være. </a:t>
            </a:r>
          </a:p>
          <a:p>
            <a:r>
              <a:rPr lang="da-DK" dirty="0"/>
              <a:t>Der skal både være afgrænsning af omfang og angives en retning for besvarelsen.</a:t>
            </a:r>
          </a:p>
          <a:p>
            <a:endParaRPr lang="da-DK" dirty="0"/>
          </a:p>
        </p:txBody>
      </p:sp>
      <p:sp>
        <p:nvSpPr>
          <p:cNvPr id="4" name="Pladsholder til indhold 3"/>
          <p:cNvSpPr>
            <a:spLocks noGrp="1"/>
          </p:cNvSpPr>
          <p:nvPr>
            <p:ph sz="half" idx="2"/>
          </p:nvPr>
        </p:nvSpPr>
        <p:spPr/>
        <p:txBody>
          <a:bodyPr/>
          <a:lstStyle/>
          <a:p>
            <a:endParaRPr lang="da-DK"/>
          </a:p>
        </p:txBody>
      </p:sp>
      <p:sp>
        <p:nvSpPr>
          <p:cNvPr id="5" name="Pladsholder til dato 4"/>
          <p:cNvSpPr>
            <a:spLocks noGrp="1"/>
          </p:cNvSpPr>
          <p:nvPr>
            <p:ph type="dt" sz="half" idx="10"/>
          </p:nvPr>
        </p:nvSpPr>
        <p:spPr/>
        <p:txBody>
          <a:bodyPr/>
          <a:lstStyle/>
          <a:p>
            <a:fld id="{2F99ED2E-F062-43E5-AE1F-08CF74170B0C}" type="datetime2">
              <a:rPr lang="da-DK" smtClean="0"/>
              <a:t>8. oktober 2020</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32</a:t>
            </a:fld>
            <a:endParaRPr lang="da-DK" dirty="0"/>
          </a:p>
        </p:txBody>
      </p:sp>
      <p:sp>
        <p:nvSpPr>
          <p:cNvPr id="7" name="Pladsholder til tekst 6"/>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135810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Udvalgte udsagn fra lærerne</a:t>
            </a:r>
            <a:endParaRPr lang="da-DK" dirty="0"/>
          </a:p>
        </p:txBody>
      </p:sp>
      <p:sp>
        <p:nvSpPr>
          <p:cNvPr id="3" name="Pladsholder til indhold 2"/>
          <p:cNvSpPr>
            <a:spLocks noGrp="1"/>
          </p:cNvSpPr>
          <p:nvPr>
            <p:ph sz="half" idx="1"/>
          </p:nvPr>
        </p:nvSpPr>
        <p:spPr/>
        <p:txBody>
          <a:bodyPr/>
          <a:lstStyle/>
          <a:p>
            <a:r>
              <a:rPr lang="da-DK" dirty="0" smtClean="0"/>
              <a:t>Vigtigt </a:t>
            </a:r>
            <a:r>
              <a:rPr lang="da-DK" dirty="0"/>
              <a:t>med stillads her med udvalgte fagbegreber. </a:t>
            </a:r>
            <a:endParaRPr lang="da-DK" dirty="0" smtClean="0"/>
          </a:p>
          <a:p>
            <a:r>
              <a:rPr lang="da-DK" dirty="0" smtClean="0"/>
              <a:t>Nogle </a:t>
            </a:r>
            <a:r>
              <a:rPr lang="da-DK" dirty="0"/>
              <a:t>elever skriver </a:t>
            </a:r>
            <a:r>
              <a:rPr lang="da-DK" dirty="0" smtClean="0"/>
              <a:t>sig ud </a:t>
            </a:r>
            <a:r>
              <a:rPr lang="da-DK" dirty="0"/>
              <a:t>af </a:t>
            </a:r>
            <a:r>
              <a:rPr lang="da-DK" dirty="0" smtClean="0"/>
              <a:t>en tangent</a:t>
            </a:r>
            <a:r>
              <a:rPr lang="da-DK" dirty="0"/>
              <a:t>, der slet ikke er relevant</a:t>
            </a:r>
            <a:r>
              <a:rPr lang="da-DK" dirty="0" smtClean="0"/>
              <a:t>.</a:t>
            </a:r>
          </a:p>
          <a:p>
            <a:pPr marL="0" indent="0">
              <a:buNone/>
            </a:pPr>
            <a:endParaRPr lang="da-DK" dirty="0"/>
          </a:p>
        </p:txBody>
      </p:sp>
      <p:pic>
        <p:nvPicPr>
          <p:cNvPr id="9" name="Pladsholder til indhold 8"/>
          <p:cNvPicPr>
            <a:picLocks noGrp="1" noChangeAspect="1"/>
          </p:cNvPicPr>
          <p:nvPr>
            <p:ph sz="half" idx="2"/>
          </p:nvPr>
        </p:nvPicPr>
        <p:blipFill>
          <a:blip r:embed="rId2"/>
          <a:stretch>
            <a:fillRect/>
          </a:stretch>
        </p:blipFill>
        <p:spPr>
          <a:xfrm>
            <a:off x="6568887" y="1800225"/>
            <a:ext cx="4699376" cy="4518025"/>
          </a:xfrm>
          <a:prstGeom prst="rect">
            <a:avLst/>
          </a:prstGeom>
        </p:spPr>
      </p:pic>
      <p:sp>
        <p:nvSpPr>
          <p:cNvPr id="5" name="Pladsholder til dato 4"/>
          <p:cNvSpPr>
            <a:spLocks noGrp="1"/>
          </p:cNvSpPr>
          <p:nvPr>
            <p:ph type="dt" sz="half" idx="10"/>
          </p:nvPr>
        </p:nvSpPr>
        <p:spPr/>
        <p:txBody>
          <a:bodyPr/>
          <a:lstStyle/>
          <a:p>
            <a:fld id="{5287408A-2C93-4FDA-893A-85FA7EDCDC14}" type="datetime2">
              <a:rPr lang="da-DK" smtClean="0"/>
              <a:t>8. oktober 2020</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33</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pic>
        <p:nvPicPr>
          <p:cNvPr id="10" name="Billede 9"/>
          <p:cNvPicPr>
            <a:picLocks noChangeAspect="1"/>
          </p:cNvPicPr>
          <p:nvPr/>
        </p:nvPicPr>
        <p:blipFill>
          <a:blip r:embed="rId3"/>
          <a:stretch>
            <a:fillRect/>
          </a:stretch>
        </p:blipFill>
        <p:spPr>
          <a:xfrm>
            <a:off x="539749" y="4664226"/>
            <a:ext cx="9419409" cy="1786724"/>
          </a:xfrm>
          <a:prstGeom prst="rect">
            <a:avLst/>
          </a:prstGeom>
        </p:spPr>
      </p:pic>
    </p:spTree>
    <p:extLst>
      <p:ext uri="{BB962C8B-B14F-4D97-AF65-F5344CB8AC3E}">
        <p14:creationId xmlns:p14="http://schemas.microsoft.com/office/powerpoint/2010/main" val="3998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Eksempel på elevsvar fra </a:t>
            </a:r>
            <a:r>
              <a:rPr lang="da-DK" dirty="0" err="1" smtClean="0"/>
              <a:t>grubletegninger</a:t>
            </a:r>
            <a:endParaRPr lang="da-DK" dirty="0"/>
          </a:p>
        </p:txBody>
      </p:sp>
      <p:pic>
        <p:nvPicPr>
          <p:cNvPr id="9" name="Pladsholder til indhold 8"/>
          <p:cNvPicPr>
            <a:picLocks noGrp="1" noChangeAspect="1"/>
          </p:cNvPicPr>
          <p:nvPr>
            <p:ph idx="1"/>
          </p:nvPr>
        </p:nvPicPr>
        <p:blipFill>
          <a:blip r:embed="rId2"/>
          <a:stretch>
            <a:fillRect/>
          </a:stretch>
        </p:blipFill>
        <p:spPr>
          <a:xfrm>
            <a:off x="539750" y="1892055"/>
            <a:ext cx="5464175" cy="4334364"/>
          </a:xfrm>
          <a:prstGeom prst="rect">
            <a:avLst/>
          </a:prstGeom>
        </p:spPr>
      </p:pic>
      <p:sp>
        <p:nvSpPr>
          <p:cNvPr id="4" name="Pladsholder til dato 3"/>
          <p:cNvSpPr>
            <a:spLocks noGrp="1"/>
          </p:cNvSpPr>
          <p:nvPr>
            <p:ph type="dt" sz="half" idx="10"/>
          </p:nvPr>
        </p:nvSpPr>
        <p:spPr/>
        <p:txBody>
          <a:bodyPr/>
          <a:lstStyle/>
          <a:p>
            <a:fld id="{F9F0A9FE-7243-42BC-A71C-38DE25DCBAEC}" type="datetime2">
              <a:rPr lang="da-DK" noProof="0" smtClean="0"/>
              <a:t>8. oktober 2020</a:t>
            </a:fld>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34</a:t>
            </a:fld>
            <a:endParaRPr lang="da-DK" dirty="0"/>
          </a:p>
        </p:txBody>
      </p:sp>
      <p:sp>
        <p:nvSpPr>
          <p:cNvPr id="6" name="Pladsholder til indhold 5"/>
          <p:cNvSpPr>
            <a:spLocks noGrp="1"/>
          </p:cNvSpPr>
          <p:nvPr>
            <p:ph idx="13"/>
          </p:nvPr>
        </p:nvSpPr>
        <p:spPr/>
        <p:txBody>
          <a:bodyPr/>
          <a:lstStyle/>
          <a:p>
            <a:pPr marL="0" indent="0">
              <a:buNone/>
            </a:pPr>
            <a:r>
              <a:rPr lang="da-DK" dirty="0" smtClean="0"/>
              <a:t>Eksempler på svar:</a:t>
            </a:r>
          </a:p>
          <a:p>
            <a:pPr marL="0" indent="0">
              <a:buNone/>
            </a:pPr>
            <a:r>
              <a:rPr lang="da-DK" dirty="0" smtClean="0"/>
              <a:t>Forkerte svar uden begrundelse</a:t>
            </a:r>
          </a:p>
          <a:p>
            <a:r>
              <a:rPr lang="da-DK" dirty="0" smtClean="0"/>
              <a:t>De </a:t>
            </a:r>
            <a:r>
              <a:rPr lang="da-DK" dirty="0"/>
              <a:t>vil spire bedre under et stærkere </a:t>
            </a:r>
            <a:r>
              <a:rPr lang="da-DK" dirty="0" smtClean="0"/>
              <a:t>lys</a:t>
            </a:r>
          </a:p>
          <a:p>
            <a:r>
              <a:rPr lang="da-DK" dirty="0"/>
              <a:t>Frøene vil ikke begynde </a:t>
            </a:r>
            <a:r>
              <a:rPr lang="da-DK" dirty="0" smtClean="0"/>
              <a:t>at spire</a:t>
            </a:r>
            <a:r>
              <a:rPr lang="da-DK" dirty="0"/>
              <a:t>, hvis jeg sætter dem </a:t>
            </a:r>
            <a:r>
              <a:rPr lang="da-DK" dirty="0" smtClean="0"/>
              <a:t>i et </a:t>
            </a:r>
            <a:r>
              <a:rPr lang="da-DK" dirty="0"/>
              <a:t>mørkt </a:t>
            </a:r>
            <a:r>
              <a:rPr lang="da-DK" dirty="0" smtClean="0"/>
              <a:t>skab</a:t>
            </a:r>
          </a:p>
          <a:p>
            <a:pPr marL="0" indent="0">
              <a:buNone/>
            </a:pPr>
            <a:r>
              <a:rPr lang="da-DK" dirty="0" smtClean="0"/>
              <a:t>Forkert svar, men der er sammenhæng mellem begrundelse og svar.</a:t>
            </a:r>
          </a:p>
          <a:p>
            <a:r>
              <a:rPr lang="da-DK" dirty="0"/>
              <a:t>Frøene kan ikke vokse uden sollys, da de så kommer til at mangle det. Det betyder også at planten ikke </a:t>
            </a:r>
            <a:r>
              <a:rPr lang="da-DK" dirty="0" smtClean="0"/>
              <a:t>kan lave </a:t>
            </a:r>
            <a:r>
              <a:rPr lang="da-DK" dirty="0"/>
              <a:t>fotosyntesen, fordi der skal den bruge lys.</a:t>
            </a:r>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2588037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Tekstsvar fra undersøgelse af simulering</a:t>
            </a:r>
            <a:endParaRPr lang="da-DK" dirty="0"/>
          </a:p>
        </p:txBody>
      </p:sp>
      <p:sp>
        <p:nvSpPr>
          <p:cNvPr id="4" name="Pladsholder til dato 3"/>
          <p:cNvSpPr>
            <a:spLocks noGrp="1"/>
          </p:cNvSpPr>
          <p:nvPr>
            <p:ph type="dt" sz="half" idx="10"/>
          </p:nvPr>
        </p:nvSpPr>
        <p:spPr/>
        <p:txBody>
          <a:bodyPr/>
          <a:lstStyle/>
          <a:p>
            <a:fld id="{F9F0A9FE-7243-42BC-A71C-38DE25DCBAEC}" type="datetime2">
              <a:rPr lang="da-DK" noProof="0" smtClean="0"/>
              <a:t>8. oktober 2020</a:t>
            </a:fld>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35</a:t>
            </a:fld>
            <a:endParaRPr lang="da-DK" dirty="0"/>
          </a:p>
        </p:txBody>
      </p:sp>
      <p:sp>
        <p:nvSpPr>
          <p:cNvPr id="6" name="Pladsholder til indhold 5"/>
          <p:cNvSpPr>
            <a:spLocks noGrp="1"/>
          </p:cNvSpPr>
          <p:nvPr>
            <p:ph idx="13"/>
          </p:nvPr>
        </p:nvSpPr>
        <p:spPr/>
        <p:txBody>
          <a:bodyPr/>
          <a:lstStyle/>
          <a:p>
            <a:pPr marL="0" indent="0">
              <a:buNone/>
            </a:pPr>
            <a:r>
              <a:rPr lang="da-DK" dirty="0" smtClean="0"/>
              <a:t>Eksempler på elevsvar</a:t>
            </a:r>
          </a:p>
          <a:p>
            <a:r>
              <a:rPr lang="da-DK" dirty="0" smtClean="0"/>
              <a:t>Hvis </a:t>
            </a:r>
            <a:r>
              <a:rPr lang="da-DK" dirty="0"/>
              <a:t>der er lav koncentration af drivhusgasser er der meget koldt (få grader) hvor der derimod er meget varmt hvis der er høj koncentration af drivhusgasser. Jo flere skyer der er, jo koldere eller varmere er det.</a:t>
            </a:r>
          </a:p>
          <a:p>
            <a:pPr marL="0" indent="0">
              <a:buNone/>
            </a:pPr>
            <a:r>
              <a:rPr lang="da-DK" dirty="0"/>
              <a:t> </a:t>
            </a:r>
          </a:p>
          <a:p>
            <a:r>
              <a:rPr lang="da-DK" dirty="0"/>
              <a:t>J</a:t>
            </a:r>
            <a:r>
              <a:rPr lang="da-DK" dirty="0" smtClean="0"/>
              <a:t>eg </a:t>
            </a:r>
            <a:r>
              <a:rPr lang="da-DK" dirty="0"/>
              <a:t>har fundet ud af at når der er skyer bliver det varmere og varmere det er koldest med ingen drivhusgasser</a:t>
            </a:r>
          </a:p>
          <a:p>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pic>
        <p:nvPicPr>
          <p:cNvPr id="9" name="Pladsholder til indhold 8"/>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6474" y="1800000"/>
            <a:ext cx="5011346" cy="3481118"/>
          </a:xfrm>
          <a:prstGeom prst="rect">
            <a:avLst/>
          </a:prstGeom>
          <a:noFill/>
        </p:spPr>
      </p:pic>
      <p:pic>
        <p:nvPicPr>
          <p:cNvPr id="10" name="Billede 9"/>
          <p:cNvPicPr>
            <a:picLocks noChangeAspect="1"/>
          </p:cNvPicPr>
          <p:nvPr/>
        </p:nvPicPr>
        <p:blipFill>
          <a:blip r:embed="rId3"/>
          <a:stretch>
            <a:fillRect/>
          </a:stretch>
        </p:blipFill>
        <p:spPr>
          <a:xfrm>
            <a:off x="766472" y="5262652"/>
            <a:ext cx="4118456" cy="1188548"/>
          </a:xfrm>
          <a:prstGeom prst="rect">
            <a:avLst/>
          </a:prstGeom>
        </p:spPr>
      </p:pic>
    </p:spTree>
    <p:extLst>
      <p:ext uri="{BB962C8B-B14F-4D97-AF65-F5344CB8AC3E}">
        <p14:creationId xmlns:p14="http://schemas.microsoft.com/office/powerpoint/2010/main" val="2553525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Simulering                                                   Modeller</a:t>
            </a:r>
            <a:br>
              <a:rPr lang="da-DK" dirty="0" smtClean="0"/>
            </a:br>
            <a:r>
              <a:rPr lang="da-DK" dirty="0"/>
              <a:t/>
            </a:r>
            <a:br>
              <a:rPr lang="da-DK" dirty="0"/>
            </a:br>
            <a:r>
              <a:rPr lang="da-DK" dirty="0" err="1" smtClean="0"/>
              <a:t>Grubletegninger</a:t>
            </a:r>
            <a:r>
              <a:rPr lang="da-DK" dirty="0" smtClean="0"/>
              <a:t>                                         ADI</a:t>
            </a:r>
            <a:endParaRPr lang="da-DK" dirty="0"/>
          </a:p>
        </p:txBody>
      </p:sp>
      <p:pic>
        <p:nvPicPr>
          <p:cNvPr id="13" name="Pladsholder til indhold 12"/>
          <p:cNvPicPr>
            <a:picLocks noGrp="1" noChangeAspect="1"/>
          </p:cNvPicPr>
          <p:nvPr>
            <p:ph sz="half" idx="1"/>
          </p:nvPr>
        </p:nvPicPr>
        <p:blipFill>
          <a:blip r:embed="rId2"/>
          <a:stretch>
            <a:fillRect/>
          </a:stretch>
        </p:blipFill>
        <p:spPr>
          <a:xfrm>
            <a:off x="540001" y="1800225"/>
            <a:ext cx="4545805" cy="2166938"/>
          </a:xfrm>
          <a:prstGeom prst="rect">
            <a:avLst/>
          </a:prstGeom>
        </p:spPr>
      </p:pic>
      <p:pic>
        <p:nvPicPr>
          <p:cNvPr id="11" name="Pladsholder til indhold 10"/>
          <p:cNvPicPr>
            <a:picLocks noGrp="1" noChangeAspect="1"/>
          </p:cNvPicPr>
          <p:nvPr>
            <p:ph sz="half" idx="2"/>
          </p:nvPr>
        </p:nvPicPr>
        <p:blipFill>
          <a:blip r:embed="rId3"/>
          <a:stretch>
            <a:fillRect/>
          </a:stretch>
        </p:blipFill>
        <p:spPr>
          <a:xfrm>
            <a:off x="5776697" y="1800225"/>
            <a:ext cx="4408598" cy="2166938"/>
          </a:xfrm>
          <a:prstGeom prst="rect">
            <a:avLst/>
          </a:prstGeom>
        </p:spPr>
      </p:pic>
      <p:pic>
        <p:nvPicPr>
          <p:cNvPr id="14" name="Pladsholder til indhold 13"/>
          <p:cNvPicPr>
            <a:picLocks noGrp="1" noChangeAspect="1"/>
          </p:cNvPicPr>
          <p:nvPr>
            <p:ph sz="quarter" idx="13"/>
          </p:nvPr>
        </p:nvPicPr>
        <p:blipFill>
          <a:blip r:embed="rId4"/>
          <a:stretch>
            <a:fillRect/>
          </a:stretch>
        </p:blipFill>
        <p:spPr>
          <a:xfrm>
            <a:off x="678600" y="4154662"/>
            <a:ext cx="4545806" cy="2166937"/>
          </a:xfrm>
          <a:prstGeom prst="rect">
            <a:avLst/>
          </a:prstGeom>
        </p:spPr>
      </p:pic>
      <p:pic>
        <p:nvPicPr>
          <p:cNvPr id="10" name="Pladsholder til indhold 9"/>
          <p:cNvPicPr>
            <a:picLocks noGrp="1" noChangeAspect="1"/>
          </p:cNvPicPr>
          <p:nvPr>
            <p:ph sz="quarter" idx="14"/>
          </p:nvPr>
        </p:nvPicPr>
        <p:blipFill>
          <a:blip r:embed="rId5"/>
          <a:stretch>
            <a:fillRect/>
          </a:stretch>
        </p:blipFill>
        <p:spPr>
          <a:xfrm>
            <a:off x="5776697" y="4154662"/>
            <a:ext cx="4342664" cy="2166937"/>
          </a:xfrm>
          <a:prstGeom prst="rect">
            <a:avLst/>
          </a:prstGeom>
        </p:spPr>
      </p:pic>
      <p:sp>
        <p:nvSpPr>
          <p:cNvPr id="7" name="Pladsholder til dato 6"/>
          <p:cNvSpPr>
            <a:spLocks noGrp="1"/>
          </p:cNvSpPr>
          <p:nvPr>
            <p:ph type="dt" sz="half" idx="10"/>
          </p:nvPr>
        </p:nvSpPr>
        <p:spPr/>
        <p:txBody>
          <a:bodyPr/>
          <a:lstStyle/>
          <a:p>
            <a:fld id="{76DCB704-4DB5-4DA1-9BAA-BB57AFDB3484}" type="datetime2">
              <a:rPr lang="da-DK" smtClean="0"/>
              <a:t>8. oktober 2020</a:t>
            </a:fld>
            <a:endParaRPr lang="da-DK" dirty="0"/>
          </a:p>
        </p:txBody>
      </p:sp>
      <p:sp>
        <p:nvSpPr>
          <p:cNvPr id="8" name="Pladsholder til slidenummer 7"/>
          <p:cNvSpPr>
            <a:spLocks noGrp="1"/>
          </p:cNvSpPr>
          <p:nvPr>
            <p:ph type="sldNum" sz="quarter" idx="12"/>
          </p:nvPr>
        </p:nvSpPr>
        <p:spPr/>
        <p:txBody>
          <a:bodyPr/>
          <a:lstStyle/>
          <a:p>
            <a:fld id="{24C8C45C-947F-4981-8B3F-4F32E973C901}" type="slidenum">
              <a:rPr lang="da-DK" smtClean="0"/>
              <a:pPr/>
              <a:t>36</a:t>
            </a:fld>
            <a:endParaRPr lang="da-DK" dirty="0"/>
          </a:p>
        </p:txBody>
      </p:sp>
    </p:spTree>
    <p:extLst>
      <p:ext uri="{BB962C8B-B14F-4D97-AF65-F5344CB8AC3E}">
        <p14:creationId xmlns:p14="http://schemas.microsoft.com/office/powerpoint/2010/main" val="1765571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Vurdering af tekstsvar</a:t>
            </a:r>
            <a:endParaRPr lang="da-DK" dirty="0"/>
          </a:p>
        </p:txBody>
      </p:sp>
      <p:sp>
        <p:nvSpPr>
          <p:cNvPr id="3" name="Pladsholder til indhold 2"/>
          <p:cNvSpPr>
            <a:spLocks noGrp="1"/>
          </p:cNvSpPr>
          <p:nvPr>
            <p:ph sz="half" idx="1"/>
          </p:nvPr>
        </p:nvSpPr>
        <p:spPr/>
        <p:txBody>
          <a:bodyPr/>
          <a:lstStyle/>
          <a:p>
            <a:r>
              <a:rPr lang="da-DK" dirty="0" smtClean="0"/>
              <a:t>De åbne tekstsvar giver i højere grad eleverne mulighed at udvise naturfaglig kompetence i den skriftlige prøve.</a:t>
            </a:r>
          </a:p>
          <a:p>
            <a:r>
              <a:rPr lang="da-DK" dirty="0" smtClean="0"/>
              <a:t>De åbne tekstsvar giver et bedre grundlag for at vurdere eleverne.</a:t>
            </a:r>
          </a:p>
          <a:p>
            <a:pPr marL="0" indent="0">
              <a:buNone/>
            </a:pPr>
            <a:endParaRPr lang="da-DK" dirty="0"/>
          </a:p>
        </p:txBody>
      </p:sp>
      <p:sp>
        <p:nvSpPr>
          <p:cNvPr id="4" name="Pladsholder til indhold 3"/>
          <p:cNvSpPr>
            <a:spLocks noGrp="1"/>
          </p:cNvSpPr>
          <p:nvPr>
            <p:ph sz="half" idx="2"/>
          </p:nvPr>
        </p:nvSpPr>
        <p:spPr/>
        <p:txBody>
          <a:bodyPr/>
          <a:lstStyle/>
          <a:p>
            <a:r>
              <a:rPr lang="da-DK" dirty="0" smtClean="0"/>
              <a:t>Opgaveformuleringerne skal være tydeligt retningsgivende for de mulige svarmuligheder.</a:t>
            </a:r>
          </a:p>
          <a:p>
            <a:r>
              <a:rPr lang="da-DK" dirty="0" err="1" smtClean="0"/>
              <a:t>Rettevejledningen</a:t>
            </a:r>
            <a:r>
              <a:rPr lang="da-DK" dirty="0" smtClean="0"/>
              <a:t> skal indeholde tydelige kriterier for pointtildeling i hver enkelt opgave.</a:t>
            </a:r>
            <a:endParaRPr lang="da-DK" dirty="0"/>
          </a:p>
        </p:txBody>
      </p:sp>
      <p:sp>
        <p:nvSpPr>
          <p:cNvPr id="5" name="Pladsholder til dato 4"/>
          <p:cNvSpPr>
            <a:spLocks noGrp="1"/>
          </p:cNvSpPr>
          <p:nvPr>
            <p:ph type="dt" sz="half" idx="10"/>
          </p:nvPr>
        </p:nvSpPr>
        <p:spPr/>
        <p:txBody>
          <a:bodyPr/>
          <a:lstStyle/>
          <a:p>
            <a:fld id="{5287408A-2C93-4FDA-893A-85FA7EDCDC14}" type="datetime2">
              <a:rPr lang="da-DK" smtClean="0"/>
              <a:t>8. oktober 2020</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37</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3342495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Skriftlighed i undervisningen</a:t>
            </a:r>
            <a:endParaRPr lang="da-DK" dirty="0"/>
          </a:p>
        </p:txBody>
      </p:sp>
      <p:sp>
        <p:nvSpPr>
          <p:cNvPr id="3" name="Pladsholder til indhold 2"/>
          <p:cNvSpPr>
            <a:spLocks noGrp="1"/>
          </p:cNvSpPr>
          <p:nvPr>
            <p:ph sz="half" idx="1"/>
          </p:nvPr>
        </p:nvSpPr>
        <p:spPr/>
        <p:txBody>
          <a:bodyPr/>
          <a:lstStyle/>
          <a:p>
            <a:pPr marL="0" indent="0">
              <a:buNone/>
            </a:pPr>
            <a:r>
              <a:rPr lang="da-DK" dirty="0" smtClean="0"/>
              <a:t>Skriftlighed som element i naturfagsundervisningen</a:t>
            </a:r>
          </a:p>
          <a:p>
            <a:pPr marL="0" indent="0">
              <a:buNone/>
            </a:pPr>
            <a:endParaRPr lang="da-DK" dirty="0" smtClean="0"/>
          </a:p>
          <a:p>
            <a:r>
              <a:rPr lang="da-DK" dirty="0" smtClean="0"/>
              <a:t>Beskrive observationer og fænomener</a:t>
            </a:r>
          </a:p>
          <a:p>
            <a:pPr marL="0" indent="0">
              <a:buNone/>
            </a:pPr>
            <a:endParaRPr lang="da-DK" dirty="0" smtClean="0"/>
          </a:p>
          <a:p>
            <a:r>
              <a:rPr lang="da-DK" dirty="0" smtClean="0"/>
              <a:t>Forklare sammenhænge og årsager</a:t>
            </a:r>
          </a:p>
          <a:p>
            <a:endParaRPr lang="da-DK" dirty="0"/>
          </a:p>
        </p:txBody>
      </p:sp>
      <p:sp>
        <p:nvSpPr>
          <p:cNvPr id="4" name="Pladsholder til indhold 3"/>
          <p:cNvSpPr>
            <a:spLocks noGrp="1"/>
          </p:cNvSpPr>
          <p:nvPr>
            <p:ph sz="half" idx="2"/>
          </p:nvPr>
        </p:nvSpPr>
        <p:spPr/>
        <p:txBody>
          <a:bodyPr/>
          <a:lstStyle/>
          <a:p>
            <a:endParaRPr lang="da-DK"/>
          </a:p>
        </p:txBody>
      </p:sp>
      <p:sp>
        <p:nvSpPr>
          <p:cNvPr id="5" name="Pladsholder til dato 4"/>
          <p:cNvSpPr>
            <a:spLocks noGrp="1"/>
          </p:cNvSpPr>
          <p:nvPr>
            <p:ph type="dt" sz="half" idx="10"/>
          </p:nvPr>
        </p:nvSpPr>
        <p:spPr/>
        <p:txBody>
          <a:bodyPr/>
          <a:lstStyle/>
          <a:p>
            <a:fld id="{2F99ED2E-F062-43E5-AE1F-08CF74170B0C}" type="datetime2">
              <a:rPr lang="da-DK" smtClean="0"/>
              <a:t>8. oktober 2020</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38</a:t>
            </a:fld>
            <a:endParaRPr lang="da-DK" dirty="0"/>
          </a:p>
        </p:txBody>
      </p:sp>
      <p:sp>
        <p:nvSpPr>
          <p:cNvPr id="7" name="Pladsholder til tekst 6"/>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3174031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ADI-metoden</a:t>
            </a:r>
            <a:endParaRPr lang="da-DK" dirty="0"/>
          </a:p>
        </p:txBody>
      </p:sp>
      <p:sp>
        <p:nvSpPr>
          <p:cNvPr id="4" name="Pladsholder til dato 3"/>
          <p:cNvSpPr>
            <a:spLocks noGrp="1"/>
          </p:cNvSpPr>
          <p:nvPr>
            <p:ph type="dt" sz="half" idx="10"/>
          </p:nvPr>
        </p:nvSpPr>
        <p:spPr/>
        <p:txBody>
          <a:bodyPr/>
          <a:lstStyle/>
          <a:p>
            <a:fld id="{FBBF9439-ACD5-40DF-9AA7-A3F79ACD6661}" type="datetime2">
              <a:rPr lang="da-DK" noProof="0" smtClean="0"/>
              <a:t>8. oktober 2020</a:t>
            </a:fld>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39</a:t>
            </a:fld>
            <a:endParaRPr lang="da-DK" dirty="0"/>
          </a:p>
        </p:txBody>
      </p:sp>
      <p:pic>
        <p:nvPicPr>
          <p:cNvPr id="9" name="Pladsholder til billede 8"/>
          <p:cNvPicPr>
            <a:picLocks noGrp="1" noChangeAspect="1"/>
          </p:cNvPicPr>
          <p:nvPr>
            <p:ph type="pic" sz="quarter" idx="13"/>
          </p:nvPr>
        </p:nvPicPr>
        <p:blipFill>
          <a:blip r:embed="rId3"/>
          <a:srcRect t="99" b="99"/>
          <a:stretch>
            <a:fillRect/>
          </a:stretch>
        </p:blipFill>
        <p:spPr>
          <a:xfrm>
            <a:off x="539750" y="1019175"/>
            <a:ext cx="7385050" cy="5297488"/>
          </a:xfrm>
          <a:prstGeom prst="rect">
            <a:avLst/>
          </a:prstGeom>
        </p:spPr>
      </p:pic>
    </p:spTree>
    <p:extLst>
      <p:ext uri="{BB962C8B-B14F-4D97-AF65-F5344CB8AC3E}">
        <p14:creationId xmlns:p14="http://schemas.microsoft.com/office/powerpoint/2010/main" val="617851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Vigtige datoer</a:t>
            </a:r>
          </a:p>
        </p:txBody>
      </p:sp>
      <p:sp>
        <p:nvSpPr>
          <p:cNvPr id="3" name="Pladsholder til indhold 2"/>
          <p:cNvSpPr>
            <a:spLocks noGrp="1"/>
          </p:cNvSpPr>
          <p:nvPr>
            <p:ph sz="half" idx="1"/>
          </p:nvPr>
        </p:nvSpPr>
        <p:spPr>
          <a:xfrm>
            <a:off x="539749" y="1800000"/>
            <a:ext cx="10730036" cy="4518000"/>
          </a:xfrm>
        </p:spPr>
        <p:txBody>
          <a:bodyPr/>
          <a:lstStyle/>
          <a:p>
            <a:r>
              <a:rPr lang="da-DK" dirty="0"/>
              <a:t>11. - 17. november 2020	Afvikling af eksempelprøver</a:t>
            </a:r>
          </a:p>
          <a:p>
            <a:r>
              <a:rPr lang="da-DK" dirty="0"/>
              <a:t>25. november 2020		Den endelige tilmelding til forsøgsprøven</a:t>
            </a:r>
          </a:p>
          <a:p>
            <a:r>
              <a:rPr lang="da-DK" dirty="0"/>
              <a:t>December 2020		Seminar for forsøgsskolerne med inspiration til 				</a:t>
            </a:r>
            <a:r>
              <a:rPr lang="da-DK" dirty="0" smtClean="0"/>
              <a:t>	arbejdet </a:t>
            </a:r>
            <a:r>
              <a:rPr lang="da-DK" dirty="0"/>
              <a:t>med skriftlighed og simuleringer i 				</a:t>
            </a:r>
            <a:r>
              <a:rPr lang="da-DK" dirty="0" smtClean="0"/>
              <a:t>	naturfagsundervisningen</a:t>
            </a:r>
            <a:endParaRPr lang="da-DK" dirty="0"/>
          </a:p>
          <a:p>
            <a:endParaRPr lang="da-DK" dirty="0"/>
          </a:p>
        </p:txBody>
      </p:sp>
      <p:sp>
        <p:nvSpPr>
          <p:cNvPr id="5" name="Pladsholder til dato 4"/>
          <p:cNvSpPr>
            <a:spLocks noGrp="1"/>
          </p:cNvSpPr>
          <p:nvPr>
            <p:ph type="dt" sz="half" idx="10"/>
          </p:nvPr>
        </p:nvSpPr>
        <p:spPr/>
        <p:txBody>
          <a:bodyPr/>
          <a:lstStyle/>
          <a:p>
            <a:fld id="{5287408A-2C93-4FDA-893A-85FA7EDCDC14}" type="datetime2">
              <a:rPr lang="da-DK" smtClean="0"/>
              <a:t>8. oktober 2020</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4</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3910548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Eller elementer af ADI</a:t>
            </a:r>
            <a:endParaRPr lang="da-DK" dirty="0"/>
          </a:p>
        </p:txBody>
      </p:sp>
      <p:sp>
        <p:nvSpPr>
          <p:cNvPr id="3" name="Pladsholder til indhold 2"/>
          <p:cNvSpPr>
            <a:spLocks noGrp="1"/>
          </p:cNvSpPr>
          <p:nvPr>
            <p:ph sz="half" idx="1"/>
          </p:nvPr>
        </p:nvSpPr>
        <p:spPr/>
        <p:txBody>
          <a:bodyPr/>
          <a:lstStyle/>
          <a:p>
            <a:pPr lvl="0"/>
            <a:r>
              <a:rPr lang="da-DK" dirty="0"/>
              <a:t>Formulering af hypoteser</a:t>
            </a:r>
          </a:p>
          <a:p>
            <a:pPr lvl="0"/>
            <a:r>
              <a:rPr lang="da-DK" dirty="0"/>
              <a:t>Arbejde med de forskellige trin </a:t>
            </a:r>
            <a:r>
              <a:rPr lang="da-DK" dirty="0" smtClean="0"/>
              <a:t>i taksonomierne </a:t>
            </a:r>
            <a:r>
              <a:rPr lang="da-DK" dirty="0"/>
              <a:t>(fx at lave en forklarende tekst, beskrive en undersøgelse, konkludere på et undersøgende arbejde </a:t>
            </a:r>
            <a:r>
              <a:rPr lang="da-DK" dirty="0" smtClean="0"/>
              <a:t>osv.)</a:t>
            </a:r>
            <a:endParaRPr lang="da-DK" dirty="0"/>
          </a:p>
          <a:p>
            <a:pPr lvl="0"/>
            <a:r>
              <a:rPr lang="da-DK" dirty="0"/>
              <a:t>Lave små forklarende tekster med udvalgte fagbegreber</a:t>
            </a:r>
          </a:p>
          <a:p>
            <a:endParaRPr lang="da-DK" dirty="0"/>
          </a:p>
        </p:txBody>
      </p:sp>
      <p:sp>
        <p:nvSpPr>
          <p:cNvPr id="4" name="Pladsholder til indhold 3"/>
          <p:cNvSpPr>
            <a:spLocks noGrp="1"/>
          </p:cNvSpPr>
          <p:nvPr>
            <p:ph sz="half" idx="2"/>
          </p:nvPr>
        </p:nvSpPr>
        <p:spPr/>
        <p:txBody>
          <a:bodyPr/>
          <a:lstStyle/>
          <a:p>
            <a:endParaRPr lang="da-DK"/>
          </a:p>
        </p:txBody>
      </p:sp>
      <p:sp>
        <p:nvSpPr>
          <p:cNvPr id="5" name="Pladsholder til dato 4"/>
          <p:cNvSpPr>
            <a:spLocks noGrp="1"/>
          </p:cNvSpPr>
          <p:nvPr>
            <p:ph type="dt" sz="half" idx="10"/>
          </p:nvPr>
        </p:nvSpPr>
        <p:spPr/>
        <p:txBody>
          <a:bodyPr/>
          <a:lstStyle/>
          <a:p>
            <a:fld id="{2F99ED2E-F062-43E5-AE1F-08CF74170B0C}" type="datetime2">
              <a:rPr lang="da-DK" smtClean="0"/>
              <a:t>8. oktober 2020</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40</a:t>
            </a:fld>
            <a:endParaRPr lang="da-DK" dirty="0"/>
          </a:p>
        </p:txBody>
      </p:sp>
      <p:sp>
        <p:nvSpPr>
          <p:cNvPr id="7" name="Pladsholder til tekst 6"/>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2846455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Skriftlighed i arbejdet med modeller</a:t>
            </a:r>
            <a:endParaRPr lang="da-DK" dirty="0"/>
          </a:p>
        </p:txBody>
      </p:sp>
      <p:sp>
        <p:nvSpPr>
          <p:cNvPr id="3" name="Pladsholder til indhold 2"/>
          <p:cNvSpPr>
            <a:spLocks noGrp="1"/>
          </p:cNvSpPr>
          <p:nvPr>
            <p:ph sz="half" idx="1"/>
          </p:nvPr>
        </p:nvSpPr>
        <p:spPr/>
        <p:txBody>
          <a:bodyPr/>
          <a:lstStyle/>
          <a:p>
            <a:pPr lvl="0"/>
            <a:r>
              <a:rPr lang="da-DK" dirty="0"/>
              <a:t>Arbejde med modeller på </a:t>
            </a:r>
            <a:r>
              <a:rPr lang="da-DK" dirty="0" err="1"/>
              <a:t>stilladseret</a:t>
            </a:r>
            <a:r>
              <a:rPr lang="da-DK" dirty="0"/>
              <a:t> vis: </a:t>
            </a:r>
            <a:endParaRPr lang="da-DK" sz="2400" dirty="0"/>
          </a:p>
          <a:p>
            <a:pPr lvl="1"/>
            <a:r>
              <a:rPr lang="da-DK" dirty="0"/>
              <a:t>beskriv modellen (de enkelte pile, elementer </a:t>
            </a:r>
            <a:r>
              <a:rPr lang="da-DK" dirty="0" smtClean="0"/>
              <a:t>osv.)</a:t>
            </a:r>
            <a:endParaRPr lang="da-DK" sz="2000" dirty="0"/>
          </a:p>
          <a:p>
            <a:pPr lvl="1"/>
            <a:r>
              <a:rPr lang="da-DK" dirty="0"/>
              <a:t>hvad viser modellen </a:t>
            </a:r>
            <a:r>
              <a:rPr lang="da-DK" dirty="0" smtClean="0"/>
              <a:t>(formål </a:t>
            </a:r>
            <a:r>
              <a:rPr lang="da-DK" dirty="0"/>
              <a:t>med at illustrere det valgte)</a:t>
            </a:r>
            <a:endParaRPr lang="da-DK" sz="2000" dirty="0"/>
          </a:p>
          <a:p>
            <a:pPr lvl="1"/>
            <a:r>
              <a:rPr lang="da-DK" dirty="0"/>
              <a:t>på hvilke måder ligner modellen </a:t>
            </a:r>
            <a:r>
              <a:rPr lang="da-DK" dirty="0" smtClean="0"/>
              <a:t>virkeligheden, </a:t>
            </a:r>
            <a:r>
              <a:rPr lang="da-DK" dirty="0"/>
              <a:t>og på hvilke måder adskiller den sig fra virkeligheden?</a:t>
            </a:r>
            <a:endParaRPr lang="da-DK" sz="2000" dirty="0"/>
          </a:p>
          <a:p>
            <a:pPr lvl="1"/>
            <a:r>
              <a:rPr lang="da-DK" dirty="0"/>
              <a:t>hvordan kan modellen forbedres, og hvad vil den så kunne vise?</a:t>
            </a:r>
            <a:endParaRPr lang="da-DK" sz="2000" dirty="0"/>
          </a:p>
          <a:p>
            <a:endParaRPr lang="da-DK" dirty="0"/>
          </a:p>
        </p:txBody>
      </p:sp>
      <p:sp>
        <p:nvSpPr>
          <p:cNvPr id="4" name="Pladsholder til indhold 3"/>
          <p:cNvSpPr>
            <a:spLocks noGrp="1"/>
          </p:cNvSpPr>
          <p:nvPr>
            <p:ph sz="half" idx="2"/>
          </p:nvPr>
        </p:nvSpPr>
        <p:spPr/>
        <p:txBody>
          <a:bodyPr/>
          <a:lstStyle/>
          <a:p>
            <a:endParaRPr lang="da-DK"/>
          </a:p>
        </p:txBody>
      </p:sp>
      <p:sp>
        <p:nvSpPr>
          <p:cNvPr id="5" name="Pladsholder til dato 4"/>
          <p:cNvSpPr>
            <a:spLocks noGrp="1"/>
          </p:cNvSpPr>
          <p:nvPr>
            <p:ph type="dt" sz="half" idx="10"/>
          </p:nvPr>
        </p:nvSpPr>
        <p:spPr/>
        <p:txBody>
          <a:bodyPr/>
          <a:lstStyle/>
          <a:p>
            <a:fld id="{2F99ED2E-F062-43E5-AE1F-08CF74170B0C}" type="datetime2">
              <a:rPr lang="da-DK" smtClean="0"/>
              <a:t>8. oktober 2020</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41</a:t>
            </a:fld>
            <a:endParaRPr lang="da-DK" dirty="0"/>
          </a:p>
        </p:txBody>
      </p:sp>
      <p:sp>
        <p:nvSpPr>
          <p:cNvPr id="7" name="Pladsholder til tekst 6"/>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11583108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Skriftlighed med udgangspunkt i fotos</a:t>
            </a:r>
            <a:endParaRPr lang="da-DK" dirty="0"/>
          </a:p>
        </p:txBody>
      </p:sp>
      <p:sp>
        <p:nvSpPr>
          <p:cNvPr id="3" name="Pladsholder til indhold 2"/>
          <p:cNvSpPr>
            <a:spLocks noGrp="1"/>
          </p:cNvSpPr>
          <p:nvPr>
            <p:ph sz="half" idx="1"/>
          </p:nvPr>
        </p:nvSpPr>
        <p:spPr/>
        <p:txBody>
          <a:bodyPr/>
          <a:lstStyle/>
          <a:p>
            <a:pPr marL="0" indent="0">
              <a:buNone/>
            </a:pPr>
            <a:r>
              <a:rPr lang="da-DK" dirty="0"/>
              <a:t>E</a:t>
            </a:r>
            <a:r>
              <a:rPr lang="da-DK" dirty="0" smtClean="0"/>
              <a:t>leverne </a:t>
            </a:r>
            <a:r>
              <a:rPr lang="da-DK" dirty="0"/>
              <a:t>får udlevet 2 fotos, der illustrerer nogle modsætninger:</a:t>
            </a:r>
          </a:p>
          <a:p>
            <a:r>
              <a:rPr lang="da-DK" dirty="0"/>
              <a:t>Tropisk klima – polar klima</a:t>
            </a:r>
          </a:p>
          <a:p>
            <a:r>
              <a:rPr lang="da-DK" dirty="0"/>
              <a:t>Roligt flodløb – rivende strøm, der ødelægger omgivelserne</a:t>
            </a:r>
          </a:p>
          <a:p>
            <a:r>
              <a:rPr lang="da-DK" dirty="0"/>
              <a:t>Æsel med fragtgods på ryggen – lastbil med gods</a:t>
            </a:r>
          </a:p>
          <a:p>
            <a:r>
              <a:rPr lang="da-DK" dirty="0"/>
              <a:t>Indisk overfyldt tog – moderne strømlinet højhastighedstog i Japan</a:t>
            </a:r>
          </a:p>
          <a:p>
            <a:pPr marL="0" indent="0">
              <a:buNone/>
            </a:pPr>
            <a:endParaRPr lang="da-DK" dirty="0"/>
          </a:p>
        </p:txBody>
      </p:sp>
      <p:sp>
        <p:nvSpPr>
          <p:cNvPr id="4" name="Pladsholder til indhold 3"/>
          <p:cNvSpPr>
            <a:spLocks noGrp="1"/>
          </p:cNvSpPr>
          <p:nvPr>
            <p:ph sz="half" idx="2"/>
          </p:nvPr>
        </p:nvSpPr>
        <p:spPr/>
        <p:txBody>
          <a:bodyPr/>
          <a:lstStyle/>
          <a:p>
            <a:pPr marL="0" indent="0">
              <a:buNone/>
            </a:pPr>
            <a:r>
              <a:rPr lang="da-DK" dirty="0"/>
              <a:t>Eleverne skal </a:t>
            </a:r>
            <a:r>
              <a:rPr lang="da-DK" dirty="0" smtClean="0"/>
              <a:t>skriftligt</a:t>
            </a:r>
            <a:endParaRPr lang="da-DK" dirty="0"/>
          </a:p>
          <a:p>
            <a:pPr lvl="0"/>
            <a:r>
              <a:rPr lang="da-DK" dirty="0" smtClean="0"/>
              <a:t>give </a:t>
            </a:r>
            <a:r>
              <a:rPr lang="da-DK" dirty="0"/>
              <a:t>en </a:t>
            </a:r>
            <a:r>
              <a:rPr lang="da-DK" dirty="0" smtClean="0"/>
              <a:t>kort beskrivelse </a:t>
            </a:r>
            <a:r>
              <a:rPr lang="da-DK" dirty="0"/>
              <a:t>af de to situationer</a:t>
            </a:r>
          </a:p>
          <a:p>
            <a:pPr lvl="0"/>
            <a:r>
              <a:rPr lang="da-DK" dirty="0" smtClean="0"/>
              <a:t>give </a:t>
            </a:r>
            <a:r>
              <a:rPr lang="da-DK" dirty="0"/>
              <a:t>en </a:t>
            </a:r>
            <a:r>
              <a:rPr lang="da-DK" dirty="0" smtClean="0"/>
              <a:t>kort forklaring </a:t>
            </a:r>
            <a:r>
              <a:rPr lang="da-DK" dirty="0"/>
              <a:t>på iagttagede forskelle</a:t>
            </a:r>
          </a:p>
          <a:p>
            <a:pPr lvl="0"/>
            <a:r>
              <a:rPr lang="da-DK" dirty="0"/>
              <a:t>k</a:t>
            </a:r>
            <a:r>
              <a:rPr lang="da-DK" dirty="0" smtClean="0"/>
              <a:t>ort perspektivere forskellene</a:t>
            </a:r>
            <a:r>
              <a:rPr lang="da-DK" dirty="0"/>
              <a:t>: årsager, virkning, konsekvenser</a:t>
            </a:r>
          </a:p>
          <a:p>
            <a:pPr marL="0" indent="0">
              <a:buNone/>
            </a:pPr>
            <a:endParaRPr lang="da-DK" dirty="0"/>
          </a:p>
        </p:txBody>
      </p:sp>
      <p:sp>
        <p:nvSpPr>
          <p:cNvPr id="5" name="Pladsholder til dato 4"/>
          <p:cNvSpPr>
            <a:spLocks noGrp="1"/>
          </p:cNvSpPr>
          <p:nvPr>
            <p:ph type="dt" sz="half" idx="10"/>
          </p:nvPr>
        </p:nvSpPr>
        <p:spPr/>
        <p:txBody>
          <a:bodyPr/>
          <a:lstStyle/>
          <a:p>
            <a:fld id="{5287408A-2C93-4FDA-893A-85FA7EDCDC14}" type="datetime2">
              <a:rPr lang="da-DK" smtClean="0"/>
              <a:t>8. oktober 2020</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42</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4023582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429999" y="3808800"/>
            <a:ext cx="8927430" cy="1378800"/>
          </a:xfrm>
        </p:spPr>
        <p:txBody>
          <a:bodyPr/>
          <a:lstStyle/>
          <a:p>
            <a:r>
              <a:rPr lang="da-DK" dirty="0" smtClean="0"/>
              <a:t>Tak for i dag!</a:t>
            </a:r>
            <a:br>
              <a:rPr lang="da-DK" dirty="0" smtClean="0"/>
            </a:br>
            <a:r>
              <a:rPr lang="da-DK" dirty="0" smtClean="0"/>
              <a:t>Seminar i december 2020 </a:t>
            </a:r>
            <a:endParaRPr lang="da-DK" dirty="0"/>
          </a:p>
        </p:txBody>
      </p:sp>
      <p:pic>
        <p:nvPicPr>
          <p:cNvPr id="8" name="Pladsholder til billede 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8" b="28"/>
          <a:stretch>
            <a:fillRect/>
          </a:stretch>
        </p:blipFill>
        <p:spPr/>
      </p:pic>
      <p:sp>
        <p:nvSpPr>
          <p:cNvPr id="4" name="Pladsholder til tekst 3"/>
          <p:cNvSpPr>
            <a:spLocks noGrp="1"/>
          </p:cNvSpPr>
          <p:nvPr>
            <p:ph type="body" sz="quarter" idx="17"/>
          </p:nvPr>
        </p:nvSpPr>
        <p:spPr/>
        <p:txBody>
          <a:bodyPr/>
          <a:lstStyle/>
          <a:p>
            <a:endParaRPr lang="da-DK"/>
          </a:p>
        </p:txBody>
      </p:sp>
      <p:sp>
        <p:nvSpPr>
          <p:cNvPr id="5" name="Pladsholder til tekst 4"/>
          <p:cNvSpPr>
            <a:spLocks noGrp="1"/>
          </p:cNvSpPr>
          <p:nvPr>
            <p:ph type="body" sz="quarter" idx="18"/>
          </p:nvPr>
        </p:nvSpPr>
        <p:spPr/>
        <p:txBody>
          <a:bodyPr/>
          <a:lstStyle/>
          <a:p>
            <a:endParaRPr lang="da-DK"/>
          </a:p>
        </p:txBody>
      </p:sp>
      <p:sp>
        <p:nvSpPr>
          <p:cNvPr id="6" name="Pladsholder til dato 5"/>
          <p:cNvSpPr>
            <a:spLocks noGrp="1"/>
          </p:cNvSpPr>
          <p:nvPr>
            <p:ph type="dt" sz="half" idx="10"/>
          </p:nvPr>
        </p:nvSpPr>
        <p:spPr/>
        <p:txBody>
          <a:bodyPr/>
          <a:lstStyle/>
          <a:p>
            <a:fld id="{73D4F9EA-A605-4D01-863E-708DD5D85776}" type="datetime2">
              <a:rPr lang="da-DK" smtClean="0"/>
              <a:t>8. oktober 2020</a:t>
            </a:fld>
            <a:endParaRPr lang="da-DK" dirty="0"/>
          </a:p>
        </p:txBody>
      </p:sp>
      <p:sp>
        <p:nvSpPr>
          <p:cNvPr id="7" name="Pladsholder til slidenummer 6"/>
          <p:cNvSpPr>
            <a:spLocks noGrp="1"/>
          </p:cNvSpPr>
          <p:nvPr>
            <p:ph type="sldNum" sz="quarter" idx="12"/>
          </p:nvPr>
        </p:nvSpPr>
        <p:spPr/>
        <p:txBody>
          <a:bodyPr/>
          <a:lstStyle/>
          <a:p>
            <a:fld id="{24C8C45C-947F-4981-8B3F-4F32E973C901}" type="slidenum">
              <a:rPr lang="da-DK" smtClean="0"/>
              <a:pPr/>
              <a:t>43</a:t>
            </a:fld>
            <a:endParaRPr lang="da-DK" dirty="0"/>
          </a:p>
        </p:txBody>
      </p:sp>
    </p:spTree>
    <p:extLst>
      <p:ext uri="{BB962C8B-B14F-4D97-AF65-F5344CB8AC3E}">
        <p14:creationId xmlns:p14="http://schemas.microsoft.com/office/powerpoint/2010/main" val="2145056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046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Eksempelprøver i uge </a:t>
            </a:r>
            <a:r>
              <a:rPr lang="da-DK" dirty="0" smtClean="0"/>
              <a:t>46 </a:t>
            </a:r>
            <a:r>
              <a:rPr lang="da-DK" dirty="0" smtClean="0"/>
              <a:t>og </a:t>
            </a:r>
            <a:r>
              <a:rPr lang="da-DK" dirty="0" smtClean="0"/>
              <a:t>47</a:t>
            </a:r>
            <a:endParaRPr lang="da-DK" dirty="0"/>
          </a:p>
        </p:txBody>
      </p:sp>
      <p:sp>
        <p:nvSpPr>
          <p:cNvPr id="3" name="Pladsholder til indhold 2"/>
          <p:cNvSpPr>
            <a:spLocks noGrp="1"/>
          </p:cNvSpPr>
          <p:nvPr>
            <p:ph sz="half" idx="1"/>
          </p:nvPr>
        </p:nvSpPr>
        <p:spPr>
          <a:xfrm>
            <a:off x="539748" y="1800000"/>
            <a:ext cx="11019205" cy="4518000"/>
          </a:xfrm>
        </p:spPr>
        <p:txBody>
          <a:bodyPr/>
          <a:lstStyle/>
          <a:p>
            <a:r>
              <a:rPr lang="da-DK" dirty="0"/>
              <a:t>Et helt prøvesæt (både del A og del B). Form som det forventes, at forsøgeprøven har i den endelige udgave.</a:t>
            </a:r>
          </a:p>
          <a:p>
            <a:r>
              <a:rPr lang="da-DK" dirty="0"/>
              <a:t> Afvikles i testogprøver.dk – to selvstændige dele. Booking nødvendig.</a:t>
            </a:r>
          </a:p>
          <a:p>
            <a:r>
              <a:rPr lang="da-DK" dirty="0"/>
              <a:t>Plan for hvilke skoler, der skal afvikle hvilke prøver </a:t>
            </a:r>
          </a:p>
          <a:p>
            <a:r>
              <a:rPr lang="da-DK" dirty="0"/>
              <a:t>Karakterer/bedømmelse</a:t>
            </a:r>
          </a:p>
          <a:p>
            <a:r>
              <a:rPr lang="da-DK" dirty="0"/>
              <a:t>Det er ikke en prøve – det er en afprøvning.</a:t>
            </a:r>
          </a:p>
          <a:p>
            <a:r>
              <a:rPr lang="da-DK" dirty="0"/>
              <a:t>Matematik uden hjælpemidler</a:t>
            </a:r>
          </a:p>
          <a:p>
            <a:r>
              <a:rPr lang="da-DK" dirty="0"/>
              <a:t>Meld gerne fra, hvis I ikke kan deltage</a:t>
            </a:r>
          </a:p>
        </p:txBody>
      </p:sp>
      <p:sp>
        <p:nvSpPr>
          <p:cNvPr id="5" name="Pladsholder til dato 4"/>
          <p:cNvSpPr>
            <a:spLocks noGrp="1"/>
          </p:cNvSpPr>
          <p:nvPr>
            <p:ph type="dt" sz="half" idx="10"/>
          </p:nvPr>
        </p:nvSpPr>
        <p:spPr/>
        <p:txBody>
          <a:bodyPr/>
          <a:lstStyle/>
          <a:p>
            <a:fld id="{5287408A-2C93-4FDA-893A-85FA7EDCDC14}" type="datetime2">
              <a:rPr lang="da-DK" smtClean="0"/>
              <a:t>8. oktober 2020</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5</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2506996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Endelig tilmelding</a:t>
            </a:r>
          </a:p>
        </p:txBody>
      </p:sp>
      <p:sp>
        <p:nvSpPr>
          <p:cNvPr id="3" name="Pladsholder til indhold 2"/>
          <p:cNvSpPr>
            <a:spLocks noGrp="1"/>
          </p:cNvSpPr>
          <p:nvPr>
            <p:ph sz="half" idx="1"/>
          </p:nvPr>
        </p:nvSpPr>
        <p:spPr>
          <a:xfrm>
            <a:off x="539748" y="1800000"/>
            <a:ext cx="10941051" cy="4518000"/>
          </a:xfrm>
        </p:spPr>
        <p:txBody>
          <a:bodyPr/>
          <a:lstStyle/>
          <a:p>
            <a:r>
              <a:rPr lang="da-DK" dirty="0"/>
              <a:t>Tilmeldingsskema tilsendes senere.</a:t>
            </a:r>
          </a:p>
          <a:p>
            <a:r>
              <a:rPr lang="da-DK" dirty="0"/>
              <a:t>Godkendelse fra skolebestyrelsen og kommunen (folkeskoler) eller bestyrelsen (frie grundskoler og efterskoler).</a:t>
            </a:r>
          </a:p>
          <a:p>
            <a:endParaRPr lang="da-DK" dirty="0"/>
          </a:p>
          <a:p>
            <a:r>
              <a:rPr lang="da-DK" dirty="0"/>
              <a:t>Betingelser:</a:t>
            </a:r>
          </a:p>
          <a:p>
            <a:pPr lvl="0"/>
            <a:r>
              <a:rPr lang="da-DK" dirty="0"/>
              <a:t>Alle skolens 9. klasser skal deltage – i alle tre naturfag.</a:t>
            </a:r>
          </a:p>
          <a:p>
            <a:pPr lvl="0"/>
            <a:r>
              <a:rPr lang="da-DK" dirty="0"/>
              <a:t>Skolen deltager i forsøget i både 2020/2021 og 2021/2022.</a:t>
            </a:r>
          </a:p>
          <a:p>
            <a:pPr lvl="0"/>
            <a:r>
              <a:rPr lang="da-DK" dirty="0"/>
              <a:t>Skolen deltager i forsøgets evaluering, maj 2021.</a:t>
            </a:r>
          </a:p>
          <a:p>
            <a:endParaRPr lang="da-DK" dirty="0"/>
          </a:p>
        </p:txBody>
      </p:sp>
      <p:sp>
        <p:nvSpPr>
          <p:cNvPr id="5" name="Pladsholder til dato 4"/>
          <p:cNvSpPr>
            <a:spLocks noGrp="1"/>
          </p:cNvSpPr>
          <p:nvPr>
            <p:ph type="dt" sz="half" idx="10"/>
          </p:nvPr>
        </p:nvSpPr>
        <p:spPr/>
        <p:txBody>
          <a:bodyPr/>
          <a:lstStyle/>
          <a:p>
            <a:fld id="{5287408A-2C93-4FDA-893A-85FA7EDCDC14}" type="datetime2">
              <a:rPr lang="da-DK" smtClean="0"/>
              <a:t>8. oktober 2020</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6</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1136852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Censorer</a:t>
            </a:r>
          </a:p>
        </p:txBody>
      </p:sp>
      <p:sp>
        <p:nvSpPr>
          <p:cNvPr id="3" name="Pladsholder til indhold 2"/>
          <p:cNvSpPr>
            <a:spLocks noGrp="1"/>
          </p:cNvSpPr>
          <p:nvPr>
            <p:ph sz="half" idx="1"/>
          </p:nvPr>
        </p:nvSpPr>
        <p:spPr>
          <a:xfrm>
            <a:off x="539749" y="1800000"/>
            <a:ext cx="11110914" cy="4518000"/>
          </a:xfrm>
        </p:spPr>
        <p:txBody>
          <a:bodyPr/>
          <a:lstStyle/>
          <a:p>
            <a:r>
              <a:rPr lang="da-DK" dirty="0"/>
              <a:t>Udmelding om brug af censorer snarest</a:t>
            </a:r>
          </a:p>
          <a:p>
            <a:r>
              <a:rPr lang="da-DK" dirty="0"/>
              <a:t>Overvej mulige censorer på jeres skoler</a:t>
            </a:r>
          </a:p>
          <a:p>
            <a:endParaRPr lang="da-DK" dirty="0"/>
          </a:p>
        </p:txBody>
      </p:sp>
      <p:sp>
        <p:nvSpPr>
          <p:cNvPr id="5" name="Pladsholder til dato 4"/>
          <p:cNvSpPr>
            <a:spLocks noGrp="1"/>
          </p:cNvSpPr>
          <p:nvPr>
            <p:ph type="dt" sz="half" idx="10"/>
          </p:nvPr>
        </p:nvSpPr>
        <p:spPr/>
        <p:txBody>
          <a:bodyPr/>
          <a:lstStyle/>
          <a:p>
            <a:fld id="{5287408A-2C93-4FDA-893A-85FA7EDCDC14}" type="datetime2">
              <a:rPr lang="da-DK" smtClean="0"/>
              <a:t>8. oktober 2020</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7</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109930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ctrTitle"/>
          </p:nvPr>
        </p:nvSpPr>
        <p:spPr>
          <a:xfrm>
            <a:off x="539748" y="3585600"/>
            <a:ext cx="9571405" cy="1692000"/>
          </a:xfrm>
        </p:spPr>
        <p:txBody>
          <a:bodyPr/>
          <a:lstStyle/>
          <a:p>
            <a:r>
              <a:rPr lang="da-DK" dirty="0" smtClean="0"/>
              <a:t>Simuleringer i forsøgsprøverne</a:t>
            </a:r>
            <a:endParaRPr lang="da-DK" dirty="0"/>
          </a:p>
        </p:txBody>
      </p:sp>
      <p:sp>
        <p:nvSpPr>
          <p:cNvPr id="5" name="Pladsholder til dato 4"/>
          <p:cNvSpPr>
            <a:spLocks noGrp="1"/>
          </p:cNvSpPr>
          <p:nvPr>
            <p:ph type="dt" sz="half" idx="10"/>
          </p:nvPr>
        </p:nvSpPr>
        <p:spPr/>
        <p:txBody>
          <a:bodyPr/>
          <a:lstStyle/>
          <a:p>
            <a:fld id="{5287408A-2C93-4FDA-893A-85FA7EDCDC14}" type="datetime2">
              <a:rPr lang="da-DK" smtClean="0"/>
              <a:t>8. oktober 2020</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8</a:t>
            </a:fld>
            <a:endParaRPr lang="da-DK" dirty="0"/>
          </a:p>
        </p:txBody>
      </p:sp>
    </p:spTree>
    <p:extLst>
      <p:ext uri="{BB962C8B-B14F-4D97-AF65-F5344CB8AC3E}">
        <p14:creationId xmlns:p14="http://schemas.microsoft.com/office/powerpoint/2010/main" val="3946554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Definition af simulering</a:t>
            </a:r>
            <a:endParaRPr lang="da-DK" dirty="0"/>
          </a:p>
        </p:txBody>
      </p:sp>
      <p:sp>
        <p:nvSpPr>
          <p:cNvPr id="4" name="Pladsholder til dato 3"/>
          <p:cNvSpPr>
            <a:spLocks noGrp="1"/>
          </p:cNvSpPr>
          <p:nvPr>
            <p:ph type="dt" sz="half" idx="10"/>
          </p:nvPr>
        </p:nvSpPr>
        <p:spPr/>
        <p:txBody>
          <a:bodyPr/>
          <a:lstStyle/>
          <a:p>
            <a:fld id="{FBBF9439-ACD5-40DF-9AA7-A3F79ACD6661}" type="datetime2">
              <a:rPr lang="da-DK" noProof="0" smtClean="0"/>
              <a:t>8. oktober 2020</a:t>
            </a:fld>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9</a:t>
            </a:fld>
            <a:endParaRPr lang="da-DK" dirty="0"/>
          </a:p>
        </p:txBody>
      </p:sp>
      <p:sp>
        <p:nvSpPr>
          <p:cNvPr id="6" name="Tekstfelt 5"/>
          <p:cNvSpPr txBox="1"/>
          <p:nvPr/>
        </p:nvSpPr>
        <p:spPr>
          <a:xfrm>
            <a:off x="3500845" y="1774252"/>
            <a:ext cx="7837714" cy="635675"/>
          </a:xfrm>
          <a:prstGeom prst="snip1Rect">
            <a:avLst/>
          </a:prstGeom>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r>
              <a:rPr lang="da-DK" dirty="0"/>
              <a:t>Simulation, (af </a:t>
            </a:r>
            <a:r>
              <a:rPr lang="da-DK" dirty="0" err="1"/>
              <a:t>lat</a:t>
            </a:r>
            <a:r>
              <a:rPr lang="da-DK" dirty="0"/>
              <a:t>.), det at foregive noget; efterligning af virkelige forhold ved en model</a:t>
            </a:r>
            <a:r>
              <a:rPr lang="da-DK" dirty="0" smtClean="0"/>
              <a:t>. (Den store danske</a:t>
            </a:r>
            <a:r>
              <a:rPr lang="da-DK" sz="2000" dirty="0"/>
              <a:t>)</a:t>
            </a:r>
            <a:endParaRPr lang="da-DK" dirty="0" smtClean="0"/>
          </a:p>
        </p:txBody>
      </p:sp>
      <p:sp>
        <p:nvSpPr>
          <p:cNvPr id="7" name="Tekstfelt 6"/>
          <p:cNvSpPr txBox="1"/>
          <p:nvPr/>
        </p:nvSpPr>
        <p:spPr>
          <a:xfrm>
            <a:off x="1166948" y="3095731"/>
            <a:ext cx="7837714" cy="919401"/>
          </a:xfrm>
          <a:prstGeom prst="snip1Rect">
            <a:avLst/>
          </a:prstGeom>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r>
              <a:rPr lang="en-US" dirty="0"/>
              <a:t>a </a:t>
            </a:r>
            <a:r>
              <a:rPr lang="en-US" dirty="0" smtClean="0"/>
              <a:t>model</a:t>
            </a:r>
            <a:r>
              <a:rPr lang="en-US" dirty="0"/>
              <a:t> of a set of problems or events that can be used to teach someone how to do something, or the process of making such a </a:t>
            </a:r>
            <a:r>
              <a:rPr lang="en-US" dirty="0" smtClean="0"/>
              <a:t>model (Cambridge Dictionary)</a:t>
            </a:r>
            <a:endParaRPr lang="da-DK" dirty="0" err="1"/>
          </a:p>
        </p:txBody>
      </p:sp>
      <p:sp>
        <p:nvSpPr>
          <p:cNvPr id="8" name="Tekstfelt 7"/>
          <p:cNvSpPr txBox="1"/>
          <p:nvPr/>
        </p:nvSpPr>
        <p:spPr>
          <a:xfrm>
            <a:off x="3500845" y="4700936"/>
            <a:ext cx="7837714" cy="602218"/>
          </a:xfrm>
          <a:prstGeom prst="snip1Rect">
            <a:avLst/>
          </a:prstGeom>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r>
              <a:rPr lang="da-DK" dirty="0"/>
              <a:t>Simulering, </a:t>
            </a:r>
            <a:r>
              <a:rPr lang="da-DK" i="1" dirty="0"/>
              <a:t>simulation</a:t>
            </a:r>
            <a:r>
              <a:rPr lang="da-DK" dirty="0"/>
              <a:t>, imitation af ét systems opførsel vha. et andet</a:t>
            </a:r>
            <a:r>
              <a:rPr lang="da-DK" dirty="0" smtClean="0"/>
              <a:t>. (Den store danske, Benny Lautrup)</a:t>
            </a:r>
          </a:p>
        </p:txBody>
      </p:sp>
    </p:spTree>
    <p:extLst>
      <p:ext uri="{BB962C8B-B14F-4D97-AF65-F5344CB8AC3E}">
        <p14:creationId xmlns:p14="http://schemas.microsoft.com/office/powerpoint/2010/main" val="24436867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CONTAINEDIMAGEPATH" val="C:\Users\frd\AppData\Local\Temp\Templafy\PowerPointVsto\Assets\eud29.jpg"/>
  <p:tag name="TEMPLAFYSLIDEID" val="636951510936677224"/>
</p:tagLst>
</file>

<file path=ppt/tags/tag14.xml><?xml version="1.0" encoding="utf-8"?>
<p:tagLst xmlns:a="http://schemas.openxmlformats.org/drawingml/2006/main" xmlns:r="http://schemas.openxmlformats.org/officeDocument/2006/relationships" xmlns:p="http://schemas.openxmlformats.org/presentationml/2006/main">
  <p:tag name="TEMPLAFYSLIDEID" val="636951478107427549"/>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UVM">
  <a:themeElements>
    <a:clrScheme name="Undervisningsministeriet">
      <a:dk1>
        <a:srgbClr val="161616"/>
      </a:dk1>
      <a:lt1>
        <a:srgbClr val="FFFFFF"/>
      </a:lt1>
      <a:dk2>
        <a:srgbClr val="404042"/>
      </a:dk2>
      <a:lt2>
        <a:srgbClr val="E5F1F4"/>
      </a:lt2>
      <a:accent1>
        <a:srgbClr val="007A98"/>
      </a:accent1>
      <a:accent2>
        <a:srgbClr val="99CAD6"/>
      </a:accent2>
      <a:accent3>
        <a:srgbClr val="33786D"/>
      </a:accent3>
      <a:accent4>
        <a:srgbClr val="C31F59"/>
      </a:accent4>
      <a:accent5>
        <a:srgbClr val="69226A"/>
      </a:accent5>
      <a:accent6>
        <a:srgbClr val="EA8145"/>
      </a:accent6>
      <a:hlink>
        <a:srgbClr val="007A98"/>
      </a:hlink>
      <a:folHlink>
        <a:srgbClr val="99CAD6"/>
      </a:folHlink>
    </a:clrScheme>
    <a:fontScheme name="UVM">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Blank.potx" id="{A3B46BF8-4555-4BFE-9F2B-CB276DC98C80}" vid="{950795C3-1738-4D4D-8153-8A0A722C738E}"/>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2152</Words>
  <Application>Microsoft Office PowerPoint</Application>
  <PresentationFormat>Widescreen</PresentationFormat>
  <Paragraphs>331</Paragraphs>
  <Slides>44</Slides>
  <Notes>6</Notes>
  <HiddenSlides>2</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44</vt:i4>
      </vt:variant>
    </vt:vector>
  </HeadingPairs>
  <TitlesOfParts>
    <vt:vector size="48" baseType="lpstr">
      <vt:lpstr>Arial</vt:lpstr>
      <vt:lpstr>Georgia</vt:lpstr>
      <vt:lpstr>Verdana</vt:lpstr>
      <vt:lpstr>UVM</vt:lpstr>
      <vt:lpstr>Webinar om forsøg med prøver i naturfag  Onsdag den 7 oktober 2020</vt:lpstr>
      <vt:lpstr>Dagsorden </vt:lpstr>
      <vt:lpstr>Næste skridt i forsøget</vt:lpstr>
      <vt:lpstr>Vigtige datoer</vt:lpstr>
      <vt:lpstr>Eksempelprøver i uge 46 og 47</vt:lpstr>
      <vt:lpstr>Endelig tilmelding</vt:lpstr>
      <vt:lpstr>Censorer</vt:lpstr>
      <vt:lpstr>Simuleringer i forsøgsprøverne</vt:lpstr>
      <vt:lpstr>Definition af simulering</vt:lpstr>
      <vt:lpstr>Kompetencerne i fokus</vt:lpstr>
      <vt:lpstr>Undersøgelseskompetencen i naturfag</vt:lpstr>
      <vt:lpstr>Modelleringskompetencen i naturfag</vt:lpstr>
      <vt:lpstr>Centrale ”findings” i pilotafprøvningen</vt:lpstr>
      <vt:lpstr>Arbejdsgruppens ”notater”</vt:lpstr>
      <vt:lpstr>Simulerings eksempler fra piloten – et eksempel fra hvert fag.</vt:lpstr>
      <vt:lpstr>Simulerings opgave fra pilotafprøvningen i Fysik/Kemi B</vt:lpstr>
      <vt:lpstr>Eksempler på opgavernes opbygning i piloten</vt:lpstr>
      <vt:lpstr>Simulerings opgave fra pilotafprøvningen i Geografi</vt:lpstr>
      <vt:lpstr>Eksempler på opgavernes opbygning i piloten</vt:lpstr>
      <vt:lpstr>Simulerings opgave fra pilotafprøvningen i Biologi A</vt:lpstr>
      <vt:lpstr>Eksempler på opgavernes opbygning i piloten</vt:lpstr>
      <vt:lpstr>Hvad skal der fokus på i undervinsingen?</vt:lpstr>
      <vt:lpstr>Undervisning, hvor simuleringen bliver integreret i Undervisningen – et kort eksempel</vt:lpstr>
      <vt:lpstr>Et hjælpedokument baseret på taksonomiske niveauer</vt:lpstr>
      <vt:lpstr>Eksempler på at inddrage arbejdet omkring simuleringer i undervisningen</vt:lpstr>
      <vt:lpstr>Arbejdsgruppens overvejelser vedrørende simuleringerne</vt:lpstr>
      <vt:lpstr>Åbne tekstsvar</vt:lpstr>
      <vt:lpstr>Arbejdsgruppens overvejelser</vt:lpstr>
      <vt:lpstr>Arbejdsgruppens anbefalinger</vt:lpstr>
      <vt:lpstr>Indhold om åbne tekstsvar</vt:lpstr>
      <vt:lpstr>Udvalgte observationer  og udsagn fra elevernes håndtering af åbne tekstsvar</vt:lpstr>
      <vt:lpstr>Udvalgte udsagn fra piloten</vt:lpstr>
      <vt:lpstr>Udvalgte udsagn fra lærerne</vt:lpstr>
      <vt:lpstr>Eksempel på elevsvar fra grubletegninger</vt:lpstr>
      <vt:lpstr>Tekstsvar fra undersøgelse af simulering</vt:lpstr>
      <vt:lpstr>Simulering                                                   Modeller  Grubletegninger                                         ADI</vt:lpstr>
      <vt:lpstr>Vurdering af tekstsvar</vt:lpstr>
      <vt:lpstr>Skriftlighed i undervisningen</vt:lpstr>
      <vt:lpstr>ADI-metoden</vt:lpstr>
      <vt:lpstr>Eller elementer af ADI</vt:lpstr>
      <vt:lpstr>Skriftlighed i arbejdet med modeller</vt:lpstr>
      <vt:lpstr>Skriftlighed med udgangspunkt i fotos</vt:lpstr>
      <vt:lpstr>Tak for i dag! Seminar i december 2020 </vt:lpstr>
      <vt:lpstr>PowerPoint-præsentation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2020-10-05T08:24:14Z</dcterms:created>
  <dcterms:modified xsi:type="dcterms:W3CDTF">2020-10-08T08:28:28Z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ies>
</file>