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48"/>
  </p:notesMasterIdLst>
  <p:handoutMasterIdLst>
    <p:handoutMasterId r:id="rId49"/>
  </p:handoutMasterIdLst>
  <p:sldIdLst>
    <p:sldId id="256" r:id="rId5"/>
    <p:sldId id="392" r:id="rId6"/>
    <p:sldId id="352" r:id="rId7"/>
    <p:sldId id="394" r:id="rId8"/>
    <p:sldId id="426" r:id="rId9"/>
    <p:sldId id="397" r:id="rId10"/>
    <p:sldId id="398" r:id="rId11"/>
    <p:sldId id="753" r:id="rId12"/>
    <p:sldId id="754" r:id="rId13"/>
    <p:sldId id="842" r:id="rId14"/>
    <p:sldId id="841" r:id="rId15"/>
    <p:sldId id="406" r:id="rId16"/>
    <p:sldId id="795" r:id="rId17"/>
    <p:sldId id="409" r:id="rId18"/>
    <p:sldId id="796" r:id="rId19"/>
    <p:sldId id="771" r:id="rId20"/>
    <p:sldId id="770" r:id="rId21"/>
    <p:sldId id="728" r:id="rId22"/>
    <p:sldId id="797" r:id="rId23"/>
    <p:sldId id="704" r:id="rId24"/>
    <p:sldId id="729" r:id="rId25"/>
    <p:sldId id="758" r:id="rId26"/>
    <p:sldId id="433" r:id="rId27"/>
    <p:sldId id="441" r:id="rId28"/>
    <p:sldId id="789" r:id="rId29"/>
    <p:sldId id="790" r:id="rId30"/>
    <p:sldId id="791" r:id="rId31"/>
    <p:sldId id="792" r:id="rId32"/>
    <p:sldId id="840" r:id="rId33"/>
    <p:sldId id="443" r:id="rId34"/>
    <p:sldId id="761" r:id="rId35"/>
    <p:sldId id="788" r:id="rId36"/>
    <p:sldId id="787" r:id="rId37"/>
    <p:sldId id="411" r:id="rId38"/>
    <p:sldId id="844" r:id="rId39"/>
    <p:sldId id="783" r:id="rId40"/>
    <p:sldId id="843" r:id="rId41"/>
    <p:sldId id="413" r:id="rId42"/>
    <p:sldId id="415" r:id="rId43"/>
    <p:sldId id="853" r:id="rId44"/>
    <p:sldId id="417" r:id="rId45"/>
    <p:sldId id="419" r:id="rId46"/>
    <p:sldId id="418" r:id="rId47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52992FDD-3AF2-0347-9270-4B7A6D9BD76A}">
          <p14:sldIdLst>
            <p14:sldId id="256"/>
            <p14:sldId id="392"/>
            <p14:sldId id="352"/>
            <p14:sldId id="394"/>
            <p14:sldId id="426"/>
            <p14:sldId id="397"/>
            <p14:sldId id="398"/>
            <p14:sldId id="753"/>
            <p14:sldId id="754"/>
            <p14:sldId id="842"/>
            <p14:sldId id="841"/>
            <p14:sldId id="406"/>
            <p14:sldId id="795"/>
            <p14:sldId id="409"/>
            <p14:sldId id="796"/>
            <p14:sldId id="771"/>
            <p14:sldId id="770"/>
            <p14:sldId id="728"/>
            <p14:sldId id="797"/>
            <p14:sldId id="704"/>
            <p14:sldId id="729"/>
            <p14:sldId id="758"/>
            <p14:sldId id="433"/>
            <p14:sldId id="441"/>
            <p14:sldId id="789"/>
            <p14:sldId id="790"/>
            <p14:sldId id="791"/>
            <p14:sldId id="792"/>
            <p14:sldId id="840"/>
            <p14:sldId id="443"/>
            <p14:sldId id="761"/>
            <p14:sldId id="788"/>
            <p14:sldId id="787"/>
            <p14:sldId id="411"/>
            <p14:sldId id="844"/>
            <p14:sldId id="783"/>
            <p14:sldId id="843"/>
            <p14:sldId id="413"/>
            <p14:sldId id="415"/>
            <p14:sldId id="853"/>
            <p14:sldId id="417"/>
            <p14:sldId id="419"/>
            <p14:sldId id="41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dervisningsministeriet" initials="C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EF1"/>
          </a:solidFill>
        </a:fill>
      </a:tcStyle>
    </a:wholeTbl>
    <a:band2H>
      <a:tcTxStyle/>
      <a:tcStyle>
        <a:tcBdr/>
        <a:fill>
          <a:solidFill>
            <a:srgbClr val="E6F6F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2"/>
    <p:restoredTop sz="50000" autoAdjust="0"/>
  </p:normalViewPr>
  <p:slideViewPr>
    <p:cSldViewPr snapToGrid="0" snapToObjects="1">
      <p:cViewPr>
        <p:scale>
          <a:sx n="48" d="100"/>
          <a:sy n="48" d="100"/>
        </p:scale>
        <p:origin x="-1280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3948E-D37A-43E3-B6E8-DD11ACDFFFD8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C50BAD-5595-4724-AA69-0E64CE50ECE7}">
      <dgm:prSet/>
      <dgm:spPr/>
      <dgm:t>
        <a:bodyPr/>
        <a:lstStyle/>
        <a:p>
          <a:r>
            <a:rPr lang="da-DK" b="1"/>
            <a:t>Afsender </a:t>
          </a:r>
          <a:endParaRPr lang="en-US"/>
        </a:p>
      </dgm:t>
    </dgm:pt>
    <dgm:pt modelId="{872F58E9-B7E8-44FA-963F-268BBC1FC890}" type="parTrans" cxnId="{A504C33F-12A5-422F-8A75-8EAE36E14F4A}">
      <dgm:prSet/>
      <dgm:spPr/>
      <dgm:t>
        <a:bodyPr/>
        <a:lstStyle/>
        <a:p>
          <a:endParaRPr lang="en-US"/>
        </a:p>
      </dgm:t>
    </dgm:pt>
    <dgm:pt modelId="{EF8679F1-1C5C-471A-9B69-5C7A90C26A35}" type="sibTrans" cxnId="{A504C33F-12A5-422F-8A75-8EAE36E14F4A}">
      <dgm:prSet/>
      <dgm:spPr/>
      <dgm:t>
        <a:bodyPr/>
        <a:lstStyle/>
        <a:p>
          <a:endParaRPr lang="en-US"/>
        </a:p>
      </dgm:t>
    </dgm:pt>
    <dgm:pt modelId="{198CF17D-70D4-464B-9483-AC7C84A28F81}">
      <dgm:prSet/>
      <dgm:spPr/>
      <dgm:t>
        <a:bodyPr/>
        <a:lstStyle/>
        <a:p>
          <a:r>
            <a:rPr lang="da-DK"/>
            <a:t>- afsender skriver i en bestemt egenskab </a:t>
          </a:r>
          <a:endParaRPr lang="en-US"/>
        </a:p>
      </dgm:t>
    </dgm:pt>
    <dgm:pt modelId="{448B976E-F1AD-4E42-A961-5C1BC991B168}" type="parTrans" cxnId="{67714E62-DF6C-41D1-92A0-60F118F3A6F3}">
      <dgm:prSet/>
      <dgm:spPr/>
      <dgm:t>
        <a:bodyPr/>
        <a:lstStyle/>
        <a:p>
          <a:endParaRPr lang="en-US"/>
        </a:p>
      </dgm:t>
    </dgm:pt>
    <dgm:pt modelId="{C36964A7-8A0E-475C-8914-ABF4533F0F85}" type="sibTrans" cxnId="{67714E62-DF6C-41D1-92A0-60F118F3A6F3}">
      <dgm:prSet/>
      <dgm:spPr/>
      <dgm:t>
        <a:bodyPr/>
        <a:lstStyle/>
        <a:p>
          <a:endParaRPr lang="en-US"/>
        </a:p>
      </dgm:t>
    </dgm:pt>
    <dgm:pt modelId="{AE61B6B1-F592-40DC-840F-044C6F188FAD}">
      <dgm:prSet/>
      <dgm:spPr/>
      <dgm:t>
        <a:bodyPr/>
        <a:lstStyle/>
        <a:p>
          <a:r>
            <a:rPr lang="da-DK" b="1"/>
            <a:t>Hensigt</a:t>
          </a:r>
          <a:r>
            <a:rPr lang="da-DK"/>
            <a:t/>
          </a:r>
          <a:br>
            <a:rPr lang="da-DK"/>
          </a:br>
          <a:r>
            <a:rPr lang="da-DK"/>
            <a:t>- afsender skal have en hensigt med sin tekst </a:t>
          </a:r>
          <a:endParaRPr lang="en-US"/>
        </a:p>
      </dgm:t>
    </dgm:pt>
    <dgm:pt modelId="{60A77FDB-2D50-4055-B369-581080A58843}" type="parTrans" cxnId="{CC5A0E0C-919A-43A5-A756-7B1D10DF1254}">
      <dgm:prSet/>
      <dgm:spPr/>
      <dgm:t>
        <a:bodyPr/>
        <a:lstStyle/>
        <a:p>
          <a:endParaRPr lang="en-US"/>
        </a:p>
      </dgm:t>
    </dgm:pt>
    <dgm:pt modelId="{EBD5A1EE-E41B-4B0D-BD67-93BE16310F8E}" type="sibTrans" cxnId="{CC5A0E0C-919A-43A5-A756-7B1D10DF1254}">
      <dgm:prSet/>
      <dgm:spPr/>
      <dgm:t>
        <a:bodyPr/>
        <a:lstStyle/>
        <a:p>
          <a:endParaRPr lang="en-US"/>
        </a:p>
      </dgm:t>
    </dgm:pt>
    <dgm:pt modelId="{1AE2AC39-642D-44D6-872B-12C5482BB942}">
      <dgm:prSet/>
      <dgm:spPr/>
      <dgm:t>
        <a:bodyPr/>
        <a:lstStyle/>
        <a:p>
          <a:r>
            <a:rPr lang="da-DK" b="1" dirty="0" err="1"/>
            <a:t>Målgruppe</a:t>
          </a:r>
          <a:r>
            <a:rPr lang="da-DK" b="1" dirty="0"/>
            <a:t> </a:t>
          </a:r>
          <a:endParaRPr lang="en-US" dirty="0"/>
        </a:p>
      </dgm:t>
    </dgm:pt>
    <dgm:pt modelId="{AD32B9B0-8B91-471F-A1BF-5B812D1DDAF0}" type="parTrans" cxnId="{6CF86094-AED9-401D-A64D-C8F682C31086}">
      <dgm:prSet/>
      <dgm:spPr/>
      <dgm:t>
        <a:bodyPr/>
        <a:lstStyle/>
        <a:p>
          <a:endParaRPr lang="en-US"/>
        </a:p>
      </dgm:t>
    </dgm:pt>
    <dgm:pt modelId="{B0244453-B697-421E-A01D-E6154A15617C}" type="sibTrans" cxnId="{6CF86094-AED9-401D-A64D-C8F682C31086}">
      <dgm:prSet/>
      <dgm:spPr/>
      <dgm:t>
        <a:bodyPr/>
        <a:lstStyle/>
        <a:p>
          <a:endParaRPr lang="en-US"/>
        </a:p>
      </dgm:t>
    </dgm:pt>
    <dgm:pt modelId="{7F364119-CF78-44A7-B607-544C37FBB893}">
      <dgm:prSet/>
      <dgm:spPr/>
      <dgm:t>
        <a:bodyPr/>
        <a:lstStyle/>
        <a:p>
          <a:r>
            <a:rPr lang="da-DK"/>
            <a:t>- antagelser om deres viden, interesser, holdninger til emnet og til udtryksformer </a:t>
          </a:r>
          <a:endParaRPr lang="en-US"/>
        </a:p>
      </dgm:t>
    </dgm:pt>
    <dgm:pt modelId="{F9657EBF-A119-46A1-AC04-BE41C4B9C896}" type="parTrans" cxnId="{58D7DAC8-F482-4EA5-BB52-F6777340C9D2}">
      <dgm:prSet/>
      <dgm:spPr/>
      <dgm:t>
        <a:bodyPr/>
        <a:lstStyle/>
        <a:p>
          <a:endParaRPr lang="en-US"/>
        </a:p>
      </dgm:t>
    </dgm:pt>
    <dgm:pt modelId="{AA9A3B04-A75C-4582-AA1D-A61B30E53809}" type="sibTrans" cxnId="{58D7DAC8-F482-4EA5-BB52-F6777340C9D2}">
      <dgm:prSet/>
      <dgm:spPr/>
      <dgm:t>
        <a:bodyPr/>
        <a:lstStyle/>
        <a:p>
          <a:endParaRPr lang="en-US"/>
        </a:p>
      </dgm:t>
    </dgm:pt>
    <dgm:pt modelId="{9FBFD870-1157-47CC-A0C3-A4DF24892BDD}">
      <dgm:prSet/>
      <dgm:spPr/>
      <dgm:t>
        <a:bodyPr/>
        <a:lstStyle/>
        <a:p>
          <a:r>
            <a:rPr lang="da-DK" b="1"/>
            <a:t>Situation </a:t>
          </a:r>
          <a:endParaRPr lang="en-US"/>
        </a:p>
      </dgm:t>
    </dgm:pt>
    <dgm:pt modelId="{B5F98CF9-54ED-4F2A-931B-35613C57419F}" type="parTrans" cxnId="{AF393E69-F2C0-467F-8BA7-70DE0AB1B498}">
      <dgm:prSet/>
      <dgm:spPr/>
      <dgm:t>
        <a:bodyPr/>
        <a:lstStyle/>
        <a:p>
          <a:endParaRPr lang="en-US"/>
        </a:p>
      </dgm:t>
    </dgm:pt>
    <dgm:pt modelId="{D524FD9F-2EC1-45BD-92EC-1A801AFA476D}" type="sibTrans" cxnId="{AF393E69-F2C0-467F-8BA7-70DE0AB1B498}">
      <dgm:prSet/>
      <dgm:spPr/>
      <dgm:t>
        <a:bodyPr/>
        <a:lstStyle/>
        <a:p>
          <a:endParaRPr lang="en-US"/>
        </a:p>
      </dgm:t>
    </dgm:pt>
    <dgm:pt modelId="{B4A49706-6574-46DE-9575-44693C542CAD}">
      <dgm:prSet/>
      <dgm:spPr/>
      <dgm:t>
        <a:bodyPr/>
        <a:lstStyle/>
        <a:p>
          <a:r>
            <a:rPr lang="da-DK"/>
            <a:t>- autentisk eller forestillet, men virkelighedsnær </a:t>
          </a:r>
          <a:endParaRPr lang="en-US"/>
        </a:p>
      </dgm:t>
    </dgm:pt>
    <dgm:pt modelId="{8BF2F855-4B56-45D5-B2C3-137222F388A6}" type="parTrans" cxnId="{E9961A0E-3BB4-4E84-8A3F-97BAE1C9CCAA}">
      <dgm:prSet/>
      <dgm:spPr/>
      <dgm:t>
        <a:bodyPr/>
        <a:lstStyle/>
        <a:p>
          <a:endParaRPr lang="en-US"/>
        </a:p>
      </dgm:t>
    </dgm:pt>
    <dgm:pt modelId="{0A4A51CC-54F6-44B0-9411-F8A42C1B166E}" type="sibTrans" cxnId="{E9961A0E-3BB4-4E84-8A3F-97BAE1C9CCAA}">
      <dgm:prSet/>
      <dgm:spPr/>
      <dgm:t>
        <a:bodyPr/>
        <a:lstStyle/>
        <a:p>
          <a:endParaRPr lang="en-US"/>
        </a:p>
      </dgm:t>
    </dgm:pt>
    <dgm:pt modelId="{52C59666-D486-AF4D-BCFB-DED1607932F8}" type="pres">
      <dgm:prSet presAssocID="{D443948E-D37A-43E3-B6E8-DD11ACDFFF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55AE7DEB-957C-F143-986D-6C38C368F3FF}" type="pres">
      <dgm:prSet presAssocID="{68C50BAD-5595-4724-AA69-0E64CE50ECE7}" presName="hierRoot1" presStyleCnt="0">
        <dgm:presLayoutVars>
          <dgm:hierBranch val="init"/>
        </dgm:presLayoutVars>
      </dgm:prSet>
      <dgm:spPr/>
    </dgm:pt>
    <dgm:pt modelId="{092471E0-CA1B-ED4A-8422-7DBDD2BFBDDF}" type="pres">
      <dgm:prSet presAssocID="{68C50BAD-5595-4724-AA69-0E64CE50ECE7}" presName="rootComposite1" presStyleCnt="0"/>
      <dgm:spPr/>
    </dgm:pt>
    <dgm:pt modelId="{10ACF03F-EEE4-CA42-9F83-3D076779F6C2}" type="pres">
      <dgm:prSet presAssocID="{68C50BAD-5595-4724-AA69-0E64CE50ECE7}" presName="rootText1" presStyleLbl="node0" presStyleIdx="0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E61544C6-221B-F445-8ED1-689467F3D798}" type="pres">
      <dgm:prSet presAssocID="{68C50BAD-5595-4724-AA69-0E64CE50ECE7}" presName="rootConnector1" presStyleLbl="node1" presStyleIdx="0" presStyleCnt="0"/>
      <dgm:spPr/>
      <dgm:t>
        <a:bodyPr/>
        <a:lstStyle/>
        <a:p>
          <a:endParaRPr lang="da-DK"/>
        </a:p>
      </dgm:t>
    </dgm:pt>
    <dgm:pt modelId="{32AC5EEE-17DB-1843-95E0-019E3C163596}" type="pres">
      <dgm:prSet presAssocID="{68C50BAD-5595-4724-AA69-0E64CE50ECE7}" presName="hierChild2" presStyleCnt="0"/>
      <dgm:spPr/>
    </dgm:pt>
    <dgm:pt modelId="{FDBD1BA9-A381-0F43-92A8-791DA816BE43}" type="pres">
      <dgm:prSet presAssocID="{68C50BAD-5595-4724-AA69-0E64CE50ECE7}" presName="hierChild3" presStyleCnt="0"/>
      <dgm:spPr/>
    </dgm:pt>
    <dgm:pt modelId="{3AD6B797-2AB6-FA4B-980C-6E94BD053F4D}" type="pres">
      <dgm:prSet presAssocID="{198CF17D-70D4-464B-9483-AC7C84A28F81}" presName="hierRoot1" presStyleCnt="0">
        <dgm:presLayoutVars>
          <dgm:hierBranch val="init"/>
        </dgm:presLayoutVars>
      </dgm:prSet>
      <dgm:spPr/>
    </dgm:pt>
    <dgm:pt modelId="{D92D7604-0E13-1C47-8EEF-F635AE43F4D4}" type="pres">
      <dgm:prSet presAssocID="{198CF17D-70D4-464B-9483-AC7C84A28F81}" presName="rootComposite1" presStyleCnt="0"/>
      <dgm:spPr/>
    </dgm:pt>
    <dgm:pt modelId="{380E1E27-4C2C-1C40-8F9C-05D3F1AC94C6}" type="pres">
      <dgm:prSet presAssocID="{198CF17D-70D4-464B-9483-AC7C84A28F81}" presName="rootText1" presStyleLbl="node0" presStyleIdx="1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F6748863-1B90-A84A-9063-D609D3EFEBE4}" type="pres">
      <dgm:prSet presAssocID="{198CF17D-70D4-464B-9483-AC7C84A28F81}" presName="rootConnector1" presStyleLbl="node1" presStyleIdx="0" presStyleCnt="0"/>
      <dgm:spPr/>
      <dgm:t>
        <a:bodyPr/>
        <a:lstStyle/>
        <a:p>
          <a:endParaRPr lang="da-DK"/>
        </a:p>
      </dgm:t>
    </dgm:pt>
    <dgm:pt modelId="{7E3FAFB7-7AC1-EA4A-AB69-0849EFDB8B71}" type="pres">
      <dgm:prSet presAssocID="{198CF17D-70D4-464B-9483-AC7C84A28F81}" presName="hierChild2" presStyleCnt="0"/>
      <dgm:spPr/>
    </dgm:pt>
    <dgm:pt modelId="{C72A0B49-6CC7-184A-BF7D-0624BEBF8207}" type="pres">
      <dgm:prSet presAssocID="{198CF17D-70D4-464B-9483-AC7C84A28F81}" presName="hierChild3" presStyleCnt="0"/>
      <dgm:spPr/>
    </dgm:pt>
    <dgm:pt modelId="{48D8077B-9D02-0C42-B16C-0E22303A43A5}" type="pres">
      <dgm:prSet presAssocID="{AE61B6B1-F592-40DC-840F-044C6F188FAD}" presName="hierRoot1" presStyleCnt="0">
        <dgm:presLayoutVars>
          <dgm:hierBranch val="init"/>
        </dgm:presLayoutVars>
      </dgm:prSet>
      <dgm:spPr/>
    </dgm:pt>
    <dgm:pt modelId="{53670455-D830-C441-8BD4-892DD1D49842}" type="pres">
      <dgm:prSet presAssocID="{AE61B6B1-F592-40DC-840F-044C6F188FAD}" presName="rootComposite1" presStyleCnt="0"/>
      <dgm:spPr/>
    </dgm:pt>
    <dgm:pt modelId="{612B376C-3F85-ED40-A8A9-55B89F8C1ABB}" type="pres">
      <dgm:prSet presAssocID="{AE61B6B1-F592-40DC-840F-044C6F188FAD}" presName="rootText1" presStyleLbl="node0" presStyleIdx="2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9FE3E0F9-D113-424D-9D39-8C0430466E86}" type="pres">
      <dgm:prSet presAssocID="{AE61B6B1-F592-40DC-840F-044C6F188FAD}" presName="rootConnector1" presStyleLbl="node1" presStyleIdx="0" presStyleCnt="0"/>
      <dgm:spPr/>
      <dgm:t>
        <a:bodyPr/>
        <a:lstStyle/>
        <a:p>
          <a:endParaRPr lang="da-DK"/>
        </a:p>
      </dgm:t>
    </dgm:pt>
    <dgm:pt modelId="{69BF0D6B-8B8F-FF4A-AAE1-E564BC7F0EC9}" type="pres">
      <dgm:prSet presAssocID="{AE61B6B1-F592-40DC-840F-044C6F188FAD}" presName="hierChild2" presStyleCnt="0"/>
      <dgm:spPr/>
    </dgm:pt>
    <dgm:pt modelId="{D4F21B15-6099-A845-8F22-7EFE73CA5754}" type="pres">
      <dgm:prSet presAssocID="{AE61B6B1-F592-40DC-840F-044C6F188FAD}" presName="hierChild3" presStyleCnt="0"/>
      <dgm:spPr/>
    </dgm:pt>
    <dgm:pt modelId="{6D671749-AD0E-2B4F-B193-A4CC1D51891C}" type="pres">
      <dgm:prSet presAssocID="{1AE2AC39-642D-44D6-872B-12C5482BB942}" presName="hierRoot1" presStyleCnt="0">
        <dgm:presLayoutVars>
          <dgm:hierBranch val="init"/>
        </dgm:presLayoutVars>
      </dgm:prSet>
      <dgm:spPr/>
    </dgm:pt>
    <dgm:pt modelId="{5DD8E17C-AF8A-134C-BB5F-E9236569AAF4}" type="pres">
      <dgm:prSet presAssocID="{1AE2AC39-642D-44D6-872B-12C5482BB942}" presName="rootComposite1" presStyleCnt="0"/>
      <dgm:spPr/>
    </dgm:pt>
    <dgm:pt modelId="{F9DC18B5-CF7D-6D43-B491-1EA3E7750A36}" type="pres">
      <dgm:prSet presAssocID="{1AE2AC39-642D-44D6-872B-12C5482BB942}" presName="rootText1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BFF9A1DB-EAED-B147-BEB6-E0C918CAA7E4}" type="pres">
      <dgm:prSet presAssocID="{1AE2AC39-642D-44D6-872B-12C5482BB942}" presName="rootConnector1" presStyleLbl="node1" presStyleIdx="0" presStyleCnt="0"/>
      <dgm:spPr/>
      <dgm:t>
        <a:bodyPr/>
        <a:lstStyle/>
        <a:p>
          <a:endParaRPr lang="da-DK"/>
        </a:p>
      </dgm:t>
    </dgm:pt>
    <dgm:pt modelId="{EA0C958E-E008-214D-8756-707AE2FF62B2}" type="pres">
      <dgm:prSet presAssocID="{1AE2AC39-642D-44D6-872B-12C5482BB942}" presName="hierChild2" presStyleCnt="0"/>
      <dgm:spPr/>
    </dgm:pt>
    <dgm:pt modelId="{632BCEF5-82A7-A548-A28A-E037A4750183}" type="pres">
      <dgm:prSet presAssocID="{1AE2AC39-642D-44D6-872B-12C5482BB942}" presName="hierChild3" presStyleCnt="0"/>
      <dgm:spPr/>
    </dgm:pt>
    <dgm:pt modelId="{50EAB0A9-525D-444D-A6AE-4378B46DB8C4}" type="pres">
      <dgm:prSet presAssocID="{7F364119-CF78-44A7-B607-544C37FBB893}" presName="hierRoot1" presStyleCnt="0">
        <dgm:presLayoutVars>
          <dgm:hierBranch val="init"/>
        </dgm:presLayoutVars>
      </dgm:prSet>
      <dgm:spPr/>
    </dgm:pt>
    <dgm:pt modelId="{0DA859FD-D8E4-0E48-86AA-712762763DF4}" type="pres">
      <dgm:prSet presAssocID="{7F364119-CF78-44A7-B607-544C37FBB893}" presName="rootComposite1" presStyleCnt="0"/>
      <dgm:spPr/>
    </dgm:pt>
    <dgm:pt modelId="{68088A36-0C18-FD48-A798-EDF33E1D7323}" type="pres">
      <dgm:prSet presAssocID="{7F364119-CF78-44A7-B607-544C37FBB893}" presName="rootText1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B3A40446-297E-D844-8DC7-8A80AAEA26F5}" type="pres">
      <dgm:prSet presAssocID="{7F364119-CF78-44A7-B607-544C37FBB893}" presName="rootConnector1" presStyleLbl="node1" presStyleIdx="0" presStyleCnt="0"/>
      <dgm:spPr/>
      <dgm:t>
        <a:bodyPr/>
        <a:lstStyle/>
        <a:p>
          <a:endParaRPr lang="da-DK"/>
        </a:p>
      </dgm:t>
    </dgm:pt>
    <dgm:pt modelId="{DFBDA826-AF8D-2D4E-9CCE-8D664CEB14DF}" type="pres">
      <dgm:prSet presAssocID="{7F364119-CF78-44A7-B607-544C37FBB893}" presName="hierChild2" presStyleCnt="0"/>
      <dgm:spPr/>
    </dgm:pt>
    <dgm:pt modelId="{096E0CA6-CEC3-0F43-95ED-5338B1E2D6A2}" type="pres">
      <dgm:prSet presAssocID="{7F364119-CF78-44A7-B607-544C37FBB893}" presName="hierChild3" presStyleCnt="0"/>
      <dgm:spPr/>
    </dgm:pt>
    <dgm:pt modelId="{A67EB687-4A70-244F-A159-5CC9320E2FC2}" type="pres">
      <dgm:prSet presAssocID="{9FBFD870-1157-47CC-A0C3-A4DF24892BDD}" presName="hierRoot1" presStyleCnt="0">
        <dgm:presLayoutVars>
          <dgm:hierBranch val="init"/>
        </dgm:presLayoutVars>
      </dgm:prSet>
      <dgm:spPr/>
    </dgm:pt>
    <dgm:pt modelId="{CFDB5AAC-F402-0949-88B2-6A7701C9349E}" type="pres">
      <dgm:prSet presAssocID="{9FBFD870-1157-47CC-A0C3-A4DF24892BDD}" presName="rootComposite1" presStyleCnt="0"/>
      <dgm:spPr/>
    </dgm:pt>
    <dgm:pt modelId="{D636D98A-2C5C-D14D-B478-E0436CE9FA01}" type="pres">
      <dgm:prSet presAssocID="{9FBFD870-1157-47CC-A0C3-A4DF24892BDD}" presName="rootText1" presStyleLbl="node0" presStyleIdx="5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C30C4BE1-CC58-D94C-A504-2048A7623430}" type="pres">
      <dgm:prSet presAssocID="{9FBFD870-1157-47CC-A0C3-A4DF24892BDD}" presName="rootConnector1" presStyleLbl="node1" presStyleIdx="0" presStyleCnt="0"/>
      <dgm:spPr/>
      <dgm:t>
        <a:bodyPr/>
        <a:lstStyle/>
        <a:p>
          <a:endParaRPr lang="da-DK"/>
        </a:p>
      </dgm:t>
    </dgm:pt>
    <dgm:pt modelId="{BAEBFF18-31DD-CF49-BC3A-58EB860DE141}" type="pres">
      <dgm:prSet presAssocID="{9FBFD870-1157-47CC-A0C3-A4DF24892BDD}" presName="hierChild2" presStyleCnt="0"/>
      <dgm:spPr/>
    </dgm:pt>
    <dgm:pt modelId="{6E5CA440-CE73-D642-A8A5-95D63B7B2E74}" type="pres">
      <dgm:prSet presAssocID="{9FBFD870-1157-47CC-A0C3-A4DF24892BDD}" presName="hierChild3" presStyleCnt="0"/>
      <dgm:spPr/>
    </dgm:pt>
    <dgm:pt modelId="{7779DA71-2AB4-264D-97DF-C7069F438FA6}" type="pres">
      <dgm:prSet presAssocID="{B4A49706-6574-46DE-9575-44693C542CAD}" presName="hierRoot1" presStyleCnt="0">
        <dgm:presLayoutVars>
          <dgm:hierBranch val="init"/>
        </dgm:presLayoutVars>
      </dgm:prSet>
      <dgm:spPr/>
    </dgm:pt>
    <dgm:pt modelId="{C11782DF-E2EB-1046-B4A2-92F6EC93935A}" type="pres">
      <dgm:prSet presAssocID="{B4A49706-6574-46DE-9575-44693C542CAD}" presName="rootComposite1" presStyleCnt="0"/>
      <dgm:spPr/>
    </dgm:pt>
    <dgm:pt modelId="{8A8A90FD-BD5C-9849-A02D-C3A33A9E3EE1}" type="pres">
      <dgm:prSet presAssocID="{B4A49706-6574-46DE-9575-44693C542CAD}" presName="rootText1" presStyleLbl="node0" presStyleIdx="6" presStyleCnt="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9A781FE6-0394-8145-83B1-33B9ACC1C34D}" type="pres">
      <dgm:prSet presAssocID="{B4A49706-6574-46DE-9575-44693C542CAD}" presName="rootConnector1" presStyleLbl="node1" presStyleIdx="0" presStyleCnt="0"/>
      <dgm:spPr/>
      <dgm:t>
        <a:bodyPr/>
        <a:lstStyle/>
        <a:p>
          <a:endParaRPr lang="da-DK"/>
        </a:p>
      </dgm:t>
    </dgm:pt>
    <dgm:pt modelId="{BF3482C3-1BEB-E94C-A8FE-D530DC908A12}" type="pres">
      <dgm:prSet presAssocID="{B4A49706-6574-46DE-9575-44693C542CAD}" presName="hierChild2" presStyleCnt="0"/>
      <dgm:spPr/>
    </dgm:pt>
    <dgm:pt modelId="{28E27E33-1F17-1C4F-87FA-6C5E18A74C80}" type="pres">
      <dgm:prSet presAssocID="{B4A49706-6574-46DE-9575-44693C542CAD}" presName="hierChild3" presStyleCnt="0"/>
      <dgm:spPr/>
    </dgm:pt>
  </dgm:ptLst>
  <dgm:cxnLst>
    <dgm:cxn modelId="{CEB6BFA8-F90A-154D-9693-6419BC887BDF}" type="presOf" srcId="{AE61B6B1-F592-40DC-840F-044C6F188FAD}" destId="{612B376C-3F85-ED40-A8A9-55B89F8C1ABB}" srcOrd="0" destOrd="0" presId="urn:microsoft.com/office/officeart/2009/3/layout/HorizontalOrganizationChart"/>
    <dgm:cxn modelId="{CC5A0E0C-919A-43A5-A756-7B1D10DF1254}" srcId="{D443948E-D37A-43E3-B6E8-DD11ACDFFFD8}" destId="{AE61B6B1-F592-40DC-840F-044C6F188FAD}" srcOrd="2" destOrd="0" parTransId="{60A77FDB-2D50-4055-B369-581080A58843}" sibTransId="{EBD5A1EE-E41B-4B0D-BD67-93BE16310F8E}"/>
    <dgm:cxn modelId="{A784DDA0-0E80-2745-BB6D-2A28733A48CC}" type="presOf" srcId="{9FBFD870-1157-47CC-A0C3-A4DF24892BDD}" destId="{C30C4BE1-CC58-D94C-A504-2048A7623430}" srcOrd="1" destOrd="0" presId="urn:microsoft.com/office/officeart/2009/3/layout/HorizontalOrganizationChart"/>
    <dgm:cxn modelId="{5E4726EB-CE55-4540-BB94-072D4B5C9BE9}" type="presOf" srcId="{198CF17D-70D4-464B-9483-AC7C84A28F81}" destId="{380E1E27-4C2C-1C40-8F9C-05D3F1AC94C6}" srcOrd="0" destOrd="0" presId="urn:microsoft.com/office/officeart/2009/3/layout/HorizontalOrganizationChart"/>
    <dgm:cxn modelId="{735CE914-946C-E44D-893C-0EB58CC5F66D}" type="presOf" srcId="{7F364119-CF78-44A7-B607-544C37FBB893}" destId="{68088A36-0C18-FD48-A798-EDF33E1D7323}" srcOrd="0" destOrd="0" presId="urn:microsoft.com/office/officeart/2009/3/layout/HorizontalOrganizationChart"/>
    <dgm:cxn modelId="{50F1F638-760F-274E-868F-63989509C87E}" type="presOf" srcId="{AE61B6B1-F592-40DC-840F-044C6F188FAD}" destId="{9FE3E0F9-D113-424D-9D39-8C0430466E86}" srcOrd="1" destOrd="0" presId="urn:microsoft.com/office/officeart/2009/3/layout/HorizontalOrganizationChart"/>
    <dgm:cxn modelId="{AF393E69-F2C0-467F-8BA7-70DE0AB1B498}" srcId="{D443948E-D37A-43E3-B6E8-DD11ACDFFFD8}" destId="{9FBFD870-1157-47CC-A0C3-A4DF24892BDD}" srcOrd="5" destOrd="0" parTransId="{B5F98CF9-54ED-4F2A-931B-35613C57419F}" sibTransId="{D524FD9F-2EC1-45BD-92EC-1A801AFA476D}"/>
    <dgm:cxn modelId="{2DEF6561-BC58-394F-A21E-8C778560AF87}" type="presOf" srcId="{9FBFD870-1157-47CC-A0C3-A4DF24892BDD}" destId="{D636D98A-2C5C-D14D-B478-E0436CE9FA01}" srcOrd="0" destOrd="0" presId="urn:microsoft.com/office/officeart/2009/3/layout/HorizontalOrganizationChart"/>
    <dgm:cxn modelId="{B9223347-41D0-EA45-80E1-3557C0685BCE}" type="presOf" srcId="{68C50BAD-5595-4724-AA69-0E64CE50ECE7}" destId="{E61544C6-221B-F445-8ED1-689467F3D798}" srcOrd="1" destOrd="0" presId="urn:microsoft.com/office/officeart/2009/3/layout/HorizontalOrganizationChart"/>
    <dgm:cxn modelId="{67714E62-DF6C-41D1-92A0-60F118F3A6F3}" srcId="{D443948E-D37A-43E3-B6E8-DD11ACDFFFD8}" destId="{198CF17D-70D4-464B-9483-AC7C84A28F81}" srcOrd="1" destOrd="0" parTransId="{448B976E-F1AD-4E42-A961-5C1BC991B168}" sibTransId="{C36964A7-8A0E-475C-8914-ABF4533F0F85}"/>
    <dgm:cxn modelId="{6D6F82E0-8461-B74F-87E0-288211EC5716}" type="presOf" srcId="{198CF17D-70D4-464B-9483-AC7C84A28F81}" destId="{F6748863-1B90-A84A-9063-D609D3EFEBE4}" srcOrd="1" destOrd="0" presId="urn:microsoft.com/office/officeart/2009/3/layout/HorizontalOrganizationChart"/>
    <dgm:cxn modelId="{E9961A0E-3BB4-4E84-8A3F-97BAE1C9CCAA}" srcId="{D443948E-D37A-43E3-B6E8-DD11ACDFFFD8}" destId="{B4A49706-6574-46DE-9575-44693C542CAD}" srcOrd="6" destOrd="0" parTransId="{8BF2F855-4B56-45D5-B2C3-137222F388A6}" sibTransId="{0A4A51CC-54F6-44B0-9411-F8A42C1B166E}"/>
    <dgm:cxn modelId="{BDF7F82C-EB11-FB4B-8F82-031763550310}" type="presOf" srcId="{D443948E-D37A-43E3-B6E8-DD11ACDFFFD8}" destId="{52C59666-D486-AF4D-BCFB-DED1607932F8}" srcOrd="0" destOrd="0" presId="urn:microsoft.com/office/officeart/2009/3/layout/HorizontalOrganizationChart"/>
    <dgm:cxn modelId="{7D7CC23D-D820-8448-A248-7FCEA168094A}" type="presOf" srcId="{1AE2AC39-642D-44D6-872B-12C5482BB942}" destId="{BFF9A1DB-EAED-B147-BEB6-E0C918CAA7E4}" srcOrd="1" destOrd="0" presId="urn:microsoft.com/office/officeart/2009/3/layout/HorizontalOrganizationChart"/>
    <dgm:cxn modelId="{58D7DAC8-F482-4EA5-BB52-F6777340C9D2}" srcId="{D443948E-D37A-43E3-B6E8-DD11ACDFFFD8}" destId="{7F364119-CF78-44A7-B607-544C37FBB893}" srcOrd="4" destOrd="0" parTransId="{F9657EBF-A119-46A1-AC04-BE41C4B9C896}" sibTransId="{AA9A3B04-A75C-4582-AA1D-A61B30E53809}"/>
    <dgm:cxn modelId="{A8CC3118-434A-C342-BE51-204168F5442C}" type="presOf" srcId="{B4A49706-6574-46DE-9575-44693C542CAD}" destId="{9A781FE6-0394-8145-83B1-33B9ACC1C34D}" srcOrd="1" destOrd="0" presId="urn:microsoft.com/office/officeart/2009/3/layout/HorizontalOrganizationChart"/>
    <dgm:cxn modelId="{E402E8D8-D915-4642-9BDB-9D330B1FFA09}" type="presOf" srcId="{68C50BAD-5595-4724-AA69-0E64CE50ECE7}" destId="{10ACF03F-EEE4-CA42-9F83-3D076779F6C2}" srcOrd="0" destOrd="0" presId="urn:microsoft.com/office/officeart/2009/3/layout/HorizontalOrganizationChart"/>
    <dgm:cxn modelId="{A15F0E86-5C1D-2A44-A4CE-0BDFEAF04E88}" type="presOf" srcId="{B4A49706-6574-46DE-9575-44693C542CAD}" destId="{8A8A90FD-BD5C-9849-A02D-C3A33A9E3EE1}" srcOrd="0" destOrd="0" presId="urn:microsoft.com/office/officeart/2009/3/layout/HorizontalOrganizationChart"/>
    <dgm:cxn modelId="{6CF86094-AED9-401D-A64D-C8F682C31086}" srcId="{D443948E-D37A-43E3-B6E8-DD11ACDFFFD8}" destId="{1AE2AC39-642D-44D6-872B-12C5482BB942}" srcOrd="3" destOrd="0" parTransId="{AD32B9B0-8B91-471F-A1BF-5B812D1DDAF0}" sibTransId="{B0244453-B697-421E-A01D-E6154A15617C}"/>
    <dgm:cxn modelId="{A504C33F-12A5-422F-8A75-8EAE36E14F4A}" srcId="{D443948E-D37A-43E3-B6E8-DD11ACDFFFD8}" destId="{68C50BAD-5595-4724-AA69-0E64CE50ECE7}" srcOrd="0" destOrd="0" parTransId="{872F58E9-B7E8-44FA-963F-268BBC1FC890}" sibTransId="{EF8679F1-1C5C-471A-9B69-5C7A90C26A35}"/>
    <dgm:cxn modelId="{BE19FF58-A6ED-0C44-BA3B-E0367C3862C7}" type="presOf" srcId="{1AE2AC39-642D-44D6-872B-12C5482BB942}" destId="{F9DC18B5-CF7D-6D43-B491-1EA3E7750A36}" srcOrd="0" destOrd="0" presId="urn:microsoft.com/office/officeart/2009/3/layout/HorizontalOrganizationChart"/>
    <dgm:cxn modelId="{9F6C7530-C030-FC4A-BED6-AC87BA216129}" type="presOf" srcId="{7F364119-CF78-44A7-B607-544C37FBB893}" destId="{B3A40446-297E-D844-8DC7-8A80AAEA26F5}" srcOrd="1" destOrd="0" presId="urn:microsoft.com/office/officeart/2009/3/layout/HorizontalOrganizationChart"/>
    <dgm:cxn modelId="{3C0552CE-0F11-7449-8634-1C98805DEEC4}" type="presParOf" srcId="{52C59666-D486-AF4D-BCFB-DED1607932F8}" destId="{55AE7DEB-957C-F143-986D-6C38C368F3FF}" srcOrd="0" destOrd="0" presId="urn:microsoft.com/office/officeart/2009/3/layout/HorizontalOrganizationChart"/>
    <dgm:cxn modelId="{3A074FAA-5E9D-3B4E-9883-ECBD2D3C82CB}" type="presParOf" srcId="{55AE7DEB-957C-F143-986D-6C38C368F3FF}" destId="{092471E0-CA1B-ED4A-8422-7DBDD2BFBDDF}" srcOrd="0" destOrd="0" presId="urn:microsoft.com/office/officeart/2009/3/layout/HorizontalOrganizationChart"/>
    <dgm:cxn modelId="{F65D4A76-0AE6-4D44-A072-C12D8182356D}" type="presParOf" srcId="{092471E0-CA1B-ED4A-8422-7DBDD2BFBDDF}" destId="{10ACF03F-EEE4-CA42-9F83-3D076779F6C2}" srcOrd="0" destOrd="0" presId="urn:microsoft.com/office/officeart/2009/3/layout/HorizontalOrganizationChart"/>
    <dgm:cxn modelId="{08534FCF-0F50-554F-BAAF-2A6CFB0AC39E}" type="presParOf" srcId="{092471E0-CA1B-ED4A-8422-7DBDD2BFBDDF}" destId="{E61544C6-221B-F445-8ED1-689467F3D798}" srcOrd="1" destOrd="0" presId="urn:microsoft.com/office/officeart/2009/3/layout/HorizontalOrganizationChart"/>
    <dgm:cxn modelId="{3134BF50-6B9A-E345-B012-5A8ABC237289}" type="presParOf" srcId="{55AE7DEB-957C-F143-986D-6C38C368F3FF}" destId="{32AC5EEE-17DB-1843-95E0-019E3C163596}" srcOrd="1" destOrd="0" presId="urn:microsoft.com/office/officeart/2009/3/layout/HorizontalOrganizationChart"/>
    <dgm:cxn modelId="{934AA4F5-EFB0-FA41-B46D-9C0F213F7CA6}" type="presParOf" srcId="{55AE7DEB-957C-F143-986D-6C38C368F3FF}" destId="{FDBD1BA9-A381-0F43-92A8-791DA816BE43}" srcOrd="2" destOrd="0" presId="urn:microsoft.com/office/officeart/2009/3/layout/HorizontalOrganizationChart"/>
    <dgm:cxn modelId="{A766C03A-8A8C-614A-9FE7-E62F1A53193C}" type="presParOf" srcId="{52C59666-D486-AF4D-BCFB-DED1607932F8}" destId="{3AD6B797-2AB6-FA4B-980C-6E94BD053F4D}" srcOrd="1" destOrd="0" presId="urn:microsoft.com/office/officeart/2009/3/layout/HorizontalOrganizationChart"/>
    <dgm:cxn modelId="{C8EF84F6-DA46-404E-8222-3FDE99F782FF}" type="presParOf" srcId="{3AD6B797-2AB6-FA4B-980C-6E94BD053F4D}" destId="{D92D7604-0E13-1C47-8EEF-F635AE43F4D4}" srcOrd="0" destOrd="0" presId="urn:microsoft.com/office/officeart/2009/3/layout/HorizontalOrganizationChart"/>
    <dgm:cxn modelId="{E609FDE7-7489-484C-87CE-340895C1F413}" type="presParOf" srcId="{D92D7604-0E13-1C47-8EEF-F635AE43F4D4}" destId="{380E1E27-4C2C-1C40-8F9C-05D3F1AC94C6}" srcOrd="0" destOrd="0" presId="urn:microsoft.com/office/officeart/2009/3/layout/HorizontalOrganizationChart"/>
    <dgm:cxn modelId="{2541298F-F160-CB40-BA03-D455907117C3}" type="presParOf" srcId="{D92D7604-0E13-1C47-8EEF-F635AE43F4D4}" destId="{F6748863-1B90-A84A-9063-D609D3EFEBE4}" srcOrd="1" destOrd="0" presId="urn:microsoft.com/office/officeart/2009/3/layout/HorizontalOrganizationChart"/>
    <dgm:cxn modelId="{B1E042B9-310D-3E4F-A8C5-0A4A7BC27B29}" type="presParOf" srcId="{3AD6B797-2AB6-FA4B-980C-6E94BD053F4D}" destId="{7E3FAFB7-7AC1-EA4A-AB69-0849EFDB8B71}" srcOrd="1" destOrd="0" presId="urn:microsoft.com/office/officeart/2009/3/layout/HorizontalOrganizationChart"/>
    <dgm:cxn modelId="{579478E0-76A3-4742-960C-29DB9EADE01C}" type="presParOf" srcId="{3AD6B797-2AB6-FA4B-980C-6E94BD053F4D}" destId="{C72A0B49-6CC7-184A-BF7D-0624BEBF8207}" srcOrd="2" destOrd="0" presId="urn:microsoft.com/office/officeart/2009/3/layout/HorizontalOrganizationChart"/>
    <dgm:cxn modelId="{292CC2D0-8607-2248-B612-3CBFB7C6118F}" type="presParOf" srcId="{52C59666-D486-AF4D-BCFB-DED1607932F8}" destId="{48D8077B-9D02-0C42-B16C-0E22303A43A5}" srcOrd="2" destOrd="0" presId="urn:microsoft.com/office/officeart/2009/3/layout/HorizontalOrganizationChart"/>
    <dgm:cxn modelId="{2987CE4F-49A9-0342-93DB-8D9833F2A5D9}" type="presParOf" srcId="{48D8077B-9D02-0C42-B16C-0E22303A43A5}" destId="{53670455-D830-C441-8BD4-892DD1D49842}" srcOrd="0" destOrd="0" presId="urn:microsoft.com/office/officeart/2009/3/layout/HorizontalOrganizationChart"/>
    <dgm:cxn modelId="{7B0862CF-D899-4A45-A53F-85B610947FEC}" type="presParOf" srcId="{53670455-D830-C441-8BD4-892DD1D49842}" destId="{612B376C-3F85-ED40-A8A9-55B89F8C1ABB}" srcOrd="0" destOrd="0" presId="urn:microsoft.com/office/officeart/2009/3/layout/HorizontalOrganizationChart"/>
    <dgm:cxn modelId="{08DAF331-9E76-F44A-82A8-807F34360470}" type="presParOf" srcId="{53670455-D830-C441-8BD4-892DD1D49842}" destId="{9FE3E0F9-D113-424D-9D39-8C0430466E86}" srcOrd="1" destOrd="0" presId="urn:microsoft.com/office/officeart/2009/3/layout/HorizontalOrganizationChart"/>
    <dgm:cxn modelId="{900B336F-4D75-DE45-B870-D673148C6B1E}" type="presParOf" srcId="{48D8077B-9D02-0C42-B16C-0E22303A43A5}" destId="{69BF0D6B-8B8F-FF4A-AAE1-E564BC7F0EC9}" srcOrd="1" destOrd="0" presId="urn:microsoft.com/office/officeart/2009/3/layout/HorizontalOrganizationChart"/>
    <dgm:cxn modelId="{205067BD-8453-9C4C-B93E-E339675D1D45}" type="presParOf" srcId="{48D8077B-9D02-0C42-B16C-0E22303A43A5}" destId="{D4F21B15-6099-A845-8F22-7EFE73CA5754}" srcOrd="2" destOrd="0" presId="urn:microsoft.com/office/officeart/2009/3/layout/HorizontalOrganizationChart"/>
    <dgm:cxn modelId="{DF7CDB2E-427A-374B-95BF-8974FE6B1B09}" type="presParOf" srcId="{52C59666-D486-AF4D-BCFB-DED1607932F8}" destId="{6D671749-AD0E-2B4F-B193-A4CC1D51891C}" srcOrd="3" destOrd="0" presId="urn:microsoft.com/office/officeart/2009/3/layout/HorizontalOrganizationChart"/>
    <dgm:cxn modelId="{6E79169E-FD2A-3845-8E72-2E2FC5BA6C26}" type="presParOf" srcId="{6D671749-AD0E-2B4F-B193-A4CC1D51891C}" destId="{5DD8E17C-AF8A-134C-BB5F-E9236569AAF4}" srcOrd="0" destOrd="0" presId="urn:microsoft.com/office/officeart/2009/3/layout/HorizontalOrganizationChart"/>
    <dgm:cxn modelId="{4D7A7257-DE17-D949-990B-3057A67472BF}" type="presParOf" srcId="{5DD8E17C-AF8A-134C-BB5F-E9236569AAF4}" destId="{F9DC18B5-CF7D-6D43-B491-1EA3E7750A36}" srcOrd="0" destOrd="0" presId="urn:microsoft.com/office/officeart/2009/3/layout/HorizontalOrganizationChart"/>
    <dgm:cxn modelId="{E1636828-64ED-8344-8696-1469CF40C70F}" type="presParOf" srcId="{5DD8E17C-AF8A-134C-BB5F-E9236569AAF4}" destId="{BFF9A1DB-EAED-B147-BEB6-E0C918CAA7E4}" srcOrd="1" destOrd="0" presId="urn:microsoft.com/office/officeart/2009/3/layout/HorizontalOrganizationChart"/>
    <dgm:cxn modelId="{DFD50055-CB0B-6140-A10E-D4DD6EB4D92F}" type="presParOf" srcId="{6D671749-AD0E-2B4F-B193-A4CC1D51891C}" destId="{EA0C958E-E008-214D-8756-707AE2FF62B2}" srcOrd="1" destOrd="0" presId="urn:microsoft.com/office/officeart/2009/3/layout/HorizontalOrganizationChart"/>
    <dgm:cxn modelId="{9EB81407-F55A-3A4C-8989-682A0D330D13}" type="presParOf" srcId="{6D671749-AD0E-2B4F-B193-A4CC1D51891C}" destId="{632BCEF5-82A7-A548-A28A-E037A4750183}" srcOrd="2" destOrd="0" presId="urn:microsoft.com/office/officeart/2009/3/layout/HorizontalOrganizationChart"/>
    <dgm:cxn modelId="{BC6343E8-73F1-9647-9C77-EABAC5FD304B}" type="presParOf" srcId="{52C59666-D486-AF4D-BCFB-DED1607932F8}" destId="{50EAB0A9-525D-444D-A6AE-4378B46DB8C4}" srcOrd="4" destOrd="0" presId="urn:microsoft.com/office/officeart/2009/3/layout/HorizontalOrganizationChart"/>
    <dgm:cxn modelId="{C4A34911-0DBD-B14B-AF00-19AB215FDC0E}" type="presParOf" srcId="{50EAB0A9-525D-444D-A6AE-4378B46DB8C4}" destId="{0DA859FD-D8E4-0E48-86AA-712762763DF4}" srcOrd="0" destOrd="0" presId="urn:microsoft.com/office/officeart/2009/3/layout/HorizontalOrganizationChart"/>
    <dgm:cxn modelId="{008A61DD-F7BC-2849-8B88-227C57596D5B}" type="presParOf" srcId="{0DA859FD-D8E4-0E48-86AA-712762763DF4}" destId="{68088A36-0C18-FD48-A798-EDF33E1D7323}" srcOrd="0" destOrd="0" presId="urn:microsoft.com/office/officeart/2009/3/layout/HorizontalOrganizationChart"/>
    <dgm:cxn modelId="{29AC4B8D-E36E-EA4F-994C-41C920EFC4B8}" type="presParOf" srcId="{0DA859FD-D8E4-0E48-86AA-712762763DF4}" destId="{B3A40446-297E-D844-8DC7-8A80AAEA26F5}" srcOrd="1" destOrd="0" presId="urn:microsoft.com/office/officeart/2009/3/layout/HorizontalOrganizationChart"/>
    <dgm:cxn modelId="{4785B0B0-8E04-5E43-8D6A-11FD35E9D6DA}" type="presParOf" srcId="{50EAB0A9-525D-444D-A6AE-4378B46DB8C4}" destId="{DFBDA826-AF8D-2D4E-9CCE-8D664CEB14DF}" srcOrd="1" destOrd="0" presId="urn:microsoft.com/office/officeart/2009/3/layout/HorizontalOrganizationChart"/>
    <dgm:cxn modelId="{EC075749-34A2-3C44-9209-4D770046E9C7}" type="presParOf" srcId="{50EAB0A9-525D-444D-A6AE-4378B46DB8C4}" destId="{096E0CA6-CEC3-0F43-95ED-5338B1E2D6A2}" srcOrd="2" destOrd="0" presId="urn:microsoft.com/office/officeart/2009/3/layout/HorizontalOrganizationChart"/>
    <dgm:cxn modelId="{EA4EEBB4-7960-A243-A790-6E1D396965A2}" type="presParOf" srcId="{52C59666-D486-AF4D-BCFB-DED1607932F8}" destId="{A67EB687-4A70-244F-A159-5CC9320E2FC2}" srcOrd="5" destOrd="0" presId="urn:microsoft.com/office/officeart/2009/3/layout/HorizontalOrganizationChart"/>
    <dgm:cxn modelId="{484C715D-81EF-A84A-9D79-6726918A0746}" type="presParOf" srcId="{A67EB687-4A70-244F-A159-5CC9320E2FC2}" destId="{CFDB5AAC-F402-0949-88B2-6A7701C9349E}" srcOrd="0" destOrd="0" presId="urn:microsoft.com/office/officeart/2009/3/layout/HorizontalOrganizationChart"/>
    <dgm:cxn modelId="{F6D21CA1-8788-5D4E-B93B-771E4D91CE7F}" type="presParOf" srcId="{CFDB5AAC-F402-0949-88B2-6A7701C9349E}" destId="{D636D98A-2C5C-D14D-B478-E0436CE9FA01}" srcOrd="0" destOrd="0" presId="urn:microsoft.com/office/officeart/2009/3/layout/HorizontalOrganizationChart"/>
    <dgm:cxn modelId="{B0146125-9035-274F-8DB3-3E5E321F96D5}" type="presParOf" srcId="{CFDB5AAC-F402-0949-88B2-6A7701C9349E}" destId="{C30C4BE1-CC58-D94C-A504-2048A7623430}" srcOrd="1" destOrd="0" presId="urn:microsoft.com/office/officeart/2009/3/layout/HorizontalOrganizationChart"/>
    <dgm:cxn modelId="{F3D2BBC1-45C3-9449-B8A5-08ECCA2EC8C7}" type="presParOf" srcId="{A67EB687-4A70-244F-A159-5CC9320E2FC2}" destId="{BAEBFF18-31DD-CF49-BC3A-58EB860DE141}" srcOrd="1" destOrd="0" presId="urn:microsoft.com/office/officeart/2009/3/layout/HorizontalOrganizationChart"/>
    <dgm:cxn modelId="{E93BE326-DC46-9B41-9D6F-5857F2B2FFF3}" type="presParOf" srcId="{A67EB687-4A70-244F-A159-5CC9320E2FC2}" destId="{6E5CA440-CE73-D642-A8A5-95D63B7B2E74}" srcOrd="2" destOrd="0" presId="urn:microsoft.com/office/officeart/2009/3/layout/HorizontalOrganizationChart"/>
    <dgm:cxn modelId="{1818C019-425D-CB48-8C63-3365AA3AC893}" type="presParOf" srcId="{52C59666-D486-AF4D-BCFB-DED1607932F8}" destId="{7779DA71-2AB4-264D-97DF-C7069F438FA6}" srcOrd="6" destOrd="0" presId="urn:microsoft.com/office/officeart/2009/3/layout/HorizontalOrganizationChart"/>
    <dgm:cxn modelId="{CD27A1E6-1D2B-3845-B74A-7118B3522CE0}" type="presParOf" srcId="{7779DA71-2AB4-264D-97DF-C7069F438FA6}" destId="{C11782DF-E2EB-1046-B4A2-92F6EC93935A}" srcOrd="0" destOrd="0" presId="urn:microsoft.com/office/officeart/2009/3/layout/HorizontalOrganizationChart"/>
    <dgm:cxn modelId="{4A04D34B-44ED-A34E-BD8D-8124C3CC0316}" type="presParOf" srcId="{C11782DF-E2EB-1046-B4A2-92F6EC93935A}" destId="{8A8A90FD-BD5C-9849-A02D-C3A33A9E3EE1}" srcOrd="0" destOrd="0" presId="urn:microsoft.com/office/officeart/2009/3/layout/HorizontalOrganizationChart"/>
    <dgm:cxn modelId="{F1734853-1737-0E49-ADDA-CDC3AFE12C1A}" type="presParOf" srcId="{C11782DF-E2EB-1046-B4A2-92F6EC93935A}" destId="{9A781FE6-0394-8145-83B1-33B9ACC1C34D}" srcOrd="1" destOrd="0" presId="urn:microsoft.com/office/officeart/2009/3/layout/HorizontalOrganizationChart"/>
    <dgm:cxn modelId="{DBCF061B-02E2-2B4B-91D1-C1C497073CCD}" type="presParOf" srcId="{7779DA71-2AB4-264D-97DF-C7069F438FA6}" destId="{BF3482C3-1BEB-E94C-A8FE-D530DC908A12}" srcOrd="1" destOrd="0" presId="urn:microsoft.com/office/officeart/2009/3/layout/HorizontalOrganizationChart"/>
    <dgm:cxn modelId="{B08E3857-06CC-C244-A569-0B2606EB246A}" type="presParOf" srcId="{7779DA71-2AB4-264D-97DF-C7069F438FA6}" destId="{28E27E33-1F17-1C4F-87FA-6C5E18A74C8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CF03F-EEE4-CA42-9F83-3D076779F6C2}">
      <dsp:nvSpPr>
        <dsp:cNvPr id="0" name=""/>
        <dsp:cNvSpPr/>
      </dsp:nvSpPr>
      <dsp:spPr>
        <a:xfrm>
          <a:off x="1473843" y="1149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b="1" kern="1200"/>
            <a:t>Afsender </a:t>
          </a:r>
          <a:endParaRPr lang="en-US" sz="800" kern="1200"/>
        </a:p>
      </dsp:txBody>
      <dsp:txXfrm>
        <a:off x="1473843" y="1149"/>
        <a:ext cx="1290938" cy="393736"/>
      </dsp:txXfrm>
    </dsp:sp>
    <dsp:sp modelId="{380E1E27-4C2C-1C40-8F9C-05D3F1AC94C6}">
      <dsp:nvSpPr>
        <dsp:cNvPr id="0" name=""/>
        <dsp:cNvSpPr/>
      </dsp:nvSpPr>
      <dsp:spPr>
        <a:xfrm>
          <a:off x="1473843" y="556252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kern="1200"/>
            <a:t>- afsender skriver i en bestemt egenskab </a:t>
          </a:r>
          <a:endParaRPr lang="en-US" sz="800" kern="1200"/>
        </a:p>
      </dsp:txBody>
      <dsp:txXfrm>
        <a:off x="1473843" y="556252"/>
        <a:ext cx="1290938" cy="393736"/>
      </dsp:txXfrm>
    </dsp:sp>
    <dsp:sp modelId="{612B376C-3F85-ED40-A8A9-55B89F8C1ABB}">
      <dsp:nvSpPr>
        <dsp:cNvPr id="0" name=""/>
        <dsp:cNvSpPr/>
      </dsp:nvSpPr>
      <dsp:spPr>
        <a:xfrm>
          <a:off x="1473843" y="1111356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b="1" kern="1200"/>
            <a:t>Hensigt</a:t>
          </a:r>
          <a:r>
            <a:rPr lang="da-DK" sz="800" kern="1200"/>
            <a:t/>
          </a:r>
          <a:br>
            <a:rPr lang="da-DK" sz="800" kern="1200"/>
          </a:br>
          <a:r>
            <a:rPr lang="da-DK" sz="800" kern="1200"/>
            <a:t>- afsender skal have en hensigt med sin tekst </a:t>
          </a:r>
          <a:endParaRPr lang="en-US" sz="800" kern="1200"/>
        </a:p>
      </dsp:txBody>
      <dsp:txXfrm>
        <a:off x="1473843" y="1111356"/>
        <a:ext cx="1290938" cy="393736"/>
      </dsp:txXfrm>
    </dsp:sp>
    <dsp:sp modelId="{F9DC18B5-CF7D-6D43-B491-1EA3E7750A36}">
      <dsp:nvSpPr>
        <dsp:cNvPr id="0" name=""/>
        <dsp:cNvSpPr/>
      </dsp:nvSpPr>
      <dsp:spPr>
        <a:xfrm>
          <a:off x="1473843" y="1666459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b="1" kern="1200" dirty="0" err="1"/>
            <a:t>Målgruppe</a:t>
          </a:r>
          <a:r>
            <a:rPr lang="da-DK" sz="800" b="1" kern="1200" dirty="0"/>
            <a:t> </a:t>
          </a:r>
          <a:endParaRPr lang="en-US" sz="800" kern="1200" dirty="0"/>
        </a:p>
      </dsp:txBody>
      <dsp:txXfrm>
        <a:off x="1473843" y="1666459"/>
        <a:ext cx="1290938" cy="393736"/>
      </dsp:txXfrm>
    </dsp:sp>
    <dsp:sp modelId="{68088A36-0C18-FD48-A798-EDF33E1D7323}">
      <dsp:nvSpPr>
        <dsp:cNvPr id="0" name=""/>
        <dsp:cNvSpPr/>
      </dsp:nvSpPr>
      <dsp:spPr>
        <a:xfrm>
          <a:off x="1473843" y="2221563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kern="1200"/>
            <a:t>- antagelser om deres viden, interesser, holdninger til emnet og til udtryksformer </a:t>
          </a:r>
          <a:endParaRPr lang="en-US" sz="800" kern="1200"/>
        </a:p>
      </dsp:txBody>
      <dsp:txXfrm>
        <a:off x="1473843" y="2221563"/>
        <a:ext cx="1290938" cy="393736"/>
      </dsp:txXfrm>
    </dsp:sp>
    <dsp:sp modelId="{D636D98A-2C5C-D14D-B478-E0436CE9FA01}">
      <dsp:nvSpPr>
        <dsp:cNvPr id="0" name=""/>
        <dsp:cNvSpPr/>
      </dsp:nvSpPr>
      <dsp:spPr>
        <a:xfrm>
          <a:off x="1473843" y="2776667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b="1" kern="1200"/>
            <a:t>Situation </a:t>
          </a:r>
          <a:endParaRPr lang="en-US" sz="800" kern="1200"/>
        </a:p>
      </dsp:txBody>
      <dsp:txXfrm>
        <a:off x="1473843" y="2776667"/>
        <a:ext cx="1290938" cy="393736"/>
      </dsp:txXfrm>
    </dsp:sp>
    <dsp:sp modelId="{8A8A90FD-BD5C-9849-A02D-C3A33A9E3EE1}">
      <dsp:nvSpPr>
        <dsp:cNvPr id="0" name=""/>
        <dsp:cNvSpPr/>
      </dsp:nvSpPr>
      <dsp:spPr>
        <a:xfrm>
          <a:off x="1473843" y="3331770"/>
          <a:ext cx="1290938" cy="3937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800" kern="1200"/>
            <a:t>- autentisk eller forestillet, men virkelighedsnær </a:t>
          </a:r>
          <a:endParaRPr lang="en-US" sz="800" kern="1200"/>
        </a:p>
      </dsp:txBody>
      <dsp:txXfrm>
        <a:off x="1473843" y="3331770"/>
        <a:ext cx="1290938" cy="393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fld id="{E10AE43A-8B4D-4516-8057-73DAF8934A65}" type="datetimeFigureOut">
              <a:rPr lang="da-DK" smtClean="0"/>
              <a:t>19-03-2019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2D2E05A1-B14E-40CC-A687-74C651BD92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65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</p:spPr>
        <p:txBody>
          <a:bodyPr lIns="95720" tIns="47860" rIns="95720" bIns="47860"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xfrm>
            <a:off x="907416" y="4723448"/>
            <a:ext cx="4990783" cy="4474845"/>
          </a:xfrm>
          <a:prstGeom prst="rect">
            <a:avLst/>
          </a:prstGeom>
        </p:spPr>
        <p:txBody>
          <a:bodyPr lIns="95720" tIns="47860" rIns="95720" bIns="4786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5991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Titeldias</a:t>
            </a:r>
          </a:p>
        </p:txBody>
      </p:sp>
    </p:spTree>
    <p:extLst>
      <p:ext uri="{BB962C8B-B14F-4D97-AF65-F5344CB8AC3E}">
        <p14:creationId xmlns:p14="http://schemas.microsoft.com/office/powerpoint/2010/main" val="55612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0179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742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5739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6478588" cy="28590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500"/>
              </a:spcBef>
              <a:buSzTx/>
              <a:buNone/>
              <a:defRPr sz="2400"/>
            </a:lvl1pPr>
            <a:lvl2pPr marL="690562" indent="-228600">
              <a:lnSpc>
                <a:spcPts val="2200"/>
              </a:lnSpc>
              <a:spcBef>
                <a:spcPts val="500"/>
              </a:spcBef>
              <a:defRPr sz="2400"/>
            </a:lvl2pPr>
            <a:lvl3pPr marL="1119187" indent="-209550">
              <a:lnSpc>
                <a:spcPts val="2200"/>
              </a:lnSpc>
              <a:spcBef>
                <a:spcPts val="500"/>
              </a:spcBef>
              <a:defRPr sz="2400"/>
            </a:lvl3pPr>
            <a:lvl4pPr marL="1578293" indent="-240031">
              <a:lnSpc>
                <a:spcPts val="2200"/>
              </a:lnSpc>
              <a:spcBef>
                <a:spcPts val="500"/>
              </a:spcBef>
              <a:defRPr sz="2400"/>
            </a:lvl4pPr>
            <a:lvl5pPr marL="1651454" indent="-149679">
              <a:lnSpc>
                <a:spcPts val="2200"/>
              </a:lnSpc>
              <a:spcBef>
                <a:spcPts val="500"/>
              </a:spcBef>
              <a:defRPr sz="2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5564065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3706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78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27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61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0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232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407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47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389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062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tiff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emu.dk/sites/default/files/Elev-til-elev%20l&#230;ring%20om%20skriftlig%20fremstilling_0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3.svg"/><Relationship Id="rId10" Type="http://schemas.openxmlformats.org/officeDocument/2006/relationships/image" Target="../media/image1.tiff"/><Relationship Id="rId4" Type="http://schemas.openxmlformats.org/officeDocument/2006/relationships/image" Target="../media/image34.png"/><Relationship Id="rId9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uvm.dk/folkeskolen/folkeskolens-proever/tilrettelaeggelse/proeve-paa-saerlige-vilkaar-og-fritagels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1.tiff"/><Relationship Id="rId5" Type="http://schemas.openxmlformats.org/officeDocument/2006/relationships/image" Target="../media/image39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rialeplatform.emu.dk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vm.dk/folkeskolen/folkeskolens-proever/forberedelse/proevevejledninge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7088188" y="6281144"/>
            <a:ext cx="1619251" cy="17045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55000" lnSpcReduction="20000"/>
          </a:bodyPr>
          <a:lstStyle>
            <a:lvl1pPr>
              <a:defRPr>
                <a:solidFill>
                  <a:srgbClr val="537B8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fld id="{86CB4B4D-7CA3-9044-876B-883B54F8677D}" type="slidenum">
              <a:rPr>
                <a:solidFill>
                  <a:srgbClr val="537B8D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537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545535" y="3132177"/>
            <a:ext cx="4386505" cy="330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defRPr sz="1400"/>
            </a:pPr>
            <a:r>
              <a:rPr sz="2000"/>
              <a:t>.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545535" y="1153862"/>
            <a:ext cx="764621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De skriftlige </a:t>
            </a:r>
            <a:r>
              <a:rPr lang="da-DK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prøver </a:t>
            </a:r>
            <a:r>
              <a:rPr lang="da-DK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i dansk FP9 og FP10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="" xmlns:a16="http://schemas.microsoft.com/office/drawing/2014/main" id="{C21CB866-0941-284A-B9C4-078EA4480A53}"/>
              </a:ext>
            </a:extLst>
          </p:cNvPr>
          <p:cNvSpPr txBox="1"/>
          <p:nvPr/>
        </p:nvSpPr>
        <p:spPr>
          <a:xfrm>
            <a:off x="6598050" y="5802222"/>
            <a:ext cx="2011680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 </a:t>
            </a:r>
            <a:r>
              <a:rPr kumimoji="0" lang="da-DK" sz="18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2019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93219A0A-590C-5549-B36D-E45F2022A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4546" y="246615"/>
            <a:ext cx="1745184" cy="8286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23" y="1993998"/>
            <a:ext cx="4575690" cy="34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314041" y="5421348"/>
            <a:ext cx="1550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Pxhere.com</a:t>
            </a:r>
            <a:endParaRPr lang="da-DK" sz="10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19501C6-F015-4273-AF88-E0F6C8538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A677DB7-5829-45BD-9754-5EC484CC42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C64AD2-72D6-AF4E-82BC-07FE17EF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404872"/>
            <a:ext cx="2283712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500" dirty="0" err="1" smtClean="0"/>
              <a:t>Eksempel</a:t>
            </a:r>
            <a:r>
              <a:rPr lang="en-US" sz="1500" dirty="0"/>
              <a:t> </a:t>
            </a:r>
            <a:r>
              <a:rPr lang="en-US" sz="1500" dirty="0" err="1" smtClean="0"/>
              <a:t>på</a:t>
            </a:r>
            <a:r>
              <a:rPr lang="en-US" sz="1500" dirty="0" smtClean="0"/>
              <a:t> </a:t>
            </a:r>
            <a:r>
              <a:rPr lang="en-US" sz="1500" dirty="0"/>
              <a:t>en </a:t>
            </a:r>
            <a:r>
              <a:rPr lang="en-US" sz="1500" dirty="0" err="1"/>
              <a:t>overordnet</a:t>
            </a:r>
            <a:r>
              <a:rPr lang="en-US" sz="1500" dirty="0"/>
              <a:t>  </a:t>
            </a:r>
            <a:r>
              <a:rPr lang="en-US" sz="1500" dirty="0" err="1" smtClean="0"/>
              <a:t>sammenhæng</a:t>
            </a:r>
            <a:r>
              <a:rPr lang="en-US" sz="1500" dirty="0" smtClean="0"/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mellem</a:t>
            </a:r>
            <a:r>
              <a:rPr lang="en-US" sz="1500" dirty="0" smtClean="0">
                <a:solidFill>
                  <a:schemeClr val="tx1"/>
                </a:solidFill>
              </a:rPr>
              <a:t> FM og </a:t>
            </a:r>
            <a:r>
              <a:rPr lang="en-US" sz="1500" dirty="0" err="1" smtClean="0">
                <a:solidFill>
                  <a:schemeClr val="tx1"/>
                </a:solidFill>
              </a:rPr>
              <a:t>prøve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="" xmlns:a16="http://schemas.microsoft.com/office/drawing/2014/main" id="{992E29CF-1446-804F-AC7C-9778EE4EDE2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82" y="1488246"/>
            <a:ext cx="4693158" cy="3566801"/>
          </a:xfrm>
          <a:prstGeom prst="rect">
            <a:avLst/>
          </a:prstGeom>
          <a:noFill/>
        </p:spPr>
      </p:pic>
      <p:sp>
        <p:nvSpPr>
          <p:cNvPr id="5" name="Krans 4">
            <a:extLst>
              <a:ext uri="{FF2B5EF4-FFF2-40B4-BE49-F238E27FC236}">
                <a16:creationId xmlns="" xmlns:a16="http://schemas.microsoft.com/office/drawing/2014/main" id="{C9C4AE9A-430B-A744-B88C-FE9701599B55}"/>
              </a:ext>
            </a:extLst>
          </p:cNvPr>
          <p:cNvSpPr/>
          <p:nvPr/>
        </p:nvSpPr>
        <p:spPr>
          <a:xfrm>
            <a:off x="3760560" y="322384"/>
            <a:ext cx="3719556" cy="6213231"/>
          </a:xfrm>
          <a:prstGeom prst="donut">
            <a:avLst>
              <a:gd name="adj" fmla="val 104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D3011D5-AE4C-4847-802F-E5A41E31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07" y="158424"/>
            <a:ext cx="6465888" cy="818866"/>
          </a:xfrm>
        </p:spPr>
        <p:txBody>
          <a:bodyPr/>
          <a:lstStyle/>
          <a:p>
            <a:r>
              <a:rPr lang="da-DK" dirty="0"/>
              <a:t>Eksempel på en opgave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55BEFA2-0CE1-DE45-A128-3FEFC6AE8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 descr="Et billede, der indeholder foto, mand, person, væg&#10;&#10;&#10;&#10;Automatisk oprettet beskrivelse">
            <a:extLst>
              <a:ext uri="{FF2B5EF4-FFF2-40B4-BE49-F238E27FC236}">
                <a16:creationId xmlns="" xmlns:a16="http://schemas.microsoft.com/office/drawing/2014/main" id="{65AB1AB7-DBF0-0C44-A374-D3A3D265D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" y="1117972"/>
            <a:ext cx="5689541" cy="3405858"/>
          </a:xfrm>
          <a:prstGeom prst="rect">
            <a:avLst/>
          </a:prstGeom>
        </p:spPr>
      </p:pic>
      <p:pic>
        <p:nvPicPr>
          <p:cNvPr id="7" name="Billede 6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32532B22-C9DE-7648-B8AF-DA482CB62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797536"/>
            <a:ext cx="5546867" cy="195776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="" xmlns:a16="http://schemas.microsoft.com/office/drawing/2014/main" id="{6C08D307-EC58-5A4B-A840-3F66583FE37F}"/>
              </a:ext>
            </a:extLst>
          </p:cNvPr>
          <p:cNvSpPr txBox="1"/>
          <p:nvPr/>
        </p:nvSpPr>
        <p:spPr>
          <a:xfrm>
            <a:off x="6660107" y="2060812"/>
            <a:ext cx="2048918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indløb</a:t>
            </a: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skrivekrav</a:t>
            </a: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a-DK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skrivehandlinger</a:t>
            </a: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a-DK" dirty="0"/>
              <a:t>i</a:t>
            </a:r>
            <a:r>
              <a:rPr kumimoji="0" lang="da-DK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ndholdselementer</a:t>
            </a:r>
          </a:p>
        </p:txBody>
      </p:sp>
      <p:sp>
        <p:nvSpPr>
          <p:cNvPr id="9" name="Venstrepil 8">
            <a:extLst>
              <a:ext uri="{FF2B5EF4-FFF2-40B4-BE49-F238E27FC236}">
                <a16:creationId xmlns="" xmlns:a16="http://schemas.microsoft.com/office/drawing/2014/main" id="{CBE9338A-37A6-5247-B92E-210877850884}"/>
              </a:ext>
            </a:extLst>
          </p:cNvPr>
          <p:cNvSpPr/>
          <p:nvPr/>
        </p:nvSpPr>
        <p:spPr>
          <a:xfrm rot="1549299">
            <a:off x="5532060" y="1717837"/>
            <a:ext cx="1299496" cy="316656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Venstrepil 9">
            <a:extLst>
              <a:ext uri="{FF2B5EF4-FFF2-40B4-BE49-F238E27FC236}">
                <a16:creationId xmlns="" xmlns:a16="http://schemas.microsoft.com/office/drawing/2014/main" id="{737B6974-0656-204E-83A0-8F352B4C861D}"/>
              </a:ext>
            </a:extLst>
          </p:cNvPr>
          <p:cNvSpPr/>
          <p:nvPr/>
        </p:nvSpPr>
        <p:spPr>
          <a:xfrm rot="19735952">
            <a:off x="2971987" y="3620176"/>
            <a:ext cx="4024430" cy="495536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Venstrepil 10">
            <a:extLst>
              <a:ext uri="{FF2B5EF4-FFF2-40B4-BE49-F238E27FC236}">
                <a16:creationId xmlns="" xmlns:a16="http://schemas.microsoft.com/office/drawing/2014/main" id="{D6F0D5AE-8E4F-6149-A565-C57D931E59D0}"/>
              </a:ext>
            </a:extLst>
          </p:cNvPr>
          <p:cNvSpPr/>
          <p:nvPr/>
        </p:nvSpPr>
        <p:spPr>
          <a:xfrm rot="19611393">
            <a:off x="2955682" y="4571856"/>
            <a:ext cx="4194484" cy="436326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A2BF07A5-B6A2-0F4E-B92E-4C77D6331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7713284-E297-5C48-930D-CCAAF24E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30" y="58146"/>
            <a:ext cx="5286677" cy="1121846"/>
          </a:xfrm>
          <a:noFill/>
          <a:ln>
            <a:solidFill>
              <a:srgbClr val="FFFFFF"/>
            </a:solidFill>
          </a:ln>
        </p:spPr>
        <p:txBody>
          <a:bodyPr wrap="square">
            <a:normAutofit/>
          </a:bodyPr>
          <a:lstStyle/>
          <a:p>
            <a:r>
              <a:rPr lang="da-DK" sz="1950" dirty="0">
                <a:solidFill>
                  <a:schemeClr val="tx1"/>
                </a:solidFill>
              </a:rPr>
              <a:t>Faglig læsning af opgavesæt</a:t>
            </a:r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="" xmlns:a16="http://schemas.microsoft.com/office/drawing/2014/main" id="{9FFDFC04-190B-4EF4-A605-23C73E6EC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56192"/>
              </p:ext>
            </p:extLst>
          </p:nvPr>
        </p:nvGraphicFramePr>
        <p:xfrm>
          <a:off x="467994" y="2040545"/>
          <a:ext cx="4238625" cy="372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90D95CD9-3021-E142-96F8-7F4F0B24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12187F-F192-C441-9EA2-1EAA59B5024E}" type="datetime1">
              <a:rPr lang="da-DK" smtClean="0"/>
              <a:pPr>
                <a:spcAft>
                  <a:spcPts val="450"/>
                </a:spcAft>
              </a:pPr>
              <a:t>19-03-2019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07DC9CB1-6938-EC45-9547-2E1CAB90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/>
              <a:t>Pernille Tjellesen, læringskonsulent i dansk, Styrelsen for Undervisning og Kvalitet</a:t>
            </a:r>
            <a:endParaRPr lang="en-US" sz="675"/>
          </a:p>
        </p:txBody>
      </p:sp>
      <p:sp>
        <p:nvSpPr>
          <p:cNvPr id="3" name="Tekstfelt 2">
            <a:extLst>
              <a:ext uri="{FF2B5EF4-FFF2-40B4-BE49-F238E27FC236}">
                <a16:creationId xmlns="" xmlns:a16="http://schemas.microsoft.com/office/drawing/2014/main" id="{30AE4419-E09D-9241-A4BD-3E82256E15A5}"/>
              </a:ext>
            </a:extLst>
          </p:cNvPr>
          <p:cNvSpPr txBox="1"/>
          <p:nvPr/>
        </p:nvSpPr>
        <p:spPr>
          <a:xfrm>
            <a:off x="4342921" y="1398915"/>
            <a:ext cx="46877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/>
              <a:t>Som repræsentant for en klasse(b-del)</a:t>
            </a:r>
          </a:p>
          <a:p>
            <a:r>
              <a:rPr lang="da-DK" sz="1050" dirty="0"/>
              <a:t>Som forfatter (c-del)</a:t>
            </a:r>
          </a:p>
          <a:p>
            <a:r>
              <a:rPr lang="da-DK" sz="1050" dirty="0"/>
              <a:t>Som journalistpraktikant (Fp9)</a:t>
            </a:r>
          </a:p>
          <a:p>
            <a:r>
              <a:rPr lang="da-DK" sz="1050" dirty="0"/>
              <a:t>Som en 52-årig flugtfange fra 1948 (fp9</a:t>
            </a:r>
            <a:r>
              <a:rPr lang="da-DK" sz="1050" dirty="0">
                <a:solidFill>
                  <a:schemeClr val="bg1"/>
                </a:solidFill>
              </a:rPr>
              <a:t>)</a:t>
            </a:r>
          </a:p>
          <a:p>
            <a:endParaRPr lang="da-DK" sz="1050" dirty="0"/>
          </a:p>
        </p:txBody>
      </p:sp>
      <p:sp>
        <p:nvSpPr>
          <p:cNvPr id="6" name="Tekstfelt 5">
            <a:extLst>
              <a:ext uri="{FF2B5EF4-FFF2-40B4-BE49-F238E27FC236}">
                <a16:creationId xmlns="" xmlns:a16="http://schemas.microsoft.com/office/drawing/2014/main" id="{59F4AF9F-6021-0646-B0AF-2ECEB3A9DA07}"/>
              </a:ext>
            </a:extLst>
          </p:cNvPr>
          <p:cNvSpPr txBox="1"/>
          <p:nvPr/>
        </p:nvSpPr>
        <p:spPr>
          <a:xfrm>
            <a:off x="4342921" y="2518084"/>
            <a:ext cx="4333085" cy="989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/>
              <a:t>At overbevise (debatindlæg)</a:t>
            </a:r>
          </a:p>
          <a:p>
            <a:r>
              <a:rPr lang="da-DK" sz="1050" dirty="0">
                <a:solidFill>
                  <a:prstClr val="black"/>
                </a:solidFill>
                <a:latin typeface="Trebuchet MS" panose="020B0603020202020204"/>
                <a:ea typeface=""/>
                <a:cs typeface=""/>
              </a:rPr>
              <a:t>At dele refleksioner (essay)</a:t>
            </a:r>
          </a:p>
          <a:p>
            <a:r>
              <a:rPr lang="da-DK" sz="1050" dirty="0">
                <a:solidFill>
                  <a:prstClr val="black"/>
                </a:solidFill>
                <a:latin typeface="Trebuchet MS" panose="020B0603020202020204"/>
                <a:ea typeface=""/>
                <a:cs typeface=""/>
              </a:rPr>
              <a:t>At udtrykke og dele oplevelser og  følelser (brev, kortprosa)</a:t>
            </a:r>
          </a:p>
          <a:p>
            <a:endParaRPr lang="da-DK" sz="1050" dirty="0"/>
          </a:p>
        </p:txBody>
      </p:sp>
      <p:sp>
        <p:nvSpPr>
          <p:cNvPr id="8" name="Tekstfelt 7">
            <a:extLst>
              <a:ext uri="{FF2B5EF4-FFF2-40B4-BE49-F238E27FC236}">
                <a16:creationId xmlns="" xmlns:a16="http://schemas.microsoft.com/office/drawing/2014/main" id="{D6CF6A81-724B-BC44-B688-FF632A736624}"/>
              </a:ext>
            </a:extLst>
          </p:cNvPr>
          <p:cNvSpPr txBox="1"/>
          <p:nvPr/>
        </p:nvSpPr>
        <p:spPr>
          <a:xfrm>
            <a:off x="4342921" y="3328588"/>
            <a:ext cx="3819968" cy="989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/>
              <a:t>Unge (debatindlæg, reportage og klumme (c-del))</a:t>
            </a:r>
          </a:p>
          <a:p>
            <a:r>
              <a:rPr lang="da-DK" sz="1050" dirty="0"/>
              <a:t>Byråd (b-del)</a:t>
            </a:r>
          </a:p>
          <a:p>
            <a:r>
              <a:rPr lang="da-DK" sz="1050" dirty="0"/>
              <a:t>En fængselsdirektør i 1948</a:t>
            </a:r>
          </a:p>
          <a:p>
            <a:endParaRPr lang="da-DK" sz="1050" dirty="0"/>
          </a:p>
        </p:txBody>
      </p:sp>
      <p:sp>
        <p:nvSpPr>
          <p:cNvPr id="9" name="Tekstfelt 8">
            <a:extLst>
              <a:ext uri="{FF2B5EF4-FFF2-40B4-BE49-F238E27FC236}">
                <a16:creationId xmlns="" xmlns:a16="http://schemas.microsoft.com/office/drawing/2014/main" id="{E78376D9-F87A-ED41-BBD9-4EFE0DD53DE5}"/>
              </a:ext>
            </a:extLst>
          </p:cNvPr>
          <p:cNvSpPr txBox="1"/>
          <p:nvPr/>
        </p:nvSpPr>
        <p:spPr>
          <a:xfrm>
            <a:off x="4480081" y="5046018"/>
            <a:ext cx="3063719" cy="29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/>
              <a:t>Vil altid være forestillet til prøven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DEBA0D9B-EAE3-8748-B2D7-6E0D88F8C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ACF03F-EEE4-CA42-9F83-3D076779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E1E27-4C2C-1C40-8F9C-05D3F1AC9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2B376C-3F85-ED40-A8A9-55B89F8C1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DC18B5-CF7D-6D43-B491-1EA3E7750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088A36-0C18-FD48-A798-EDF33E1D7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36D98A-2C5C-D14D-B478-E0436CE9F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8A90FD-BD5C-9849-A02D-C3A33A9E3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8B51AAD-9DF0-DA4A-8FF8-E95A693A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1" y="646046"/>
            <a:ext cx="7485798" cy="887382"/>
          </a:xfrm>
        </p:spPr>
        <p:txBody>
          <a:bodyPr>
            <a:normAutofit fontScale="90000"/>
          </a:bodyPr>
          <a:lstStyle/>
          <a:p>
            <a:r>
              <a:rPr lang="da-DK" dirty="0"/>
              <a:t>En forestillet situation er altid ”fiktiv”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480BE4C-9F45-9D4F-B074-978F6D8D1E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Forestillet situation der kan være fortidig, nutidig, uden for tid, realistisk, fantastisk osv.</a:t>
            </a:r>
          </a:p>
          <a:p>
            <a:endParaRPr lang="da-DK" dirty="0"/>
          </a:p>
          <a:p>
            <a:r>
              <a:rPr lang="da-DK" dirty="0"/>
              <a:t>Her skriver eleverne en tekst, der handler om det, der sker i situationen (berettende og fortællende)</a:t>
            </a:r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2016B63A-D8CB-5D46-AEC9-3C4D421161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Forestillet situation, der er så virkelighedsnær og nutidig som muligt.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Her skriver eleverne, en tekst ind i situationen, som den skulle læses der. Den kan handle om alt muligt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A203237A-A2A0-EB4E-97FE-EC614909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Pernille Tjellesen, </a:t>
            </a:r>
            <a:r>
              <a:rPr lang="en-US" dirty="0" err="1"/>
              <a:t>læringskonsulent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dansk</a:t>
            </a:r>
            <a:r>
              <a:rPr lang="en-US" dirty="0"/>
              <a:t>, </a:t>
            </a:r>
            <a:r>
              <a:rPr lang="en-US" dirty="0" err="1"/>
              <a:t>Styrelsen</a:t>
            </a:r>
            <a:r>
              <a:rPr lang="en-US" dirty="0"/>
              <a:t> for </a:t>
            </a:r>
            <a:r>
              <a:rPr lang="en-US" dirty="0" err="1"/>
              <a:t>Undervisning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Kvalitet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5C679B73-8049-574E-AA94-B75876727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7C05252-EE88-6E4A-BECB-80E34100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229" y="1321638"/>
            <a:ext cx="6234545" cy="8915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da-DK">
                <a:solidFill>
                  <a:srgbClr val="262626"/>
                </a:solidFill>
              </a:rPr>
              <a:t>Hvad indebærer det for teksten?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CA8787D4-2A80-1848-A9E7-5E9E57EB0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3001278"/>
            <a:ext cx="3356919" cy="2281910"/>
          </a:xfrm>
        </p:spPr>
        <p:txBody>
          <a:bodyPr>
            <a:normAutofit fontScale="92500" lnSpcReduction="10000"/>
          </a:bodyPr>
          <a:lstStyle/>
          <a:p>
            <a:r>
              <a:rPr lang="da-DK" dirty="0">
                <a:solidFill>
                  <a:schemeClr val="tx1"/>
                </a:solidFill>
              </a:rPr>
              <a:t>at det er netop den afsenderrolle, hensigt, målgruppe og netop den situation og det medie, for </a:t>
            </a:r>
          </a:p>
          <a:p>
            <a:r>
              <a:rPr lang="da-DK" dirty="0">
                <a:solidFill>
                  <a:schemeClr val="tx1"/>
                </a:solidFill>
              </a:rPr>
              <a:t>} valg af indhold?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} opbygning af teksten? } sproglige valg? </a:t>
            </a:r>
          </a:p>
          <a:p>
            <a:r>
              <a:rPr lang="da-DK" dirty="0">
                <a:solidFill>
                  <a:schemeClr val="tx1"/>
                </a:solidFill>
              </a:rPr>
              <a:t>} Hvor meget kan egen person være synlig? </a:t>
            </a:r>
          </a:p>
          <a:p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F3E9D7D5-66E8-0B48-8DBC-14934C418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12187F-F192-C441-9EA2-1EAA59B5024E}" type="datetime1">
              <a:rPr lang="da-DK" smtClean="0"/>
              <a:pPr>
                <a:spcAft>
                  <a:spcPts val="450"/>
                </a:spcAft>
              </a:pPr>
              <a:t>19-03-2019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4BB04E24-6645-8341-B87A-2B4AE072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/>
              <a:t>Pernille Tjellesen, læringskonsulent i dansk, Styrelsen for Undervisning og Kvalitet</a:t>
            </a:r>
            <a:endParaRPr lang="en-US" sz="600"/>
          </a:p>
        </p:txBody>
      </p:sp>
      <p:pic>
        <p:nvPicPr>
          <p:cNvPr id="7" name="Grafik 6" descr="Åben bog">
            <a:extLst>
              <a:ext uri="{FF2B5EF4-FFF2-40B4-BE49-F238E27FC236}">
                <a16:creationId xmlns="" xmlns:a16="http://schemas.microsoft.com/office/drawing/2014/main" id="{46094717-55C3-7949-99A3-C3F996A4D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579" y="2416686"/>
            <a:ext cx="3119676" cy="311967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3D6C7DC9-1A16-AF41-B87F-CE6F29306D89}"/>
              </a:ext>
            </a:extLst>
          </p:cNvPr>
          <p:cNvSpPr/>
          <p:nvPr/>
        </p:nvSpPr>
        <p:spPr>
          <a:xfrm rot="19751050">
            <a:off x="3086693" y="2535129"/>
            <a:ext cx="5784498" cy="145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50" dirty="0"/>
              <a:t>Samtalerunden – maks. 30 minutter</a:t>
            </a:r>
          </a:p>
          <a:p>
            <a:pPr algn="ctr"/>
            <a:r>
              <a:rPr lang="da-DK" sz="1050" dirty="0"/>
              <a:t>Skolen beslutter hvor lang tid</a:t>
            </a:r>
          </a:p>
          <a:p>
            <a:pPr algn="ctr"/>
            <a:r>
              <a:rPr lang="da-DK" sz="1050" dirty="0"/>
              <a:t>Samme tid for alle grupper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764A4141-2845-1A41-B6D4-F924561C6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3D9B6CF-87DD-47C7-B38D-7C5353D4D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9144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04" y="2133600"/>
            <a:ext cx="2283714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700"/>
              <a:t>Anvende samtaleark?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E2328B-DA12-4B90-BD82-3CCF13AF6C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90722" y="640080"/>
            <a:ext cx="5173218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77FF0B6-332F-4842-A5F8-EA360BD5F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15309" y="802767"/>
            <a:ext cx="4924044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12187F-F192-C441-9EA2-1EAA59B5024E}" type="datetime1">
              <a:rPr lang="en-US" sz="1050">
                <a:solidFill>
                  <a:srgbClr val="FFFFFF">
                    <a:alpha val="70000"/>
                  </a:srgbClr>
                </a:solidFill>
              </a:rPr>
              <a:pPr>
                <a:spcAft>
                  <a:spcPts val="450"/>
                </a:spcAft>
              </a:pPr>
              <a:t>3/19/2019</a:t>
            </a:fld>
            <a:endParaRPr lang="en-US" sz="1050">
              <a:solidFill>
                <a:srgbClr val="FFFFFF">
                  <a:alpha val="70000"/>
                </a:srgbClr>
              </a:solidFill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="" xmlns:a16="http://schemas.microsoft.com/office/drawing/2014/main" id="{D44C96A7-F862-4C4D-A1F7-D1DAE6D92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375626"/>
              </p:ext>
            </p:extLst>
          </p:nvPr>
        </p:nvGraphicFramePr>
        <p:xfrm>
          <a:off x="3855339" y="1348135"/>
          <a:ext cx="4443985" cy="38832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51089">
                  <a:extLst>
                    <a:ext uri="{9D8B030D-6E8A-4147-A177-3AD203B41FA5}">
                      <a16:colId xmlns="" xmlns:a16="http://schemas.microsoft.com/office/drawing/2014/main" val="1643952518"/>
                    </a:ext>
                  </a:extLst>
                </a:gridCol>
                <a:gridCol w="889872">
                  <a:extLst>
                    <a:ext uri="{9D8B030D-6E8A-4147-A177-3AD203B41FA5}">
                      <a16:colId xmlns="" xmlns:a16="http://schemas.microsoft.com/office/drawing/2014/main" val="828765235"/>
                    </a:ext>
                  </a:extLst>
                </a:gridCol>
                <a:gridCol w="1803024">
                  <a:extLst>
                    <a:ext uri="{9D8B030D-6E8A-4147-A177-3AD203B41FA5}">
                      <a16:colId xmlns="" xmlns:a16="http://schemas.microsoft.com/office/drawing/2014/main" val="2226165225"/>
                    </a:ext>
                  </a:extLst>
                </a:gridCol>
              </a:tblGrid>
              <a:tr h="368771">
                <a:tc>
                  <a:txBody>
                    <a:bodyPr/>
                    <a:lstStyle/>
                    <a:p>
                      <a:pPr algn="l"/>
                      <a:r>
                        <a:rPr lang="da-DK" sz="900" dirty="0"/>
                        <a:t>Opgavens navn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a-DK" sz="1000" dirty="0" err="1"/>
                        <a:t>You</a:t>
                      </a:r>
                      <a:r>
                        <a:rPr lang="da-DK" sz="1000" dirty="0"/>
                        <a:t> Tube for forældre</a:t>
                      </a:r>
                    </a:p>
                    <a:p>
                      <a:pPr algn="l"/>
                      <a:endParaRPr lang="da-DK" sz="1000" dirty="0"/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2596262"/>
                  </a:ext>
                </a:extLst>
              </a:tr>
              <a:tr h="321493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Afsenderrollen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 b="0" dirty="0"/>
                        <a:t>Elevrepræsentant for en klasse</a:t>
                      </a:r>
                    </a:p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da-DK" sz="800" dirty="0"/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6353625"/>
                  </a:ext>
                </a:extLst>
              </a:tr>
              <a:tr h="605163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Hensigt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/>
                        <a:t>At informere om faktiske forhold</a:t>
                      </a:r>
                    </a:p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/>
                        <a:t>At dele refleksioner</a:t>
                      </a:r>
                    </a:p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/>
                        <a:t>At dele holdninger og meninger</a:t>
                      </a:r>
                    </a:p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da-DK" sz="800"/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0294364"/>
                  </a:ext>
                </a:extLst>
              </a:tr>
              <a:tr h="385964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Målgruppe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 b="0"/>
                        <a:t>Deltagere til næste forældrearrangement – som ikke ved  eller ønsker at vide så meget om emnet </a:t>
                      </a:r>
                      <a:r>
                        <a:rPr lang="da-DK" sz="600" b="1"/>
                        <a:t>:”</a:t>
                      </a:r>
                      <a:r>
                        <a:rPr lang="da-DK" sz="6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Georgia"/>
                        </a:rPr>
                        <a:t>Men mange voksne værdsætter ikke mediet i samme grad.” </a:t>
                      </a:r>
                      <a:endParaRPr lang="da-DK" sz="800"/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077305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Medie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 b="0"/>
                        <a:t>En folder</a:t>
                      </a:r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9741841"/>
                  </a:ext>
                </a:extLst>
              </a:tr>
              <a:tr h="441838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Situation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/>
                        <a:t>Forestillet situation, der er nutidig og virkelighedsnær:</a:t>
                      </a: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/>
                        <a:t>En klasse der skal forklare unges fascination af You Tube til en forældregruppe.</a:t>
                      </a:r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7809152"/>
                  </a:ext>
                </a:extLst>
              </a:tr>
              <a:tr h="1108033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Skrivehandlinger og overvejede genrekarakteristika</a:t>
                      </a:r>
                    </a:p>
                  </a:txBody>
                  <a:tcPr marL="38682" marR="38682" marT="19341" marB="19341"/>
                </a:tc>
                <a:tc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da-DK" sz="8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Georgia"/>
                        </a:rPr>
                        <a:t>Beskrive</a:t>
                      </a:r>
                    </a:p>
                    <a:p>
                      <a:pPr marL="228600" indent="-228600" algn="l">
                        <a:buAutoNum type="arabicPeriod"/>
                      </a:pPr>
                      <a:endParaRPr lang="da-DK" sz="800" b="0" i="0" u="none" strike="noStrike" cap="none" spc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Georgia"/>
                      </a:endParaRP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da-DK" sz="8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Georgia"/>
                        </a:rPr>
                        <a:t>Forklare</a:t>
                      </a:r>
                    </a:p>
                    <a:p>
                      <a:pPr marL="228600" indent="-228600" algn="l">
                        <a:buAutoNum type="arabicPeriod"/>
                      </a:pPr>
                      <a:endParaRPr lang="da-DK" sz="800" b="0" i="0" u="none" strike="noStrike" cap="none" spc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Georgia"/>
                      </a:endParaRP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da-DK" sz="8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Georgia"/>
                        </a:rPr>
                        <a:t>Reflektere.</a:t>
                      </a:r>
                    </a:p>
                    <a:p>
                      <a:pPr marL="228600" indent="-228600" algn="l">
                        <a:buAutoNum type="arabicPeriod"/>
                      </a:pPr>
                      <a:endParaRPr lang="da-DK" sz="800" b="0" i="0" u="none" strike="noStrike" cap="none" spc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Georgia"/>
                      </a:endParaRPr>
                    </a:p>
                    <a:p>
                      <a:pPr marL="228600" indent="-228600" algn="l">
                        <a:buAutoNum type="arabicPeriod"/>
                      </a:pPr>
                      <a:endParaRPr lang="da-DK" sz="600" b="0" i="0" u="none" strike="noStrike" cap="none" spc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Georgia"/>
                      </a:endParaRPr>
                    </a:p>
                    <a:p>
                      <a:pPr algn="l"/>
                      <a:r>
                        <a:rPr lang="da-DK" sz="800"/>
                        <a:t/>
                      </a:r>
                      <a:br>
                        <a:rPr lang="da-DK" sz="800"/>
                      </a:br>
                      <a:endParaRPr lang="da-DK" sz="800"/>
                    </a:p>
                  </a:txBody>
                  <a:tcPr marL="38682" marR="38682" marT="19341" marB="19341"/>
                </a:tc>
                <a:tc>
                  <a:txBody>
                    <a:bodyPr/>
                    <a:lstStyle/>
                    <a:p>
                      <a:pPr marL="378900" indent="-342900" algn="l">
                        <a:lnSpc>
                          <a:spcPct val="100000"/>
                        </a:lnSpc>
                        <a:spcBef>
                          <a:spcPts val="300"/>
                        </a:spcBef>
                        <a:buAutoNum type="arabicPeriod"/>
                      </a:pPr>
                      <a:r>
                        <a:rPr lang="da-DK" sz="800"/>
                        <a:t>Anmeldelse (resume, argumenter for vurdering. Vi-fortæller)</a:t>
                      </a:r>
                    </a:p>
                    <a:p>
                      <a:pPr marL="378900" indent="-342900" algn="l">
                        <a:lnSpc>
                          <a:spcPct val="100000"/>
                        </a:lnSpc>
                        <a:spcBef>
                          <a:spcPts val="300"/>
                        </a:spcBef>
                        <a:buAutoNum type="arabicPeriod"/>
                      </a:pPr>
                      <a:endParaRPr lang="da-DK" sz="800"/>
                    </a:p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/>
                        <a:t>2. Forklare relation mellem tekst 1 og tekst 2 </a:t>
                      </a:r>
                    </a:p>
                  </a:txBody>
                  <a:tcPr marL="38682" marR="38682" marT="19341" marB="19341"/>
                </a:tc>
                <a:extLst>
                  <a:ext uri="{0D108BD9-81ED-4DB2-BD59-A6C34878D82A}">
                    <a16:rowId xmlns="" xmlns:a16="http://schemas.microsoft.com/office/drawing/2014/main" val="17595245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/>
                      <a:r>
                        <a:rPr lang="da-DK" sz="900"/>
                        <a:t>Søgning på internettet</a:t>
                      </a:r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da-DK" sz="800" b="0"/>
                        <a:t>Søge oplysninger om You Tube og vælge en video</a:t>
                      </a:r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5846059"/>
                  </a:ext>
                </a:extLst>
              </a:tr>
              <a:tr h="222065">
                <a:tc>
                  <a:txBody>
                    <a:bodyPr/>
                    <a:lstStyle/>
                    <a:p>
                      <a:pPr algn="l"/>
                      <a:endParaRPr lang="da-DK" sz="900"/>
                    </a:p>
                  </a:txBody>
                  <a:tcPr marL="38682" marR="38682" marT="19341" marB="19341"/>
                </a:tc>
                <a:tc gridSpan="2"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da-DK" sz="800" b="1"/>
                    </a:p>
                  </a:txBody>
                  <a:tcPr marL="38682" marR="38682" marT="19341" marB="19341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6992347"/>
                  </a:ext>
                </a:extLst>
              </a:tr>
            </a:tbl>
          </a:graphicData>
        </a:graphic>
      </p:graphicFrame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24B1D4DD-4C29-6444-BC90-30B9AC64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1381" y="28048"/>
            <a:ext cx="1075401" cy="4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419501C6-F015-4273-AF88-E0F6C8538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A677DB7-5829-45BD-9754-5EC484CC42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920335-AC5D-694C-87D3-A54A08C5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404872"/>
            <a:ext cx="2283712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700" b="0"/>
              <a:t>Genretræk skal overvejes – ikke overholdes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="" xmlns:a16="http://schemas.microsoft.com/office/drawing/2014/main" id="{218CF801-792E-D543-9CCE-44706AA3B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782" y="1834368"/>
            <a:ext cx="4693158" cy="2874558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AA72A1CF-B2C5-C842-BEA1-5806087D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2778902" cy="3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>
                <a:solidFill>
                  <a:srgbClr val="FFFFFF">
                    <a:alpha val="70000"/>
                  </a:srgbClr>
                </a:solidFill>
              </a:rPr>
              <a:t>Pernille Tjellesen, læringskonsulent i dansk, Styrelsen for Undervisning og Kvalitet</a:t>
            </a:r>
            <a:endParaRPr lang="en-US" sz="800" b="0" i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A62F5B95-86FA-994B-B692-541E5021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12187F-F192-C441-9EA2-1EAA59B5024E}" type="datetime1">
              <a:rPr lang="en-US" sz="1050" smtClean="0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450"/>
                </a:spcAft>
              </a:pPr>
              <a:t>3/19/2019</a:t>
            </a:fld>
            <a:endParaRPr lang="en-US" sz="1050" b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="" xmlns:a16="http://schemas.microsoft.com/office/drawing/2014/main" id="{AD987927-3AD9-0B4D-BB51-5F996A31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FBCFF1-F98D-E84D-9F94-D3689D48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64692"/>
            <a:ext cx="3357604" cy="1188720"/>
          </a:xfrm>
        </p:spPr>
        <p:txBody>
          <a:bodyPr>
            <a:normAutofit/>
          </a:bodyPr>
          <a:lstStyle/>
          <a:p>
            <a:r>
              <a:rPr lang="da-DK" sz="2200"/>
              <a:t>Søgning og brug af internettet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5CCFAF01-9504-834A-919C-EE0456AE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33" y="2638044"/>
            <a:ext cx="3369699" cy="32632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skal selvfølgelig være </a:t>
            </a:r>
            <a:r>
              <a:rPr lang="da-DK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dansk-, norsk- 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eller </a:t>
            </a:r>
            <a:r>
              <a:rPr lang="da-DK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svensksprogede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hjemmesider (</a:t>
            </a:r>
            <a:r>
              <a:rPr lang="da-DK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jvn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. Fagets formål, kompetencemål og prøvekrav)</a:t>
            </a:r>
          </a:p>
          <a:p>
            <a:pPr>
              <a:lnSpc>
                <a:spcPct val="90000"/>
              </a:lnSpc>
            </a:pPr>
            <a:endParaRPr lang="da-DK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fremmedsprogede  hjemmesider er ikke gangbare</a:t>
            </a:r>
          </a:p>
          <a:p>
            <a:pPr>
              <a:lnSpc>
                <a:spcPct val="90000"/>
              </a:lnSpc>
            </a:pPr>
            <a:endParaRPr lang="da-DK" sz="1100" dirty="0"/>
          </a:p>
          <a:p>
            <a:pPr>
              <a:lnSpc>
                <a:spcPct val="90000"/>
              </a:lnSpc>
            </a:pPr>
            <a:endParaRPr lang="da-DK" sz="1100" dirty="0"/>
          </a:p>
          <a:p>
            <a:pPr>
              <a:lnSpc>
                <a:spcPct val="90000"/>
              </a:lnSpc>
            </a:pPr>
            <a:endParaRPr lang="da-DK" sz="1100" dirty="0"/>
          </a:p>
        </p:txBody>
      </p:sp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56533F40-045E-4E3D-9243-864CD4E586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57703" y="964692"/>
            <a:ext cx="408051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30402EC6-D845-41B3-BEBE-CB34D9BFE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3024" y="1128683"/>
            <a:ext cx="3829870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0B11B3FC-2073-DC40-8658-EF6F6B12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91" y="1639604"/>
            <a:ext cx="3586734" cy="3586734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291EBD74-6FFA-7744-A1CE-39A7BE53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736" y="6236208"/>
            <a:ext cx="4425892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/>
              <a:t>Pernille Tjellesen, læringskonsulent i dansk, Styrelsen for Undervisning og Kvalitet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8D90F519-B87A-D840-86CE-18A8B979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159F02-E5D1-0E4E-AD5E-4CF75598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64692"/>
            <a:ext cx="4421124" cy="1188720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chemeClr val="tx1"/>
                </a:solidFill>
              </a:rPr>
              <a:t>Hvis</a:t>
            </a:r>
            <a:r>
              <a:rPr lang="da-DK" dirty="0" smtClean="0"/>
              <a:t> Eleverne </a:t>
            </a:r>
            <a:r>
              <a:rPr lang="da-DK" dirty="0"/>
              <a:t>har ikke </a:t>
            </a:r>
            <a:r>
              <a:rPr lang="da-DK" dirty="0" smtClean="0"/>
              <a:t>kildehenvisning, når nettet er anvendt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5CEBD509-6A03-394B-9045-EDD3BECD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32" y="2638044"/>
            <a:ext cx="4472488" cy="326320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1500" b="1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1500" b="1" dirty="0">
                <a:latin typeface="Calibri" panose="020F0502020204030204" pitchFamily="34" charset="0"/>
              </a:rPr>
              <a:t>Skolens leder skal efter henvendelse fra censor vurdere: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500" b="1" dirty="0" smtClean="0">
                <a:latin typeface="Calibri" panose="020F0502020204030204" pitchFamily="34" charset="0"/>
              </a:rPr>
              <a:t>Er der </a:t>
            </a:r>
            <a:r>
              <a:rPr lang="da-DK" sz="1500" b="1" dirty="0">
                <a:latin typeface="Calibri" panose="020F0502020204030204" pitchFamily="34" charset="0"/>
              </a:rPr>
              <a:t>tale om plagiat.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500" b="1" dirty="0">
                <a:latin typeface="Calibri" panose="020F0502020204030204" pitchFamily="34" charset="0"/>
              </a:rPr>
              <a:t>eleven bortvises af skolens leder og det noteres på karakterlisten, at eleven er </a:t>
            </a:r>
            <a:r>
              <a:rPr lang="da-DK" sz="1500" b="1" dirty="0" smtClean="0">
                <a:latin typeface="Calibri" panose="020F0502020204030204" pitchFamily="34" charset="0"/>
              </a:rPr>
              <a:t>bortvist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500" b="1" dirty="0" smtClean="0">
                <a:latin typeface="Calibri" panose="020F0502020204030204" pitchFamily="34" charset="0"/>
              </a:rPr>
              <a:t>Er eleven </a:t>
            </a:r>
            <a:r>
              <a:rPr lang="da-DK" sz="1500" b="1" dirty="0">
                <a:latin typeface="Calibri" panose="020F0502020204030204" pitchFamily="34" charset="0"/>
              </a:rPr>
              <a:t>ikke </a:t>
            </a:r>
            <a:r>
              <a:rPr lang="da-DK" sz="1500" b="1" dirty="0" smtClean="0">
                <a:latin typeface="Calibri" panose="020F0502020204030204" pitchFamily="34" charset="0"/>
              </a:rPr>
              <a:t>blevet </a:t>
            </a:r>
            <a:r>
              <a:rPr lang="da-DK" sz="1500" b="1" dirty="0">
                <a:latin typeface="Calibri" panose="020F0502020204030204" pitchFamily="34" charset="0"/>
              </a:rPr>
              <a:t>tilstrækkeligt </a:t>
            </a:r>
            <a:r>
              <a:rPr lang="da-DK" sz="1500" b="1" dirty="0" smtClean="0">
                <a:latin typeface="Calibri" panose="020F0502020204030204" pitchFamily="34" charset="0"/>
              </a:rPr>
              <a:t>undervist </a:t>
            </a:r>
            <a:r>
              <a:rPr lang="da-DK" sz="1500" b="1" dirty="0">
                <a:latin typeface="Calibri" panose="020F0502020204030204" pitchFamily="34" charset="0"/>
              </a:rPr>
              <a:t>og </a:t>
            </a:r>
            <a:r>
              <a:rPr lang="da-DK" sz="1500" b="1" dirty="0" smtClean="0">
                <a:latin typeface="Calibri" panose="020F0502020204030204" pitchFamily="34" charset="0"/>
              </a:rPr>
              <a:t>har derfor </a:t>
            </a:r>
            <a:r>
              <a:rPr lang="da-DK" sz="1500" b="1" dirty="0">
                <a:latin typeface="Calibri" panose="020F0502020204030204" pitchFamily="34" charset="0"/>
              </a:rPr>
              <a:t>ikke </a:t>
            </a:r>
            <a:r>
              <a:rPr lang="da-DK" sz="1500" b="1" dirty="0" smtClean="0">
                <a:latin typeface="Calibri" panose="020F0502020204030204" pitchFamily="34" charset="0"/>
              </a:rPr>
              <a:t> de </a:t>
            </a:r>
            <a:r>
              <a:rPr lang="da-DK" sz="1500" b="1" dirty="0">
                <a:latin typeface="Calibri" panose="020F0502020204030204" pitchFamily="34" charset="0"/>
              </a:rPr>
              <a:t>nødvendige forudsætninger for at indsætte </a:t>
            </a:r>
            <a:r>
              <a:rPr lang="da-DK" sz="1500" b="1" dirty="0" smtClean="0">
                <a:latin typeface="Calibri" panose="020F0502020204030204" pitchFamily="34" charset="0"/>
              </a:rPr>
              <a:t>kilder.</a:t>
            </a:r>
            <a:endParaRPr lang="da-DK" sz="1500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500" b="1" dirty="0">
                <a:latin typeface="Calibri" panose="020F0502020204030204" pitchFamily="34" charset="0"/>
              </a:rPr>
              <a:t>Censor vurderer </a:t>
            </a:r>
            <a:r>
              <a:rPr lang="da-DK" sz="1500" b="1" dirty="0" smtClean="0">
                <a:latin typeface="Calibri" panose="020F0502020204030204" pitchFamily="34" charset="0"/>
              </a:rPr>
              <a:t>herefter besvarelsen.</a:t>
            </a:r>
            <a:endParaRPr lang="da-DK" sz="15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da-DK" sz="15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79398A9-0D0D-4901-BDDF-B3D93CECA7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11FEC3B-E514-4E21-B2CB-7903A73569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Kæde">
            <a:extLst>
              <a:ext uri="{FF2B5EF4-FFF2-40B4-BE49-F238E27FC236}">
                <a16:creationId xmlns="" xmlns:a16="http://schemas.microsoft.com/office/drawing/2014/main" id="{D5413966-4326-A245-833D-58E31DF2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4077B1BC-9E18-134D-8080-11D11B34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4BCD127-86B7-B442-9DA6-22845616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196" y="964692"/>
            <a:ext cx="4569714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/>
              <a:t>Skal der altid være kildehenvisning – for en sikkerheds skyld?</a:t>
            </a:r>
          </a:p>
        </p:txBody>
      </p:sp>
      <p:pic>
        <p:nvPicPr>
          <p:cNvPr id="5" name="Grafik 4" descr="Forstørrelsesglas">
            <a:extLst>
              <a:ext uri="{FF2B5EF4-FFF2-40B4-BE49-F238E27FC236}">
                <a16:creationId xmlns="" xmlns:a16="http://schemas.microsoft.com/office/drawing/2014/main" id="{F7FAA57D-5426-BF45-B949-758762DC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38" y="964692"/>
            <a:ext cx="2303442" cy="230344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7" name="Grafik 6" descr="Skærm">
            <a:extLst>
              <a:ext uri="{FF2B5EF4-FFF2-40B4-BE49-F238E27FC236}">
                <a16:creationId xmlns="" xmlns:a16="http://schemas.microsoft.com/office/drawing/2014/main" id="{E3C2323F-8555-5B4F-BDF5-F94F00C61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191" y="3589868"/>
            <a:ext cx="2294537" cy="2294537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17611BBC-9B5E-7C49-8212-9BB51C5199B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7234" y="2475145"/>
            <a:ext cx="4606675" cy="34092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libri" panose="020F0502020204030204" pitchFamily="34" charset="0"/>
              </a:rPr>
              <a:t>det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er</a:t>
            </a:r>
            <a:r>
              <a:rPr lang="en-US" sz="1500" dirty="0">
                <a:latin typeface="Calibri" panose="020F0502020204030204" pitchFamily="34" charset="0"/>
              </a:rPr>
              <a:t> kun </a:t>
            </a:r>
            <a:r>
              <a:rPr lang="en-US" sz="1500" dirty="0" err="1">
                <a:latin typeface="Calibri" panose="020F0502020204030204" pitchFamily="34" charset="0"/>
              </a:rPr>
              <a:t>relevante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</a:rPr>
              <a:t>kilder</a:t>
            </a:r>
            <a:endParaRPr lang="en-US" sz="1500" dirty="0">
              <a:latin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Calibri" panose="020F0502020204030204" pitchFamily="34" charset="0"/>
              </a:rPr>
              <a:t>kun </a:t>
            </a:r>
            <a:r>
              <a:rPr lang="en-US" sz="1500" dirty="0" err="1" smtClean="0">
                <a:latin typeface="Calibri" panose="020F0502020204030204" pitchFamily="34" charset="0"/>
              </a:rPr>
              <a:t>hvis</a:t>
            </a:r>
            <a:r>
              <a:rPr lang="en-US" sz="1500" dirty="0" smtClean="0">
                <a:latin typeface="Calibri" panose="020F0502020204030204" pitchFamily="34" charset="0"/>
              </a:rPr>
              <a:t> eleven </a:t>
            </a:r>
            <a:r>
              <a:rPr lang="en-US" sz="1500" dirty="0" err="1" smtClean="0">
                <a:latin typeface="Calibri" panose="020F0502020204030204" pitchFamily="34" charset="0"/>
              </a:rPr>
              <a:t>har</a:t>
            </a:r>
            <a:r>
              <a:rPr lang="en-US" sz="1500" dirty="0" smtClean="0"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</a:rPr>
              <a:t>anvendt</a:t>
            </a:r>
            <a:r>
              <a:rPr lang="en-US" sz="1500" dirty="0" smtClean="0"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</a:rPr>
              <a:t>nettet</a:t>
            </a:r>
            <a:r>
              <a:rPr lang="en-US" sz="1500" dirty="0" smtClean="0">
                <a:latin typeface="Calibri" panose="020F0502020204030204" pitchFamily="34" charset="0"/>
              </a:rPr>
              <a:t> 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 err="1" smtClean="0">
                <a:latin typeface="Calibri" panose="020F0502020204030204" pitchFamily="34" charset="0"/>
              </a:rPr>
              <a:t>små</a:t>
            </a:r>
            <a:r>
              <a:rPr lang="en-US" sz="1500" dirty="0" smtClean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søgninger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på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f.eks</a:t>
            </a:r>
            <a:r>
              <a:rPr lang="en-US" sz="1500" dirty="0">
                <a:latin typeface="Calibri" panose="020F0502020204030204" pitchFamily="34" charset="0"/>
              </a:rPr>
              <a:t>. </a:t>
            </a:r>
            <a:r>
              <a:rPr lang="en-US" sz="1500" dirty="0" err="1">
                <a:latin typeface="Calibri" panose="020F0502020204030204" pitchFamily="34" charset="0"/>
              </a:rPr>
              <a:t>på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fagportaler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behøver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som</a:t>
            </a:r>
            <a:r>
              <a:rPr lang="en-US" sz="1500" dirty="0">
                <a:latin typeface="Calibri" panose="020F0502020204030204" pitchFamily="34" charset="0"/>
              </a:rPr>
              <a:t>   </a:t>
            </a:r>
            <a:r>
              <a:rPr lang="en-US" sz="1500" dirty="0" err="1">
                <a:latin typeface="Calibri" panose="020F0502020204030204" pitchFamily="34" charset="0"/>
              </a:rPr>
              <a:t>udgangspunkt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ikke</a:t>
            </a:r>
            <a:r>
              <a:rPr lang="en-US" sz="1500" dirty="0">
                <a:latin typeface="Calibri" panose="020F0502020204030204" pitchFamily="34" charset="0"/>
              </a:rPr>
              <a:t> at </a:t>
            </a:r>
            <a:r>
              <a:rPr lang="en-US" sz="1500" dirty="0" err="1">
                <a:latin typeface="Calibri" panose="020F0502020204030204" pitchFamily="34" charset="0"/>
              </a:rPr>
              <a:t>være</a:t>
            </a:r>
            <a:r>
              <a:rPr lang="en-US" sz="1500" dirty="0">
                <a:latin typeface="Calibri" panose="020F0502020204030204" pitchFamily="34" charset="0"/>
              </a:rPr>
              <a:t> med (husk </a:t>
            </a:r>
            <a:r>
              <a:rPr lang="en-US" sz="1500" dirty="0" err="1">
                <a:latin typeface="Calibri" panose="020F0502020204030204" pitchFamily="34" charset="0"/>
              </a:rPr>
              <a:t>relevansen</a:t>
            </a:r>
            <a:r>
              <a:rPr lang="en-US" sz="1500" dirty="0">
                <a:latin typeface="Calibri" panose="020F0502020204030204" pitchFamily="34" charset="0"/>
              </a:rPr>
              <a:t> og </a:t>
            </a:r>
            <a:r>
              <a:rPr lang="en-US" sz="1500" dirty="0" err="1">
                <a:latin typeface="Calibri" panose="020F0502020204030204" pitchFamily="34" charset="0"/>
              </a:rPr>
              <a:t>graden</a:t>
            </a:r>
            <a:r>
              <a:rPr lang="en-US" sz="1500" dirty="0">
                <a:latin typeface="Calibri" panose="020F0502020204030204" pitchFamily="34" charset="0"/>
              </a:rPr>
              <a:t> af </a:t>
            </a:r>
            <a:r>
              <a:rPr lang="en-US" sz="1500" dirty="0" err="1">
                <a:latin typeface="Calibri" panose="020F0502020204030204" pitchFamily="34" charset="0"/>
              </a:rPr>
              <a:t>anvendelse</a:t>
            </a:r>
            <a:r>
              <a:rPr lang="en-US" sz="1500" dirty="0" smtClean="0">
                <a:latin typeface="Calibri" panose="020F0502020204030204" pitchFamily="34" charset="0"/>
              </a:rPr>
              <a:t>)</a:t>
            </a:r>
            <a:endParaRPr lang="en-US" sz="1500" dirty="0">
              <a:latin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libri" panose="020F0502020204030204" pitchFamily="34" charset="0"/>
              </a:rPr>
              <a:t>f.eks</a:t>
            </a:r>
            <a:r>
              <a:rPr lang="en-US" sz="1500" dirty="0">
                <a:latin typeface="Calibri" panose="020F0502020204030204" pitchFamily="34" charset="0"/>
              </a:rPr>
              <a:t>. </a:t>
            </a:r>
            <a:r>
              <a:rPr lang="en-US" sz="1500" dirty="0" err="1">
                <a:latin typeface="Calibri" panose="020F0502020204030204" pitchFamily="34" charset="0"/>
              </a:rPr>
              <a:t>ordbogen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skal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ikke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</a:rPr>
              <a:t>med</a:t>
            </a:r>
            <a:endParaRPr lang="en-US" sz="1500" dirty="0">
              <a:latin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libri" panose="020F0502020204030204" pitchFamily="34" charset="0"/>
              </a:rPr>
              <a:t>anvendte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illustrationer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fra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internettet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</a:rPr>
              <a:t>skal</a:t>
            </a:r>
            <a:r>
              <a:rPr lang="en-US" sz="1500" dirty="0">
                <a:latin typeface="Calibri" panose="020F0502020204030204" pitchFamily="34" charset="0"/>
              </a:rPr>
              <a:t> med.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66280693-FA8A-D34B-956B-38139BB71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344F29B1-FF5E-414A-A838-A3C8F7439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r="17173" b="3"/>
          <a:stretch/>
        </p:blipFill>
        <p:spPr>
          <a:xfrm>
            <a:off x="63610" y="4571997"/>
            <a:ext cx="3674309" cy="210709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98D49316-27CF-4C3D-BE8C-042F06B891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 descr="Et billede, der indeholder person&#10;&#10;Automatisk genereret beskrivelse">
            <a:extLst>
              <a:ext uri="{FF2B5EF4-FFF2-40B4-BE49-F238E27FC236}">
                <a16:creationId xmlns="" xmlns:a16="http://schemas.microsoft.com/office/drawing/2014/main" id="{A0736858-A2EE-974A-84DE-CCEC131AB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4090"/>
          <a:stretch/>
        </p:blipFill>
        <p:spPr>
          <a:xfrm>
            <a:off x="20" y="-2"/>
            <a:ext cx="3986275" cy="2286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E90FE619-4B19-D440-BCA2-1A0D8C02E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99" r="3" b="2335"/>
          <a:stretch/>
        </p:blipFill>
        <p:spPr>
          <a:xfrm>
            <a:off x="20" y="2285998"/>
            <a:ext cx="3986275" cy="2285999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4589799" y="492369"/>
            <a:ext cx="3964343" cy="54088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rmAutofit fontScale="92500" lnSpcReduction="10000"/>
          </a:bodyPr>
          <a:lstStyle/>
          <a:p>
            <a:pPr marL="34290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FFFFFF"/>
                </a:solidFill>
                <a:sym typeface="Georgia"/>
              </a:rPr>
              <a:t>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ablet/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telefon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Georgia"/>
              </a:rPr>
              <a:t>mulig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Georgia"/>
            </a:endParaRPr>
          </a:p>
          <a:p>
            <a:pPr marL="28575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lyd</a:t>
            </a:r>
            <a:r>
              <a:rPr lang="en-US" sz="2400" dirty="0">
                <a:solidFill>
                  <a:srgbClr val="FFFFFF"/>
                </a:solidFill>
              </a:rPr>
              <a:t> til </a:t>
            </a:r>
            <a:r>
              <a:rPr lang="en-US" sz="2400" dirty="0" err="1">
                <a:solidFill>
                  <a:srgbClr val="FFFFFF"/>
                </a:solidFill>
              </a:rPr>
              <a:t>deltagerne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deltagerne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kan</a:t>
            </a:r>
            <a:r>
              <a:rPr lang="en-US" sz="2400" dirty="0">
                <a:solidFill>
                  <a:srgbClr val="FFFFFF"/>
                </a:solidFill>
              </a:rPr>
              <a:t> kun </a:t>
            </a:r>
            <a:r>
              <a:rPr lang="en-US" sz="2400" dirty="0" err="1" smtClean="0">
                <a:solidFill>
                  <a:srgbClr val="FFFFFF"/>
                </a:solidFill>
              </a:rPr>
              <a:t>skrive</a:t>
            </a:r>
            <a:r>
              <a:rPr lang="en-US" sz="2400" dirty="0" smtClean="0">
                <a:solidFill>
                  <a:srgbClr val="FFFFFF"/>
                </a:solidFill>
              </a:rPr>
              <a:t> (</a:t>
            </a:r>
            <a:r>
              <a:rPr lang="en-US" sz="2400" dirty="0">
                <a:solidFill>
                  <a:srgbClr val="FFFFFF"/>
                </a:solidFill>
              </a:rPr>
              <a:t>i chat)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deltagerne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kan</a:t>
            </a:r>
            <a:r>
              <a:rPr lang="en-US" sz="2400" dirty="0">
                <a:solidFill>
                  <a:srgbClr val="FFFFFF"/>
                </a:solidFill>
              </a:rPr>
              <a:t> se video </a:t>
            </a:r>
            <a:r>
              <a:rPr lang="en-US" sz="2400" dirty="0" err="1">
                <a:solidFill>
                  <a:srgbClr val="FFFFFF"/>
                </a:solidFill>
              </a:rPr>
              <a:t>efterfølgende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link </a:t>
            </a:r>
            <a:r>
              <a:rPr lang="en-US" sz="2400" dirty="0" err="1">
                <a:solidFill>
                  <a:srgbClr val="FFFFFF"/>
                </a:solidFill>
              </a:rPr>
              <a:t>bliver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lagt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på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uvm.dk</a:t>
            </a:r>
            <a:r>
              <a:rPr lang="en-US" sz="2400" dirty="0">
                <a:solidFill>
                  <a:srgbClr val="FFFFFF"/>
                </a:solidFill>
              </a:rPr>
              <a:t>/</a:t>
            </a:r>
            <a:r>
              <a:rPr lang="en-US" sz="2400" dirty="0" err="1">
                <a:solidFill>
                  <a:srgbClr val="FFFFFF"/>
                </a:solidFill>
              </a:rPr>
              <a:t>fp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alt </a:t>
            </a:r>
            <a:r>
              <a:rPr lang="en-US" sz="2400" dirty="0" err="1">
                <a:solidFill>
                  <a:srgbClr val="FFFFFF"/>
                </a:solidFill>
              </a:rPr>
              <a:t>kan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ikke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besvares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-til-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endParaRPr lang="en-US" sz="2400" dirty="0">
              <a:solidFill>
                <a:srgbClr val="FFFFFF"/>
              </a:solidFill>
            </a:endParaRPr>
          </a:p>
          <a:p>
            <a:pPr marL="28575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Georgia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147921" y="4325775"/>
            <a:ext cx="1441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Pixabay.com</a:t>
            </a:r>
            <a:endParaRPr lang="da-DK" sz="1000" i="1" dirty="0"/>
          </a:p>
        </p:txBody>
      </p:sp>
      <p:sp>
        <p:nvSpPr>
          <p:cNvPr id="4" name="Tekstboks 3"/>
          <p:cNvSpPr txBox="1"/>
          <p:nvPr/>
        </p:nvSpPr>
        <p:spPr>
          <a:xfrm>
            <a:off x="2982932" y="2032082"/>
            <a:ext cx="15099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i="1" dirty="0" smtClean="0"/>
              <a:t>Picpedia.com</a:t>
            </a:r>
            <a:endParaRPr lang="da-DK" sz="1050" i="1" dirty="0"/>
          </a:p>
        </p:txBody>
      </p:sp>
    </p:spTree>
    <p:extLst>
      <p:ext uri="{BB962C8B-B14F-4D97-AF65-F5344CB8AC3E}">
        <p14:creationId xmlns:p14="http://schemas.microsoft.com/office/powerpoint/2010/main" val="2893059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531" y="835925"/>
            <a:ext cx="2467946" cy="856123"/>
          </a:xfrm>
        </p:spPr>
        <p:txBody>
          <a:bodyPr/>
          <a:lstStyle/>
          <a:p>
            <a:r>
              <a:rPr lang="da-DK">
                <a:solidFill>
                  <a:srgbClr val="00B050"/>
                </a:solidFill>
              </a:rPr>
              <a:t>Snyd er: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="" xmlns:a16="http://schemas.microsoft.com/office/drawing/2014/main" id="{F7FE348D-12EB-7643-9E86-3910D1AE2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81100"/>
            <a:ext cx="4495800" cy="4495800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49531" y="2376322"/>
            <a:ext cx="2902404" cy="1645527"/>
          </a:xfrm>
        </p:spPr>
        <p:txBody>
          <a:bodyPr>
            <a:noAutofit/>
          </a:bodyPr>
          <a:lstStyle/>
          <a:p>
            <a:pPr marL="285750" lvl="0" indent="-285750" algn="l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eleverne kommunikerer eller deler dokumenter med andre i prøvesituationen</a:t>
            </a:r>
          </a:p>
          <a:p>
            <a:pPr marL="285750" lvl="0" indent="-285750" algn="l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eleverne har fundet hele besvarelser på nettet eller andre steder, som er direkte plagieret</a:t>
            </a:r>
          </a:p>
          <a:p>
            <a:pPr marL="285750" lvl="0" indent="-285750" algn="l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eleverne har ikke kildehenvisning</a:t>
            </a:r>
          </a:p>
          <a:p>
            <a:pPr lvl="0" algn="l"/>
            <a:endParaRPr lang="da-DK" sz="1800" dirty="0"/>
          </a:p>
          <a:p>
            <a:pPr lvl="0" algn="l"/>
            <a:endParaRPr lang="da-DK" sz="1800" dirty="0"/>
          </a:p>
        </p:txBody>
      </p:sp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80251839-A6BC-424A-82D6-C773C9DCFE91}"/>
              </a:ext>
            </a:extLst>
          </p:cNvPr>
          <p:cNvSpPr/>
          <p:nvPr/>
        </p:nvSpPr>
        <p:spPr>
          <a:xfrm>
            <a:off x="4844954" y="3693363"/>
            <a:ext cx="1201003" cy="23083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Snydeknappen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AC3AE36D-2661-7044-B2EB-0F44A0AB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95883" y="326550"/>
            <a:ext cx="4858941" cy="561206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Citat</a:t>
            </a:r>
          </a:p>
        </p:txBody>
      </p:sp>
      <p:sp>
        <p:nvSpPr>
          <p:cNvPr id="3" name="Rektangel 2"/>
          <p:cNvSpPr/>
          <p:nvPr/>
        </p:nvSpPr>
        <p:spPr>
          <a:xfrm>
            <a:off x="533252" y="1389615"/>
            <a:ext cx="4972916" cy="424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sz="2100" dirty="0">
                <a:latin typeface="Calibri" charset="0"/>
                <a:ea typeface="Arial Unicode MS" charset="0"/>
                <a:cs typeface="Arial Unicode MS" charset="0"/>
              </a:rPr>
              <a:t>direkte afskrift må forekomme som citater</a:t>
            </a:r>
          </a:p>
          <a:p>
            <a:pPr marL="214313" indent="-214313">
              <a:lnSpc>
                <a:spcPct val="115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sz="2100" dirty="0">
                <a:latin typeface="Calibri" panose="020F0502020204030204" pitchFamily="34" charset="0"/>
                <a:cs typeface="Calibri" panose="020F0502020204030204" pitchFamily="34" charset="0"/>
              </a:rPr>
              <a:t>et citat er en </a:t>
            </a:r>
            <a:r>
              <a:rPr lang="da-DK" sz="2100" i="1" dirty="0">
                <a:latin typeface="Calibri" panose="020F0502020204030204" pitchFamily="34" charset="0"/>
                <a:cs typeface="Calibri" panose="020F0502020204030204" pitchFamily="34" charset="0"/>
              </a:rPr>
              <a:t>nøjagtig</a:t>
            </a:r>
            <a:r>
              <a:rPr lang="da-DK" sz="2100" dirty="0">
                <a:latin typeface="Calibri" panose="020F0502020204030204" pitchFamily="34" charset="0"/>
                <a:cs typeface="Calibri" panose="020F0502020204030204" pitchFamily="34" charset="0"/>
              </a:rPr>
              <a:t> gengivelse </a:t>
            </a:r>
          </a:p>
          <a:p>
            <a:pPr marL="214313" indent="-214313">
              <a:lnSpc>
                <a:spcPct val="115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sz="2100" dirty="0">
                <a:latin typeface="Calibri" charset="0"/>
                <a:ea typeface="Arial Unicode MS" charset="0"/>
                <a:cs typeface="Arial Unicode MS" charset="0"/>
              </a:rPr>
              <a:t>i</a:t>
            </a:r>
            <a:r>
              <a:rPr lang="da-DK" sz="2100" dirty="0" smtClean="0">
                <a:latin typeface="Calibri" charset="0"/>
                <a:ea typeface="Arial Unicode MS" charset="0"/>
                <a:cs typeface="Arial Unicode MS" charset="0"/>
              </a:rPr>
              <a:t>nformer </a:t>
            </a:r>
            <a:r>
              <a:rPr lang="da-DK" sz="2100" dirty="0">
                <a:latin typeface="Calibri" charset="0"/>
                <a:ea typeface="Arial Unicode MS" charset="0"/>
                <a:cs typeface="Arial Unicode MS" charset="0"/>
              </a:rPr>
              <a:t>eleverne om, at direkte citater ikke bør være mere end en sætnings længde</a:t>
            </a:r>
          </a:p>
          <a:p>
            <a:pPr marL="214313" indent="-214313">
              <a:lnSpc>
                <a:spcPct val="115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sz="2100" dirty="0">
                <a:latin typeface="Calibri" charset="0"/>
                <a:ea typeface="Arial Unicode MS" charset="0"/>
                <a:cs typeface="Arial Unicode MS" charset="0"/>
              </a:rPr>
              <a:t>at det tydeligt skal fremgå af besvarelsen, at der er tale om citat</a:t>
            </a:r>
          </a:p>
          <a:p>
            <a:pPr marL="214313" indent="-214313">
              <a:lnSpc>
                <a:spcPct val="115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sz="2100" dirty="0">
                <a:latin typeface="Calibri" charset="0"/>
                <a:ea typeface="Arial Unicode MS" charset="0"/>
                <a:cs typeface="Arial Unicode MS" charset="0"/>
              </a:rPr>
              <a:t>enten ved brug af citationstegn eller ved at sætte det i kursiv samt angivelse af, hvem der citeres.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3A6E38EB-0A1A-8142-A6C8-F47F41DD49F1}"/>
              </a:ext>
            </a:extLst>
          </p:cNvPr>
          <p:cNvSpPr/>
          <p:nvPr/>
        </p:nvSpPr>
        <p:spPr>
          <a:xfrm rot="2201414">
            <a:off x="4850912" y="2613456"/>
            <a:ext cx="4972916" cy="5504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”……”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499C56BA-DA0C-5F49-AC78-272299606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C444D0D-9185-FA4B-8E3E-6B3BB9B5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45" y="776052"/>
            <a:ext cx="6444014" cy="722432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55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utilstrækkelig</a:t>
            </a:r>
            <a:r>
              <a:rPr lang="en-US" sz="255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5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undervisning</a:t>
            </a:r>
            <a:endParaRPr lang="en-US" sz="255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Billede 8" descr="Et billede, der indeholder tekst, krydsord&#10;&#10;&#10;&#10;Automatisk oprettet beskrivelse">
            <a:extLst>
              <a:ext uri="{FF2B5EF4-FFF2-40B4-BE49-F238E27FC236}">
                <a16:creationId xmlns="" xmlns:a16="http://schemas.microsoft.com/office/drawing/2014/main" id="{6378C856-3670-9B41-9034-86413D61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23" y="1729053"/>
            <a:ext cx="4086477" cy="48360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Venstrepil 9">
            <a:extLst>
              <a:ext uri="{FF2B5EF4-FFF2-40B4-BE49-F238E27FC236}">
                <a16:creationId xmlns="" xmlns:a16="http://schemas.microsoft.com/office/drawing/2014/main" id="{D5EC61B4-ACD6-9B4C-B939-F5DE0F4F8BF8}"/>
              </a:ext>
            </a:extLst>
          </p:cNvPr>
          <p:cNvSpPr/>
          <p:nvPr/>
        </p:nvSpPr>
        <p:spPr>
          <a:xfrm>
            <a:off x="3074667" y="1905103"/>
            <a:ext cx="3118745" cy="31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22" name="Venstrepil 21">
            <a:extLst>
              <a:ext uri="{FF2B5EF4-FFF2-40B4-BE49-F238E27FC236}">
                <a16:creationId xmlns="" xmlns:a16="http://schemas.microsoft.com/office/drawing/2014/main" id="{F3B11BF7-2AFF-A84B-89BF-F03D27C204C4}"/>
              </a:ext>
            </a:extLst>
          </p:cNvPr>
          <p:cNvSpPr/>
          <p:nvPr/>
        </p:nvSpPr>
        <p:spPr>
          <a:xfrm>
            <a:off x="3068469" y="2566805"/>
            <a:ext cx="3118745" cy="31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24" name="Venstrepil 23">
            <a:extLst>
              <a:ext uri="{FF2B5EF4-FFF2-40B4-BE49-F238E27FC236}">
                <a16:creationId xmlns="" xmlns:a16="http://schemas.microsoft.com/office/drawing/2014/main" id="{930E59D9-E2D2-D447-A07D-B07BBAAF2A27}"/>
              </a:ext>
            </a:extLst>
          </p:cNvPr>
          <p:cNvSpPr/>
          <p:nvPr/>
        </p:nvSpPr>
        <p:spPr>
          <a:xfrm>
            <a:off x="3047371" y="3113187"/>
            <a:ext cx="3118745" cy="31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27" name="Venstrepil 26">
            <a:extLst>
              <a:ext uri="{FF2B5EF4-FFF2-40B4-BE49-F238E27FC236}">
                <a16:creationId xmlns="" xmlns:a16="http://schemas.microsoft.com/office/drawing/2014/main" id="{F55ADF8F-8962-3B4E-B1BA-732067E3691B}"/>
              </a:ext>
            </a:extLst>
          </p:cNvPr>
          <p:cNvSpPr/>
          <p:nvPr/>
        </p:nvSpPr>
        <p:spPr>
          <a:xfrm>
            <a:off x="3342445" y="3989181"/>
            <a:ext cx="3118745" cy="31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E3F906F7-EF74-C347-8A68-6BD56170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66A4D4-049A-4389-B407-0E7091A07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200"/>
              <a:t>Søgning og brug af internet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3504" y="2858703"/>
            <a:ext cx="3356919" cy="30425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sz="1700" dirty="0">
                <a:solidFill>
                  <a:srgbClr val="FFFFFF"/>
                </a:solidFill>
              </a:rPr>
              <a:t>I </a:t>
            </a:r>
            <a:r>
              <a:rPr lang="en-US" sz="1700" dirty="0" err="1">
                <a:solidFill>
                  <a:srgbClr val="FFFFFF"/>
                </a:solidFill>
              </a:rPr>
              <a:t>opgaver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hvor</a:t>
            </a:r>
            <a:r>
              <a:rPr lang="en-US" sz="1700" dirty="0">
                <a:solidFill>
                  <a:srgbClr val="FFFFFF"/>
                </a:solidFill>
              </a:rPr>
              <a:t> der </a:t>
            </a:r>
            <a:r>
              <a:rPr lang="en-US" sz="1700" dirty="0" err="1">
                <a:solidFill>
                  <a:srgbClr val="FFFFFF"/>
                </a:solidFill>
              </a:rPr>
              <a:t>er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krav</a:t>
            </a:r>
            <a:r>
              <a:rPr lang="en-US" sz="1700" dirty="0">
                <a:solidFill>
                  <a:srgbClr val="FFFFFF"/>
                </a:solidFill>
              </a:rPr>
              <a:t> om </a:t>
            </a:r>
            <a:r>
              <a:rPr lang="en-US" sz="1700" dirty="0" err="1">
                <a:solidFill>
                  <a:srgbClr val="FFFFFF"/>
                </a:solidFill>
              </a:rPr>
              <a:t>f.eks</a:t>
            </a:r>
            <a:r>
              <a:rPr lang="en-US" sz="1700" dirty="0">
                <a:solidFill>
                  <a:srgbClr val="FFFFFF"/>
                </a:solidFill>
              </a:rPr>
              <a:t>. interview, </a:t>
            </a:r>
            <a:r>
              <a:rPr lang="en-US" sz="1700" dirty="0" err="1">
                <a:solidFill>
                  <a:srgbClr val="FFFFFF"/>
                </a:solidFill>
              </a:rPr>
              <a:t>styrkes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opgavebesvarelsen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hvis</a:t>
            </a:r>
            <a:r>
              <a:rPr lang="en-US" sz="1700" dirty="0">
                <a:solidFill>
                  <a:srgbClr val="FFFFFF"/>
                </a:solidFill>
              </a:rPr>
              <a:t> der </a:t>
            </a:r>
            <a:r>
              <a:rPr lang="en-US" sz="1700" dirty="0" err="1">
                <a:solidFill>
                  <a:srgbClr val="FFFFFF"/>
                </a:solidFill>
              </a:rPr>
              <a:t>kan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henvises</a:t>
            </a:r>
            <a:r>
              <a:rPr lang="en-US" sz="1700" dirty="0">
                <a:solidFill>
                  <a:srgbClr val="FFFFFF"/>
                </a:solidFill>
              </a:rPr>
              <a:t> til </a:t>
            </a:r>
            <a:r>
              <a:rPr lang="en-US" sz="1700" dirty="0" err="1">
                <a:solidFill>
                  <a:srgbClr val="FFFFFF"/>
                </a:solidFill>
              </a:rPr>
              <a:t>faktiske</a:t>
            </a:r>
            <a:r>
              <a:rPr lang="en-US" sz="1700" dirty="0">
                <a:solidFill>
                  <a:srgbClr val="FFFFFF"/>
                </a:solidFill>
              </a:rPr>
              <a:t> interview </a:t>
            </a:r>
            <a:r>
              <a:rPr lang="en-US" sz="1700" dirty="0" err="1">
                <a:solidFill>
                  <a:srgbClr val="FFFFFF"/>
                </a:solidFill>
              </a:rPr>
              <a:t>fundet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på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nettet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pPr marL="0" indent="0">
              <a:lnSpc>
                <a:spcPct val="90000"/>
              </a:lnSpc>
              <a:buClr>
                <a:srgbClr val="0070C0"/>
              </a:buClr>
              <a:buNone/>
            </a:pPr>
            <a:r>
              <a:rPr lang="en-US" sz="1700" dirty="0">
                <a:solidFill>
                  <a:srgbClr val="FFFFFF"/>
                </a:solidFill>
              </a:rPr>
              <a:t>Der </a:t>
            </a:r>
            <a:r>
              <a:rPr lang="en-US" sz="1700" dirty="0" err="1">
                <a:solidFill>
                  <a:srgbClr val="FFFFFF"/>
                </a:solidFill>
              </a:rPr>
              <a:t>bør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skelnes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mellem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forskellige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interviewkilder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sz="1700" dirty="0" err="1">
                <a:solidFill>
                  <a:srgbClr val="FFFFFF"/>
                </a:solidFill>
              </a:rPr>
              <a:t>erfarings</a:t>
            </a:r>
            <a:r>
              <a:rPr lang="en-US" sz="1700" dirty="0">
                <a:solidFill>
                  <a:srgbClr val="FFFFFF"/>
                </a:solidFill>
              </a:rPr>
              <a:t> – </a:t>
            </a:r>
            <a:r>
              <a:rPr lang="en-US" sz="1700" dirty="0" err="1">
                <a:solidFill>
                  <a:srgbClr val="FFFFFF"/>
                </a:solidFill>
              </a:rPr>
              <a:t>og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partskilder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kan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være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af</a:t>
            </a:r>
            <a:r>
              <a:rPr lang="en-US" sz="1700" dirty="0">
                <a:solidFill>
                  <a:srgbClr val="FFFFFF"/>
                </a:solidFill>
              </a:rPr>
              <a:t> mere </a:t>
            </a:r>
            <a:r>
              <a:rPr lang="en-US" sz="1700" dirty="0" err="1">
                <a:solidFill>
                  <a:srgbClr val="FFFFFF"/>
                </a:solidFill>
              </a:rPr>
              <a:t>fiktiv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karakter</a:t>
            </a: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sz="1700" dirty="0" err="1" smtClean="0">
                <a:solidFill>
                  <a:srgbClr val="FFFFFF"/>
                </a:solidFill>
              </a:rPr>
              <a:t>ekspertkilder</a:t>
            </a:r>
            <a:r>
              <a:rPr lang="en-US" sz="1700" dirty="0" smtClean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vil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altid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være</a:t>
            </a:r>
            <a:r>
              <a:rPr lang="en-US" sz="1700" dirty="0">
                <a:solidFill>
                  <a:srgbClr val="FFFFFF"/>
                </a:solidFill>
              </a:rPr>
              <a:t>  </a:t>
            </a:r>
            <a:r>
              <a:rPr lang="en-US" sz="1700" dirty="0" err="1">
                <a:solidFill>
                  <a:srgbClr val="FFFFFF"/>
                </a:solidFill>
              </a:rPr>
              <a:t>virkelighedens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eksperter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5899359-8523-4D4D-B568-3FDFAF982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9C9585-DA89-4D7E-BCDF-576461A1A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nternet">
            <a:extLst>
              <a:ext uri="{FF2B5EF4-FFF2-40B4-BE49-F238E27FC236}">
                <a16:creationId xmlns="" xmlns:a16="http://schemas.microsoft.com/office/drawing/2014/main" id="{98B2066B-10EE-D645-A2D4-DB7F26D43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519" y="1710827"/>
            <a:ext cx="3119676" cy="3119676"/>
          </a:xfrm>
          <a:prstGeom prst="rect">
            <a:avLst/>
          </a:prstGeom>
        </p:spPr>
      </p:pic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B70B25EC-3DF2-C84D-8F54-2FD5C61A6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4252" y="97203"/>
            <a:ext cx="962529" cy="4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977" y="232749"/>
            <a:ext cx="7812314" cy="818130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Korrekt kildeangivelse i elevbesvarelser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850927" y="1335468"/>
            <a:ext cx="5979886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da-DK" sz="1400" i="1" dirty="0">
                <a:solidFill>
                  <a:srgbClr val="00000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k</a:t>
            </a:r>
            <a:r>
              <a:rPr kumimoji="0" lang="da-DK" sz="14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un relevante kilder angives</a:t>
            </a:r>
          </a:p>
          <a:p>
            <a:pPr marL="285750" marR="0" indent="-28575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da-DK" sz="14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skal altid være til sidst i opgaven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1059543" y="2670629"/>
            <a:ext cx="16286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/>
              <a:t>I</a:t>
            </a:r>
            <a:endParaRPr kumimoji="0" lang="da-DK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37029" y="2113944"/>
            <a:ext cx="7206342" cy="47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Eksempel på hvad en korrekt kildeangivelse skal indeholde: 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hvis der er en forfatter: forfatter (efternavn først)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titel på websiden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websidens/hovedsidens navn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dato for besøget på siden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dato for oprettelse af websiden (hvis det kan findes)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den fulde URL-adresse 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Eksempel:</a:t>
            </a:r>
            <a:br>
              <a:rPr lang="da-DK" dirty="0"/>
            </a:br>
            <a:r>
              <a:rPr lang="da-DK" dirty="0" err="1"/>
              <a:t>Koogi</a:t>
            </a:r>
            <a:r>
              <a:rPr lang="da-DK" dirty="0"/>
              <a:t>, Lene: Niels Hausgaard: Humor er stødpuden, som gør det lettere at være sammen. Udgivet af </a:t>
            </a:r>
            <a:r>
              <a:rPr lang="da-DK" dirty="0" err="1"/>
              <a:t>dr.dk</a:t>
            </a:r>
            <a:r>
              <a:rPr lang="da-DK" dirty="0"/>
              <a:t>. Besøgt 10/8 2017. Oprettet 28/3 2017 http://</a:t>
            </a:r>
            <a:r>
              <a:rPr lang="da-DK" dirty="0" err="1"/>
              <a:t>www.dr.dk</a:t>
            </a:r>
            <a:r>
              <a:rPr lang="da-DK" dirty="0"/>
              <a:t>/nyheder/indland/</a:t>
            </a:r>
            <a:r>
              <a:rPr lang="da-DK" dirty="0" err="1"/>
              <a:t>niels</a:t>
            </a:r>
            <a:r>
              <a:rPr lang="da-DK" dirty="0"/>
              <a:t>-</a:t>
            </a:r>
            <a:r>
              <a:rPr lang="da-DK" dirty="0" err="1"/>
              <a:t>hausgaard</a:t>
            </a:r>
            <a:r>
              <a:rPr lang="da-DK" dirty="0"/>
              <a:t>-humor-er- </a:t>
            </a:r>
            <a:r>
              <a:rPr lang="da-DK" dirty="0" err="1"/>
              <a:t>stoedpuden</a:t>
            </a:r>
            <a:r>
              <a:rPr lang="da-DK" dirty="0"/>
              <a:t>-som-</a:t>
            </a:r>
            <a:r>
              <a:rPr lang="da-DK" dirty="0" err="1"/>
              <a:t>goer</a:t>
            </a:r>
            <a:r>
              <a:rPr lang="da-DK" dirty="0"/>
              <a:t>-det-lettere-</a:t>
            </a:r>
            <a:r>
              <a:rPr lang="da-DK" dirty="0" err="1"/>
              <a:t>vaere</a:t>
            </a:r>
            <a:r>
              <a:rPr lang="da-DK" dirty="0"/>
              <a:t>-sammen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67D34DCF-1AA4-7740-816B-8880030D8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4015" y="111220"/>
            <a:ext cx="1189985" cy="5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6A9AE5-69DF-4153-B35A-94BDEF32E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59B5318-27A8-4E50-80D9-B92D4F28EA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4647" y="804672"/>
            <a:ext cx="7934706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0905A58D-D743-C44E-BB41-0EB520B96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913" y="1124712"/>
            <a:ext cx="6270172" cy="4608576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CD811017-8E32-5642-AB39-CA662CFD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 kern="12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12892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="" xmlns:a16="http://schemas.microsoft.com/office/drawing/2014/main" id="{1660E788-AFA9-4A1B-9991-6AA74632A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92FFCCD-DB13-FA43-85AD-43179723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17280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1500" b="0">
                <a:solidFill>
                  <a:schemeClr val="bg1"/>
                </a:solidFill>
              </a:rPr>
              <a:t>Hvor halter det nogen gange?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="" xmlns:a16="http://schemas.microsoft.com/office/drawing/2014/main" id="{2E9DDFE6-62DD-2E49-AAE9-3FAC06D5B9EF}"/>
              </a:ext>
            </a:extLst>
          </p:cNvPr>
          <p:cNvSpPr txBox="1"/>
          <p:nvPr/>
        </p:nvSpPr>
        <p:spPr>
          <a:xfrm>
            <a:off x="482601" y="2638044"/>
            <a:ext cx="2522980" cy="34156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rmAutofit/>
          </a:bodyPr>
          <a:lstStyle/>
          <a:p>
            <a:pPr marL="45720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500">
                <a:solidFill>
                  <a:schemeClr val="bg1"/>
                </a:solidFill>
              </a:rPr>
              <a:t>har du lært dine elever strategier til revideringsfasen? –når teksten er skrevet 1. gang</a:t>
            </a:r>
          </a:p>
          <a:p>
            <a:pPr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500">
              <a:solidFill>
                <a:schemeClr val="bg1"/>
              </a:solidFill>
            </a:endParaRPr>
          </a:p>
          <a:p>
            <a:pPr marL="45720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500">
                <a:solidFill>
                  <a:schemeClr val="bg1"/>
                </a:solidFill>
              </a:rPr>
              <a:t>justere, flytte afsnit osv.</a:t>
            </a:r>
          </a:p>
          <a:p>
            <a:pPr marL="45720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500">
              <a:solidFill>
                <a:schemeClr val="bg1"/>
              </a:solidFill>
            </a:endParaRPr>
          </a:p>
          <a:p>
            <a:pPr marL="45720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500">
                <a:solidFill>
                  <a:schemeClr val="bg1"/>
                </a:solidFill>
              </a:rPr>
              <a:t>bruge TOSE-modellen – Tilføje, Omorganisere, Slette og Erstatte</a:t>
            </a:r>
          </a:p>
          <a:p>
            <a:pPr marL="0" marR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3809B472-EDCC-7042-863A-238094B2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22" y="1848382"/>
            <a:ext cx="4688077" cy="300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5D7E65CC-094F-8040-97C2-045FEB57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4255" y="6236208"/>
            <a:ext cx="3582358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450"/>
              </a:spcAft>
            </a:pPr>
            <a:r>
              <a:rPr lang="en-US" sz="800">
                <a:solidFill>
                  <a:schemeClr val="tx1">
                    <a:alpha val="70000"/>
                  </a:schemeClr>
                </a:solidFill>
              </a:rPr>
              <a:t>Pernille Tjellesen, læringskonsulent i dansk, Styrelsen for Undervisning og Kvalitet</a:t>
            </a:r>
          </a:p>
        </p:txBody>
      </p:sp>
      <p:pic>
        <p:nvPicPr>
          <p:cNvPr id="32" name="Billede 31">
            <a:extLst>
              <a:ext uri="{FF2B5EF4-FFF2-40B4-BE49-F238E27FC236}">
                <a16:creationId xmlns="" xmlns:a16="http://schemas.microsoft.com/office/drawing/2014/main" id="{24A7F178-BAE1-F140-A83D-BDB9D5A56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966A4D4-049A-4389-B407-0E7091A07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81D132F2-6390-9946-B30E-056E341F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68580" tIns="34290" rIns="68580" bIns="34290" rtlCol="0">
            <a:normAutofit/>
          </a:bodyPr>
          <a:lstStyle/>
          <a:p>
            <a:r>
              <a:rPr lang="da-DK" sz="1800" b="0" kern="1200">
                <a:latin typeface="+mj-lt"/>
                <a:ea typeface="+mj-ea"/>
                <a:cs typeface="+mj-cs"/>
              </a:rPr>
              <a:t>Strategier til færdiggørelsesfasen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="" xmlns:a16="http://schemas.microsoft.com/office/drawing/2014/main" id="{848B0ABA-A943-E949-9A48-214121D6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e</a:t>
            </a:r>
            <a:r>
              <a:rPr kumimoji="0" lang="da-DK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r teksten præsentabel – fremmer den kommunikationen?</a:t>
            </a:r>
          </a:p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e</a:t>
            </a:r>
            <a:r>
              <a:rPr kumimoji="0" lang="da-DK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r de undervist i tekstbehandlingsprogrammet?</a:t>
            </a:r>
          </a:p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l</a:t>
            </a: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æs eventuelt teksten bagfra (korrektur)</a:t>
            </a:r>
          </a:p>
          <a:p>
            <a:pPr marR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 eventuelt teksten </a:t>
            </a:r>
            <a:r>
              <a:rPr lang="da-DK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før </a:t>
            </a:r>
            <a:r>
              <a:rPr lang="da-DK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færdiggørelsesfasen</a:t>
            </a:r>
          </a:p>
          <a:p>
            <a:pPr marL="0" marR="0" indent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da-DK" sz="1500" dirty="0">
              <a:solidFill>
                <a:srgbClr val="FFFFFF"/>
              </a:solidFill>
            </a:endParaRPr>
          </a:p>
          <a:p>
            <a:pPr marL="0" marR="0" indent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da-DK" sz="1500" dirty="0">
              <a:solidFill>
                <a:srgbClr val="FFFFFF"/>
              </a:solidFill>
            </a:endParaRPr>
          </a:p>
          <a:p>
            <a:pPr marL="0" marR="0" indent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5899359-8523-4D4D-B568-3FDFAF982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E9C9585-DA89-4D7E-BCDF-576461A1A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Avis">
            <a:extLst>
              <a:ext uri="{FF2B5EF4-FFF2-40B4-BE49-F238E27FC236}">
                <a16:creationId xmlns="" xmlns:a16="http://schemas.microsoft.com/office/drawing/2014/main" id="{21E85D78-F0FF-9141-BAEB-8C59F6CA1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519" y="1710827"/>
            <a:ext cx="3119676" cy="3119676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98640191-2BF2-FE41-ACA8-D2315469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503386" cy="31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800">
                <a:solidFill>
                  <a:srgbClr val="FFFFFF">
                    <a:alpha val="70000"/>
                  </a:srgbClr>
                </a:solidFill>
              </a:rPr>
              <a:t>Pernille Tjellesen, læringskonsulent i dansk, Styrelsen for Undervisning og Kvalitet</a:t>
            </a:r>
            <a:endParaRPr lang="en-US" sz="800" kern="1200">
              <a:solidFill>
                <a:srgbClr val="FFFFFF">
                  <a:alpha val="70000"/>
                </a:srgb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" name="Billede 31">
            <a:extLst>
              <a:ext uri="{FF2B5EF4-FFF2-40B4-BE49-F238E27FC236}">
                <a16:creationId xmlns="" xmlns:a16="http://schemas.microsoft.com/office/drawing/2014/main" id="{41E7BCC2-3EFC-B44E-B7C0-2230297FC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7ED34DD-DA0D-B343-A2CE-1A4F8834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723" y="573050"/>
            <a:ext cx="6478588" cy="674402"/>
          </a:xfrm>
        </p:spPr>
        <p:txBody>
          <a:bodyPr>
            <a:normAutofit fontScale="90000"/>
          </a:bodyPr>
          <a:lstStyle/>
          <a:p>
            <a:r>
              <a:rPr lang="da-DK" dirty="0"/>
              <a:t>Layout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3CD455BF-B2DB-0D49-B1F5-5287CAB3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090" y="2351535"/>
            <a:ext cx="3337295" cy="2562225"/>
          </a:xfrm>
        </p:spPr>
        <p:txBody>
          <a:bodyPr>
            <a:no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layout skal fremme kommunikationen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hvad er hensigten med teksten?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hvem er målgruppen?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hvilket medie?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hvordan ser sådan en tekst ud i den virkelige verden? (ingen krav om direkte en til en overførsel)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4792C42D-2B9E-5044-9595-C175D34B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sp>
        <p:nvSpPr>
          <p:cNvPr id="5" name="Tekstfelt 4">
            <a:extLst>
              <a:ext uri="{FF2B5EF4-FFF2-40B4-BE49-F238E27FC236}">
                <a16:creationId xmlns="" xmlns:a16="http://schemas.microsoft.com/office/drawing/2014/main" id="{BF014E35-FB5A-DD47-8CF2-E219F109E3D1}"/>
              </a:ext>
            </a:extLst>
          </p:cNvPr>
          <p:cNvSpPr txBox="1"/>
          <p:nvPr/>
        </p:nvSpPr>
        <p:spPr>
          <a:xfrm>
            <a:off x="4449017" y="2208524"/>
            <a:ext cx="4321119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skrifttype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afsnit (struktur i teksten)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eventuel brug af billedmodaliteter,</a:t>
            </a:r>
          </a:p>
          <a:p>
            <a:r>
              <a:rPr lang="da-DK" dirty="0"/>
              <a:t>    hvis det fremmer kommunikationen eller </a:t>
            </a:r>
          </a:p>
          <a:p>
            <a:r>
              <a:rPr lang="da-DK" dirty="0"/>
              <a:t>    er en del af opgavekravene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eventuel brug af faktaboks osv</a:t>
            </a:r>
            <a:r>
              <a:rPr lang="da-DK" dirty="0" smtClean="0"/>
              <a:t>., hvis </a:t>
            </a:r>
            <a:r>
              <a:rPr lang="da-DK" dirty="0"/>
              <a:t>det </a:t>
            </a:r>
          </a:p>
          <a:p>
            <a:r>
              <a:rPr lang="da-DK" dirty="0"/>
              <a:t>    fremmer kommunikationen eller </a:t>
            </a:r>
          </a:p>
          <a:p>
            <a:r>
              <a:rPr lang="da-DK" dirty="0"/>
              <a:t>    er en del af opgavekravene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sz="1050" dirty="0"/>
          </a:p>
          <a:p>
            <a:endParaRPr lang="da-DK" sz="1050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DA819347-33A3-B04F-AD16-06B02EB6E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5C3DD85-60A5-D74F-9AF8-2F418BAA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50" y="236327"/>
            <a:ext cx="6478588" cy="746311"/>
          </a:xfrm>
        </p:spPr>
        <p:txBody>
          <a:bodyPr/>
          <a:lstStyle/>
          <a:p>
            <a:r>
              <a:rPr lang="da-DK" dirty="0"/>
              <a:t>Lidt mere layout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8221AD9A-326D-9A49-BA87-DA40BE7C7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289" y="1514499"/>
            <a:ext cx="3990075" cy="43608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man kan i undervisningen undersøge forskellige layout i forhold til hensigt, medie og målgruppe fra den virkelige verden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sammen med eleverne uddrage relevante elementer fra det udvalgte layout, som fremmer kommunikationen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disse elementer kan så anvendes som huskeregler, når eleverne skal udforme layout.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="" xmlns:a16="http://schemas.microsoft.com/office/drawing/2014/main" id="{B94E63C2-6CD3-5A44-B103-B71E7B15482D}"/>
              </a:ext>
            </a:extLst>
          </p:cNvPr>
          <p:cNvSpPr txBox="1"/>
          <p:nvPr/>
        </p:nvSpPr>
        <p:spPr>
          <a:xfrm>
            <a:off x="5591068" y="3694930"/>
            <a:ext cx="2966078" cy="1246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800" dirty="0"/>
              <a:t>De skal ikke lave en folder, men skrive to tekster til </a:t>
            </a:r>
            <a:r>
              <a:rPr lang="da-DK" sz="1800" dirty="0" smtClean="0"/>
              <a:t>folderen.</a:t>
            </a:r>
            <a:endParaRPr lang="da-DK" sz="1800" dirty="0"/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Billede 4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A52EEC50-D60F-C146-AA20-4563A8CBC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97" y="1260611"/>
            <a:ext cx="4280777" cy="214269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B656C6B7-E0A8-6148-9687-708D49CB8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6578" y="209615"/>
            <a:ext cx="6478588" cy="1143001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Program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600075" y="2165905"/>
            <a:ext cx="7851594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13.45 -14.00	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	</a:t>
            </a: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Intro</a:t>
            </a:r>
            <a:r>
              <a:rPr kumimoji="0" lang="da-DK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L</a:t>
            </a:r>
            <a:r>
              <a:rPr kumimoji="0" lang="da-DK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ydprøve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dirty="0">
                <a:latin typeface="Calibri" panose="020F0502020204030204" pitchFamily="34" charset="0"/>
              </a:rPr>
              <a:t>				H</a:t>
            </a:r>
            <a:r>
              <a:rPr kumimoji="0" lang="da-DK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jælp til teknik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baseline="0" dirty="0">
                <a:latin typeface="Calibri" panose="020F0502020204030204" pitchFamily="34" charset="0"/>
              </a:rPr>
              <a:t>				Fælles chat</a:t>
            </a:r>
            <a:r>
              <a:rPr lang="da-DK" sz="2000" dirty="0">
                <a:latin typeface="Calibri" panose="020F0502020204030204" pitchFamily="34" charset="0"/>
              </a:rPr>
              <a:t> er åben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0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14.00-14.30	</a:t>
            </a:r>
            <a:r>
              <a:rPr lang="da-DK" sz="2400" dirty="0">
                <a:latin typeface="Calibri" panose="020F0502020204030204" pitchFamily="34" charset="0"/>
              </a:rPr>
              <a:t>		</a:t>
            </a:r>
            <a:r>
              <a:rPr lang="da-DK" sz="2400" b="1" dirty="0">
                <a:latin typeface="Calibri" panose="020F0502020204030204" pitchFamily="34" charset="0"/>
              </a:rPr>
              <a:t>Oplæg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(chatten er lukket)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0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4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14.30-15.00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</a:t>
            </a: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	Spørgsmål fra jer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Chatten er åben</a:t>
            </a:r>
            <a:endParaRPr kumimoji="0" lang="da-DK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2E17D370-9DE0-4947-8A3C-BD4FA6F78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514" y="71265"/>
            <a:ext cx="1079486" cy="5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Har i check på de gængse funktioner i tekstbehandlings-programmet?</a:t>
            </a:r>
          </a:p>
        </p:txBody>
      </p:sp>
      <p:sp>
        <p:nvSpPr>
          <p:cNvPr id="26" name="Rectangle 22">
            <a:extLst>
              <a:ext uri="{FF2B5EF4-FFF2-40B4-BE49-F238E27FC236}">
                <a16:creationId xmlns="" xmlns:a16="http://schemas.microsoft.com/office/drawing/2014/main" id="{57641559-3ECE-4DB1-85A2-3C54ABF88F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2940" y="640555"/>
            <a:ext cx="781812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EB75080-BA4C-4050-B9D7-977D4DCB69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6384" y="806112"/>
            <a:ext cx="75712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0" y="1114570"/>
            <a:ext cx="1215883" cy="233823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93" y="1114570"/>
            <a:ext cx="1502317" cy="233823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21" y="1122102"/>
            <a:ext cx="1690108" cy="232317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8" y="1988454"/>
            <a:ext cx="1699190" cy="590468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1037C31-9E7A-4F99-8774-A0E530DE1A42}" type="datetimeFigureOut">
              <a:rPr lang="en-US" sz="1050" smtClean="0"/>
              <a:pPr>
                <a:spcAft>
                  <a:spcPts val="600"/>
                </a:spcAft>
              </a:pPr>
              <a:t>3/19/2019</a:t>
            </a:fld>
            <a:endParaRPr lang="en-US" sz="1050"/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0FEAA89B-31CD-DC4B-9205-A5D037A47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966A4D4-049A-4389-B407-0E7091A07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9FE2E1-BB6F-784E-91EE-BF8A5AAE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/>
              <a:t>Elev-til-elev-læring om skriftlig fremstilling</a:t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endParaRPr lang="en-US" sz="150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DA6E002-666D-1C41-AA85-90407AE75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504" y="2858703"/>
            <a:ext cx="3356919" cy="30425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hlinkClick r:id="rId2"/>
              </a:rPr>
              <a:t>https://www.emu.dk/sites/default/files/Elehttps://www.emu.dk/sites/default/files/Elev-til-elev%20læring%20om%20skriftlig%20fremstilling_0.pdfv-til-elev%20læring%20om%20skriftlig%20fremstilling_0.pdf 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5899359-8523-4D4D-B568-3FDFAF982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E9C9585-DA89-4D7E-BCDF-576461A1A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8C61CBB6-C954-1946-82A1-5F13250F46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98519" y="1477748"/>
            <a:ext cx="3119676" cy="3585834"/>
          </a:xfrm>
          <a:prstGeom prst="rect">
            <a:avLst/>
          </a:prstGeom>
        </p:spPr>
      </p:pic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C2E4F986-9DF3-AA4C-B211-4A25BA98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503386" cy="31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 b="1">
                <a:solidFill>
                  <a:srgbClr val="FFFFFF">
                    <a:alpha val="70000"/>
                  </a:srgbClr>
                </a:solidFill>
              </a:rPr>
              <a:t>Pernille Tjellesen, læringskonsulent i dansk, Styrelsen for Undervisning og Kvalitet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="" xmlns:a16="http://schemas.microsoft.com/office/drawing/2014/main" id="{A809B6E0-7FF6-DA43-8DC4-FD5DA54E5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6A9AE5-69DF-4153-B35A-94BDEF32E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59B5318-27A8-4E50-80D9-B92D4F28EA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4647" y="804672"/>
            <a:ext cx="7934706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4154831C-03BD-264C-880F-775A76B96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615" y="1124712"/>
            <a:ext cx="6144768" cy="4608576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3EF17DE3-0DCE-2F4B-A628-A4147635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 kern="12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36849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6A9AE5-69DF-4153-B35A-94BDEF32E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59B5318-27A8-4E50-80D9-B92D4F28EA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4647" y="804672"/>
            <a:ext cx="7934706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AE751220-10BF-D849-B94E-3EC3D48C8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581" y="1124712"/>
            <a:ext cx="6206837" cy="4608576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9D92EF38-7208-E44A-A437-6F5929BD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 kern="12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7853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642F1F7-6246-4C87-B941-6957B32BD0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9144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/>
              <a:t>Hjælpemidler</a:t>
            </a:r>
          </a:p>
        </p:txBody>
      </p:sp>
      <p:pic>
        <p:nvPicPr>
          <p:cNvPr id="8" name="Grafik 7" descr="Internet">
            <a:extLst>
              <a:ext uri="{FF2B5EF4-FFF2-40B4-BE49-F238E27FC236}">
                <a16:creationId xmlns="" xmlns:a16="http://schemas.microsoft.com/office/drawing/2014/main" id="{6B5B4FC8-47EA-AA4A-96E4-A0A17574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684" y="1270675"/>
            <a:ext cx="1935670" cy="1935670"/>
          </a:xfrm>
          <a:prstGeom prst="rect">
            <a:avLst/>
          </a:prstGeom>
        </p:spPr>
      </p:pic>
      <p:pic>
        <p:nvPicPr>
          <p:cNvPr id="10" name="Grafik 9" descr="Taske">
            <a:extLst>
              <a:ext uri="{FF2B5EF4-FFF2-40B4-BE49-F238E27FC236}">
                <a16:creationId xmlns="" xmlns:a16="http://schemas.microsoft.com/office/drawing/2014/main" id="{C29DC710-2CBC-9E40-B43B-46472698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6004" y="1270676"/>
            <a:ext cx="1935671" cy="1935671"/>
          </a:xfrm>
          <a:prstGeom prst="rect">
            <a:avLst/>
          </a:prstGeom>
        </p:spPr>
      </p:pic>
      <p:pic>
        <p:nvPicPr>
          <p:cNvPr id="12" name="Grafik 11" descr="Tjekliste">
            <a:extLst>
              <a:ext uri="{FF2B5EF4-FFF2-40B4-BE49-F238E27FC236}">
                <a16:creationId xmlns="" xmlns:a16="http://schemas.microsoft.com/office/drawing/2014/main" id="{548263CB-61C8-C044-9B4F-39144B504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2324" y="1270675"/>
            <a:ext cx="1935672" cy="1935672"/>
          </a:xfrm>
          <a:prstGeom prst="rect">
            <a:avLst/>
          </a:prstGeom>
        </p:spPr>
      </p:pic>
      <p:pic>
        <p:nvPicPr>
          <p:cNvPr id="14" name="Grafik 13" descr="Bøger">
            <a:extLst>
              <a:ext uri="{FF2B5EF4-FFF2-40B4-BE49-F238E27FC236}">
                <a16:creationId xmlns="" xmlns:a16="http://schemas.microsoft.com/office/drawing/2014/main" id="{CD300FF0-DD4A-A348-A26A-4FCE6ECF2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8644" y="1270674"/>
            <a:ext cx="1935672" cy="193567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="" xmlns:a16="http://schemas.microsoft.com/office/drawing/2014/main" id="{689D690F-BE13-654B-AB96-98F6AA12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="" xmlns:a16="http://schemas.microsoft.com/office/drawing/2014/main" id="{8B8FE8BB-806C-3A4F-B748-1B77703C1901}"/>
              </a:ext>
            </a:extLst>
          </p:cNvPr>
          <p:cNvSpPr txBox="1"/>
          <p:nvPr/>
        </p:nvSpPr>
        <p:spPr>
          <a:xfrm>
            <a:off x="1473958" y="5727521"/>
            <a:ext cx="596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Skolens leder træffer afgørelse om, hvilke programmer, der må anvendes. Programmerne skal være kendt fra undervisningen.</a:t>
            </a:r>
          </a:p>
        </p:txBody>
      </p:sp>
    </p:spTree>
    <p:extLst>
      <p:ext uri="{BB962C8B-B14F-4D97-AF65-F5344CB8AC3E}">
        <p14:creationId xmlns:p14="http://schemas.microsoft.com/office/powerpoint/2010/main" val="157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1654214-8860-C642-8E9B-15B877E5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43" y="402832"/>
            <a:ext cx="7552188" cy="1216742"/>
          </a:xfrm>
        </p:spPr>
        <p:txBody>
          <a:bodyPr>
            <a:normAutofit/>
          </a:bodyPr>
          <a:lstStyle/>
          <a:p>
            <a:r>
              <a:rPr lang="da-DK" dirty="0"/>
              <a:t>Alle hjælpemidler </a:t>
            </a:r>
            <a:r>
              <a:rPr lang="da-DK"/>
              <a:t>er tilladt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3ADFF42B-2217-F244-972B-E5622EF8C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43" y="2575766"/>
            <a:ext cx="3849329" cy="285880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da-DK" b="1" dirty="0">
                <a:solidFill>
                  <a:schemeClr val="tx1"/>
                </a:solidFill>
              </a:rPr>
              <a:t>Spørg jer selv på skolen inden I køber ind:</a:t>
            </a:r>
          </a:p>
          <a:p>
            <a:r>
              <a:rPr lang="da-DK" dirty="0">
                <a:solidFill>
                  <a:schemeClr val="tx1"/>
                </a:solidFill>
              </a:rPr>
              <a:t>E</a:t>
            </a:r>
            <a:r>
              <a:rPr lang="da-DK" dirty="0" smtClean="0">
                <a:solidFill>
                  <a:schemeClr val="tx1"/>
                </a:solidFill>
              </a:rPr>
              <a:t>r </a:t>
            </a:r>
            <a:r>
              <a:rPr lang="da-DK" dirty="0">
                <a:solidFill>
                  <a:schemeClr val="tx1"/>
                </a:solidFill>
              </a:rPr>
              <a:t>dette et reelt hjælpemiddel eller vil det i virkeligheden hæmme elevernes skriftsproglige udvikling?</a:t>
            </a:r>
          </a:p>
          <a:p>
            <a:r>
              <a:rPr lang="da-DK" dirty="0">
                <a:solidFill>
                  <a:schemeClr val="tx1"/>
                </a:solidFill>
              </a:rPr>
              <a:t>H</a:t>
            </a:r>
            <a:r>
              <a:rPr lang="da-DK" dirty="0" smtClean="0">
                <a:solidFill>
                  <a:schemeClr val="tx1"/>
                </a:solidFill>
              </a:rPr>
              <a:t>vad </a:t>
            </a:r>
            <a:r>
              <a:rPr lang="da-DK" dirty="0">
                <a:solidFill>
                  <a:schemeClr val="tx1"/>
                </a:solidFill>
              </a:rPr>
              <a:t>når de skal videre i ungdomsuddannelse?</a:t>
            </a:r>
          </a:p>
          <a:p>
            <a:r>
              <a:rPr lang="da-DK" dirty="0">
                <a:solidFill>
                  <a:schemeClr val="tx1"/>
                </a:solidFill>
              </a:rPr>
              <a:t>H</a:t>
            </a:r>
            <a:r>
              <a:rPr lang="da-DK" dirty="0" smtClean="0">
                <a:solidFill>
                  <a:schemeClr val="tx1"/>
                </a:solidFill>
              </a:rPr>
              <a:t>jælpemidler </a:t>
            </a:r>
            <a:r>
              <a:rPr lang="da-DK" dirty="0">
                <a:solidFill>
                  <a:schemeClr val="tx1"/>
                </a:solidFill>
              </a:rPr>
              <a:t>skal - som alt andet - bruges med omtanke på eleverne og med indsigt i faget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Grafik 5" descr="Robot">
            <a:extLst>
              <a:ext uri="{FF2B5EF4-FFF2-40B4-BE49-F238E27FC236}">
                <a16:creationId xmlns="" xmlns:a16="http://schemas.microsoft.com/office/drawing/2014/main" id="{0214BF3C-7C4E-1745-AA74-6A248F48F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722" y="2019092"/>
            <a:ext cx="3632037" cy="3632037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035CB4FC-0A3E-BB41-A187-9BF9FD11E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69" y="5651129"/>
            <a:ext cx="2894846" cy="2286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/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13686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7AB4678-1AFB-FE4C-B363-DC31AE0F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504968"/>
            <a:ext cx="6571060" cy="78248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a-DK" sz="2325" dirty="0"/>
              <a:t>Elever, der skal gå til prøve på særlige vilkår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8A9A56A5-7423-9B4C-91AA-6C03EDC5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1587501"/>
            <a:ext cx="3908984" cy="3784599"/>
          </a:xfrm>
        </p:spPr>
        <p:txBody>
          <a:bodyPr anchor="ctr">
            <a:normAutofit fontScale="47500" lnSpcReduction="20000"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Formålet med at aflægge prøve på særlig vilkår er, at sidestille elever med fysisk eller psykisk funktionsnedsættelse med andre elever i prøvesituationen.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Skolens leder træffer afgørelsen, om eleven skal aflægge prøve på særlig vilkår på baggrund af en pædagogisk-psykologisk vurdering og efter samråd med eleven og dennes forældre.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Den </a:t>
            </a:r>
            <a:r>
              <a:rPr lang="da-DK" sz="2800" dirty="0" smtClean="0">
                <a:latin typeface="Calibri" charset="0"/>
                <a:ea typeface="Calibri" charset="0"/>
                <a:cs typeface="Calibri" charset="0"/>
              </a:rPr>
              <a:t>særlige </a:t>
            </a: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tilrettelæggelse kan fx omfatte: prøvens form og rammer, brug af hjælpemidler, tildeling af ekstra tid mm.</a:t>
            </a:r>
          </a:p>
          <a:p>
            <a:pPr>
              <a:lnSpc>
                <a:spcPct val="90000"/>
              </a:lnSpc>
            </a:pPr>
            <a:r>
              <a:rPr lang="da-DK" sz="2800" dirty="0" smtClean="0">
                <a:hlinkClick r:id="rId2"/>
              </a:rPr>
              <a:t>uvm.dk/folkeskolen/folkeskolens-</a:t>
            </a:r>
            <a:r>
              <a:rPr lang="da-DK" sz="2800" dirty="0" err="1" smtClean="0">
                <a:hlinkClick r:id="rId2"/>
              </a:rPr>
              <a:t>proever</a:t>
            </a:r>
            <a:r>
              <a:rPr lang="da-DK" sz="2800" dirty="0" smtClean="0">
                <a:hlinkClick r:id="rId2"/>
              </a:rPr>
              <a:t>/</a:t>
            </a:r>
            <a:r>
              <a:rPr lang="da-DK" sz="2800" dirty="0" err="1" smtClean="0">
                <a:hlinkClick r:id="rId2"/>
              </a:rPr>
              <a:t>tilrettelaeggelse</a:t>
            </a:r>
            <a:r>
              <a:rPr lang="da-DK" sz="2800" dirty="0" smtClean="0">
                <a:hlinkClick r:id="rId2"/>
              </a:rPr>
              <a:t>/</a:t>
            </a:r>
            <a:r>
              <a:rPr lang="da-DK" sz="2800" dirty="0" err="1" smtClean="0">
                <a:hlinkClick r:id="rId2"/>
              </a:rPr>
              <a:t>proeve</a:t>
            </a:r>
            <a:r>
              <a:rPr lang="da-DK" sz="2800" dirty="0" smtClean="0">
                <a:hlinkClick r:id="rId2"/>
              </a:rPr>
              <a:t>-</a:t>
            </a:r>
            <a:r>
              <a:rPr lang="da-DK" sz="2800" dirty="0" err="1" smtClean="0">
                <a:hlinkClick r:id="rId2"/>
              </a:rPr>
              <a:t>paa</a:t>
            </a:r>
            <a:r>
              <a:rPr lang="da-DK" sz="2800" dirty="0" smtClean="0">
                <a:hlinkClick r:id="rId2"/>
              </a:rPr>
              <a:t>-</a:t>
            </a:r>
            <a:r>
              <a:rPr lang="da-DK" sz="2800" dirty="0" err="1" smtClean="0">
                <a:hlinkClick r:id="rId2"/>
              </a:rPr>
              <a:t>saerlige</a:t>
            </a:r>
            <a:r>
              <a:rPr lang="da-DK" sz="2800" dirty="0" smtClean="0">
                <a:hlinkClick r:id="rId2"/>
              </a:rPr>
              <a:t>-</a:t>
            </a:r>
            <a:r>
              <a:rPr lang="da-DK" sz="2800" dirty="0" err="1" smtClean="0">
                <a:hlinkClick r:id="rId2"/>
              </a:rPr>
              <a:t>vilkaar</a:t>
            </a:r>
            <a:r>
              <a:rPr lang="da-DK" sz="2800" dirty="0" smtClean="0">
                <a:hlinkClick r:id="rId2"/>
              </a:rPr>
              <a:t>-og-fritagelser</a:t>
            </a:r>
            <a:endParaRPr lang="da-DK" sz="28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Du kan i god tid hjælpe eleverne ved at afprøve, om </a:t>
            </a:r>
            <a:r>
              <a:rPr lang="da-DK" sz="2800" dirty="0" smtClean="0">
                <a:latin typeface="Calibri" charset="0"/>
                <a:ea typeface="Calibri" charset="0"/>
                <a:cs typeface="Calibri" charset="0"/>
              </a:rPr>
              <a:t>elevernes it-hjælpemidler </a:t>
            </a: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er klar til prøven.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Læs mere om afprøvning og følg ministeriets onlineguide her: </a:t>
            </a:r>
            <a:r>
              <a:rPr lang="da-DK" sz="2800" b="1" dirty="0" err="1">
                <a:latin typeface="Calibri" charset="0"/>
                <a:ea typeface="Calibri" charset="0"/>
                <a:cs typeface="Calibri" charset="0"/>
              </a:rPr>
              <a:t>www.uvm.dk</a:t>
            </a:r>
            <a:r>
              <a:rPr lang="da-DK" sz="2800" b="1" dirty="0">
                <a:latin typeface="Calibri" charset="0"/>
                <a:ea typeface="Calibri" charset="0"/>
                <a:cs typeface="Calibri" charset="0"/>
              </a:rPr>
              <a:t>/test-it</a:t>
            </a:r>
            <a:r>
              <a:rPr lang="da-DK" sz="28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da-DK" sz="975" dirty="0"/>
          </a:p>
        </p:txBody>
      </p:sp>
      <p:pic>
        <p:nvPicPr>
          <p:cNvPr id="8" name="Grafik 7" descr="Bærbar computer">
            <a:extLst>
              <a:ext uri="{FF2B5EF4-FFF2-40B4-BE49-F238E27FC236}">
                <a16:creationId xmlns="" xmlns:a16="http://schemas.microsoft.com/office/drawing/2014/main" id="{26155034-0240-0D4E-A081-E43BC31A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8596" y="2096648"/>
            <a:ext cx="1221497" cy="122149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Grafik 5" descr="Øretelefoner">
            <a:extLst>
              <a:ext uri="{FF2B5EF4-FFF2-40B4-BE49-F238E27FC236}">
                <a16:creationId xmlns="" xmlns:a16="http://schemas.microsoft.com/office/drawing/2014/main" id="{EA82C1D0-28BF-6A42-81C2-1D16F593E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0389" y="2175607"/>
            <a:ext cx="1221497" cy="122149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Grafik 4" descr="Ur">
            <a:extLst>
              <a:ext uri="{FF2B5EF4-FFF2-40B4-BE49-F238E27FC236}">
                <a16:creationId xmlns="" xmlns:a16="http://schemas.microsoft.com/office/drawing/2014/main" id="{7A45557B-1ED5-7A43-A25E-FD6547F38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7046" y="3728572"/>
            <a:ext cx="1221497" cy="122149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Grafik 6" descr="Radiomikrofon">
            <a:extLst>
              <a:ext uri="{FF2B5EF4-FFF2-40B4-BE49-F238E27FC236}">
                <a16:creationId xmlns="" xmlns:a16="http://schemas.microsoft.com/office/drawing/2014/main" id="{AB51A450-68D9-244C-8364-AAA5F5F5FC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0388" y="3728571"/>
            <a:ext cx="1221497" cy="122149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B345FBED-23E5-FA48-842C-1E17E07F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69" y="5651129"/>
            <a:ext cx="2894846" cy="2286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/>
              <a:t>Pernille Tjellesen, læringskonsulent i dansk, Styrelsen for Undervisning og Kvalitet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99F51FD6-954C-474F-838C-71F5A1BD53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11136" y="188311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9457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33976D1-3430-450C-A978-87A9A6E8E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6AAC78-7D86-415A-ADC1-2B4748079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2A658D9-F185-44F1-BA33-D50320D1D0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1AD58ADC-6D64-A841-B596-839FEDBB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1335435"/>
            <a:ext cx="5797296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a-DK" sz="2400" dirty="0"/>
              <a:t>Sent ankomne elever og elever med andet modersmål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E09CFE27-FD1B-7A4C-A502-53664F9D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546" y="2834601"/>
            <a:ext cx="6584634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500" dirty="0">
                <a:solidFill>
                  <a:srgbClr val="404040"/>
                </a:solidFill>
              </a:rPr>
              <a:t>elever, der skal aflægge folkeskolens prøver, </a:t>
            </a:r>
            <a:r>
              <a:rPr lang="da-DK" sz="1500" dirty="0" smtClean="0">
                <a:solidFill>
                  <a:srgbClr val="404040"/>
                </a:solidFill>
              </a:rPr>
              <a:t> må </a:t>
            </a:r>
            <a:r>
              <a:rPr lang="da-DK" sz="1500" dirty="0">
                <a:solidFill>
                  <a:srgbClr val="404040"/>
                </a:solidFill>
              </a:rPr>
              <a:t>ikke </a:t>
            </a:r>
            <a:r>
              <a:rPr lang="da-DK" sz="1500" dirty="0" smtClean="0">
                <a:solidFill>
                  <a:srgbClr val="404040"/>
                </a:solidFill>
              </a:rPr>
              <a:t>benytte </a:t>
            </a:r>
            <a:r>
              <a:rPr lang="da-DK" sz="1500" dirty="0" err="1">
                <a:solidFill>
                  <a:srgbClr val="404040"/>
                </a:solidFill>
              </a:rPr>
              <a:t>translateprogrammer</a:t>
            </a:r>
            <a:endParaRPr lang="da-DK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500" dirty="0">
                <a:solidFill>
                  <a:srgbClr val="404040"/>
                </a:solidFill>
              </a:rPr>
              <a:t>det er styrelsens vurdering, </a:t>
            </a:r>
            <a:r>
              <a:rPr lang="da-DK" sz="1500" dirty="0" smtClean="0">
                <a:solidFill>
                  <a:srgbClr val="404040"/>
                </a:solidFill>
              </a:rPr>
              <a:t>at eleverne </a:t>
            </a:r>
            <a:r>
              <a:rPr lang="da-DK" sz="1500" dirty="0">
                <a:solidFill>
                  <a:srgbClr val="404040"/>
                </a:solidFill>
              </a:rPr>
              <a:t>ved at benytte </a:t>
            </a:r>
            <a:r>
              <a:rPr lang="da-DK" sz="1500" dirty="0" err="1">
                <a:solidFill>
                  <a:srgbClr val="404040"/>
                </a:solidFill>
              </a:rPr>
              <a:t>translateprogrammer</a:t>
            </a:r>
            <a:r>
              <a:rPr lang="da-DK" sz="1500" dirty="0">
                <a:solidFill>
                  <a:srgbClr val="404040"/>
                </a:solidFill>
              </a:rPr>
              <a:t> </a:t>
            </a:r>
            <a:r>
              <a:rPr lang="da-DK" sz="1500" dirty="0" smtClean="0">
                <a:solidFill>
                  <a:srgbClr val="404040"/>
                </a:solidFill>
              </a:rPr>
              <a:t>får </a:t>
            </a:r>
            <a:r>
              <a:rPr lang="da-DK" sz="1500" dirty="0">
                <a:solidFill>
                  <a:srgbClr val="404040"/>
                </a:solidFill>
              </a:rPr>
              <a:t>en ekstra hjælp, og man derved ikke kan fastholde kravet i prøvebekendtgørelsens § 27, at prøverne aflægges på dansk</a:t>
            </a:r>
          </a:p>
          <a:p>
            <a:pPr>
              <a:lnSpc>
                <a:spcPct val="90000"/>
              </a:lnSpc>
            </a:pPr>
            <a:r>
              <a:rPr lang="da-DK" sz="1500" dirty="0">
                <a:solidFill>
                  <a:srgbClr val="404040"/>
                </a:solidFill>
              </a:rPr>
              <a:t>af samme årsag er vejledningen blevet ændret, så </a:t>
            </a:r>
            <a:r>
              <a:rPr lang="da-DK" sz="1500" dirty="0" err="1">
                <a:solidFill>
                  <a:srgbClr val="404040"/>
                </a:solidFill>
              </a:rPr>
              <a:t>translateprogrammer</a:t>
            </a:r>
            <a:r>
              <a:rPr lang="da-DK" sz="1500" dirty="0">
                <a:solidFill>
                  <a:srgbClr val="404040"/>
                </a:solidFill>
              </a:rPr>
              <a:t> ikke længere er en mulighed ved folkeskolens prøver</a:t>
            </a:r>
          </a:p>
          <a:p>
            <a:pPr>
              <a:lnSpc>
                <a:spcPct val="90000"/>
              </a:lnSpc>
            </a:pPr>
            <a:r>
              <a:rPr lang="da-DK" sz="1500" dirty="0">
                <a:solidFill>
                  <a:srgbClr val="404040"/>
                </a:solidFill>
              </a:rPr>
              <a:t>tosprogede elever må gerne benytte ordbøger fra eget sprog til dansk og omvendt. </a:t>
            </a:r>
          </a:p>
          <a:p>
            <a:pPr>
              <a:lnSpc>
                <a:spcPct val="90000"/>
              </a:lnSpc>
            </a:pPr>
            <a:endParaRPr lang="da-DK" sz="1500" dirty="0">
              <a:solidFill>
                <a:srgbClr val="404040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30B12335-4F80-7442-AFB9-6576A0E32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7955" y="334778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9777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176" y="1639759"/>
            <a:ext cx="8277793" cy="47537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112" y="496758"/>
            <a:ext cx="7084439" cy="1143001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Det er skolelederens ansvar at:</a:t>
            </a:r>
          </a:p>
        </p:txBody>
      </p:sp>
      <p:sp>
        <p:nvSpPr>
          <p:cNvPr id="3" name="Rektangel 2"/>
          <p:cNvSpPr/>
          <p:nvPr/>
        </p:nvSpPr>
        <p:spPr>
          <a:xfrm>
            <a:off x="1641497" y="2936382"/>
            <a:ext cx="60571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da-DK" sz="2800" dirty="0">
                <a:latin typeface="Calibri" charset="0"/>
              </a:rPr>
              <a:t>sikre, at eleverne ikke kommunikerer med andre eller benytter ulovlige hjælpemidler.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da-DK" sz="2800" dirty="0">
              <a:latin typeface="Calibri" charset="0"/>
            </a:endParaRP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da-DK" sz="2800" dirty="0">
                <a:latin typeface="Calibri" charset="0"/>
              </a:rPr>
              <a:t>informere eleverne grundigt om reglerne for brugen af internettet og konsekvenserne af snyd under prøverne. </a:t>
            </a:r>
            <a:endParaRPr lang="da-DK" sz="2800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AFDE8E95-48DA-4A40-BF42-7CBA0F21C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5" y="1735825"/>
            <a:ext cx="2875104" cy="444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9669" y="368396"/>
            <a:ext cx="6478588" cy="709870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Elevanonymisering</a:t>
            </a:r>
          </a:p>
        </p:txBody>
      </p:sp>
      <p:sp>
        <p:nvSpPr>
          <p:cNvPr id="3" name="Rektangel 2"/>
          <p:cNvSpPr/>
          <p:nvPr/>
        </p:nvSpPr>
        <p:spPr>
          <a:xfrm>
            <a:off x="4267201" y="1601627"/>
            <a:ext cx="47461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da-DK" sz="2000" dirty="0" smtClean="0">
                <a:latin typeface="Calibri" charset="0"/>
                <a:ea typeface="Calibri" charset="0"/>
                <a:cs typeface="Calibri" charset="0"/>
              </a:rPr>
              <a:t>om 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prøvenummer benyttes elevernes </a:t>
            </a:r>
            <a:r>
              <a:rPr lang="da-DK" sz="2000" dirty="0" err="1">
                <a:latin typeface="Calibri" charset="0"/>
                <a:ea typeface="Calibri" charset="0"/>
                <a:cs typeface="Calibri" charset="0"/>
              </a:rPr>
              <a:t>Uni•login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endParaRPr lang="da-DK" sz="20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da-DK" sz="2000" dirty="0" smtClean="0">
                <a:latin typeface="Calibri" charset="0"/>
                <a:ea typeface="Calibri" charset="0"/>
                <a:cs typeface="Calibri" charset="0"/>
              </a:rPr>
              <a:t>ogle 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skoler vil have fordel af også at benytte et internt id-nummer til elevernes besvarelser. </a:t>
            </a:r>
          </a:p>
          <a:p>
            <a:endParaRPr lang="da-DK" sz="20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da-DK" sz="2000" dirty="0" smtClean="0">
                <a:latin typeface="Calibri" charset="0"/>
                <a:ea typeface="Calibri" charset="0"/>
                <a:cs typeface="Calibri" charset="0"/>
              </a:rPr>
              <a:t>et 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må også gerne fremgå af besvarelserne ved siden af </a:t>
            </a:r>
            <a:r>
              <a:rPr lang="da-DK" sz="2000" dirty="0" err="1">
                <a:latin typeface="Calibri" charset="0"/>
                <a:ea typeface="Calibri" charset="0"/>
                <a:cs typeface="Calibri" charset="0"/>
              </a:rPr>
              <a:t>Uni•login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, ligesom skolens navn skal fremgå af besvarelserne.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da-DK" sz="2000" dirty="0" smtClean="0">
                <a:latin typeface="Calibri" charset="0"/>
                <a:ea typeface="Calibri" charset="0"/>
                <a:cs typeface="Calibri" charset="0"/>
              </a:rPr>
              <a:t>arakterlister 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må også kun indeholde elevernes  </a:t>
            </a:r>
            <a:r>
              <a:rPr lang="da-DK" sz="2000" dirty="0" err="1">
                <a:latin typeface="Calibri" charset="0"/>
                <a:ea typeface="Calibri" charset="0"/>
                <a:cs typeface="Calibri" charset="0"/>
              </a:rPr>
              <a:t>Uni•login</a:t>
            </a:r>
            <a:r>
              <a:rPr lang="da-DK" sz="2000" dirty="0">
                <a:latin typeface="Calibri" charset="0"/>
                <a:ea typeface="Calibri" charset="0"/>
                <a:cs typeface="Calibri" charset="0"/>
              </a:rPr>
              <a:t> og eventuelt internt id-nummer.</a:t>
            </a:r>
          </a:p>
        </p:txBody>
      </p:sp>
      <p:sp>
        <p:nvSpPr>
          <p:cNvPr id="5" name="Ellipse 4"/>
          <p:cNvSpPr/>
          <p:nvPr/>
        </p:nvSpPr>
        <p:spPr>
          <a:xfrm>
            <a:off x="2038759" y="2247870"/>
            <a:ext cx="1074056" cy="1106823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47A8B93F-5170-E443-8F7A-8D21EF277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3112815" y="6187497"/>
            <a:ext cx="1084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Flickr.com</a:t>
            </a:r>
            <a:endParaRPr lang="da-DK" sz="1000" i="1" dirty="0"/>
          </a:p>
        </p:txBody>
      </p:sp>
    </p:spTree>
    <p:extLst>
      <p:ext uri="{BB962C8B-B14F-4D97-AF65-F5344CB8AC3E}">
        <p14:creationId xmlns:p14="http://schemas.microsoft.com/office/powerpoint/2010/main" val="3817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F3AF3B0D-3DB7-6B4F-9368-07D42683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" y="395785"/>
            <a:ext cx="8576878" cy="646221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16233" y="687369"/>
            <a:ext cx="8061538" cy="470898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/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3½ time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individuelt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mulighed for op til 30 minutters samtalerunde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skrivning på computer –afleveres </a:t>
            </a:r>
            <a:r>
              <a:rPr lang="da-DK" dirty="0" err="1">
                <a:latin typeface="Calibri" panose="020F0502020204030204" pitchFamily="34" charset="0"/>
                <a:cs typeface="Calibri" panose="020F0502020204030204" pitchFamily="34" charset="0"/>
              </a:rPr>
              <a:t>udprintet</a:t>
            </a: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eleven må indsætte billeder/illustrationer, grafer osv. hentet fra nettet i sin besvarelse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eleven må anvende internettet under hele prøven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eleven må ikke kommunikere med andre under prøven eller dele dokumenter med andre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</p:txBody>
      </p:sp>
      <p:pic>
        <p:nvPicPr>
          <p:cNvPr id="7" name="Grafik 6" descr="Hovedtelefoner">
            <a:extLst>
              <a:ext uri="{FF2B5EF4-FFF2-40B4-BE49-F238E27FC236}">
                <a16:creationId xmlns="" xmlns:a16="http://schemas.microsoft.com/office/drawing/2014/main" id="{D6620FFA-0DE0-DB49-AC0A-CE82D6AA0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087" y="200230"/>
            <a:ext cx="3414354" cy="3414354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="" xmlns:a16="http://schemas.microsoft.com/office/drawing/2014/main" id="{85189D4A-71C4-B348-9A4D-CA94CE14B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2" y="856849"/>
            <a:ext cx="1737655" cy="604801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Fp9</a:t>
            </a:r>
          </a:p>
        </p:txBody>
      </p:sp>
    </p:spTree>
    <p:extLst>
      <p:ext uri="{BB962C8B-B14F-4D97-AF65-F5344CB8AC3E}">
        <p14:creationId xmlns:p14="http://schemas.microsoft.com/office/powerpoint/2010/main" val="38406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EC5923-E8F9-E14F-BDAD-41BF521B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606873"/>
            <a:ext cx="7670042" cy="1188720"/>
          </a:xfrm>
        </p:spPr>
        <p:txBody>
          <a:bodyPr/>
          <a:lstStyle/>
          <a:p>
            <a:r>
              <a:rPr lang="da-DK" dirty="0"/>
              <a:t>Lidt om sidehoveder og forsider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6BF5507B-7A34-CC4A-A52F-D3752E2EEA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Der er ingen specifikke krav om særligt udformet sidehoved. </a:t>
            </a:r>
          </a:p>
          <a:p>
            <a:r>
              <a:rPr lang="da-DK" dirty="0"/>
              <a:t>Sidehovedet </a:t>
            </a:r>
            <a:r>
              <a:rPr lang="da-DK"/>
              <a:t>indgår </a:t>
            </a:r>
            <a:r>
              <a:rPr lang="da-DK" smtClean="0"/>
              <a:t>ikke i  </a:t>
            </a:r>
            <a:r>
              <a:rPr lang="da-DK" dirty="0"/>
              <a:t>vurderingen af layout.</a:t>
            </a:r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13CEFFD8-215E-1847-BEDF-22F8045831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i="1" dirty="0"/>
              <a:t>Første side af elevbesvarelsen skal indeholde:</a:t>
            </a:r>
          </a:p>
          <a:p>
            <a:r>
              <a:rPr lang="da-DK" dirty="0"/>
              <a:t>skolens navn</a:t>
            </a:r>
          </a:p>
          <a:p>
            <a:pPr lvl="0"/>
            <a:r>
              <a:rPr lang="da-DK" dirty="0"/>
              <a:t>elevens </a:t>
            </a:r>
            <a:r>
              <a:rPr lang="da-DK" dirty="0" err="1"/>
              <a:t>Uni•Login</a:t>
            </a:r>
            <a:endParaRPr lang="da-DK" dirty="0"/>
          </a:p>
          <a:p>
            <a:pPr lvl="0"/>
            <a:r>
              <a:rPr lang="da-DK" dirty="0"/>
              <a:t>klasse-/holdbetegnelse</a:t>
            </a:r>
          </a:p>
          <a:p>
            <a:pPr lvl="0"/>
            <a:r>
              <a:rPr lang="da-DK" dirty="0"/>
              <a:t>sideangivelse fx side1 af 7, 2 af 7 osv.</a:t>
            </a:r>
          </a:p>
          <a:p>
            <a:pPr lvl="0"/>
            <a:r>
              <a:rPr lang="da-DK" dirty="0"/>
              <a:t>elevens signatur med </a:t>
            </a:r>
            <a:r>
              <a:rPr lang="da-DK" dirty="0" err="1"/>
              <a:t>Uni•Login</a:t>
            </a:r>
            <a:endParaRPr lang="da-DK" dirty="0"/>
          </a:p>
          <a:p>
            <a:pPr lvl="0"/>
            <a:r>
              <a:rPr lang="da-DK" dirty="0"/>
              <a:t>tilsynsførendes underskrift</a:t>
            </a:r>
          </a:p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EF16CD37-BFF8-9246-9AFF-EC73F047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censorkursus  i dansk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0415" y="313898"/>
            <a:ext cx="6478588" cy="1143001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Når eleverne afleverer:</a:t>
            </a:r>
          </a:p>
        </p:txBody>
      </p:sp>
      <p:sp>
        <p:nvSpPr>
          <p:cNvPr id="3" name="Rektangel 2"/>
          <p:cNvSpPr/>
          <p:nvPr/>
        </p:nvSpPr>
        <p:spPr>
          <a:xfrm>
            <a:off x="431800" y="1860230"/>
            <a:ext cx="85670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dirty="0">
                <a:latin typeface="Calibri" charset="0"/>
                <a:ea typeface="Calibri" charset="0"/>
                <a:cs typeface="Calibri" charset="0"/>
              </a:rPr>
              <a:t>besvarelsen i skriftlig fremstilling med adgang til internettet udarbejdes digitalt og printes</a:t>
            </a:r>
          </a:p>
          <a:p>
            <a:pPr>
              <a:lnSpc>
                <a:spcPct val="150000"/>
              </a:lnSpc>
            </a:pPr>
            <a:endParaRPr lang="da-DK" sz="24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dirty="0">
                <a:latin typeface="Calibri" charset="0"/>
                <a:ea typeface="Calibri" charset="0"/>
                <a:cs typeface="Calibri" charset="0"/>
              </a:rPr>
              <a:t>eleven bekræfter med sin underskrift, som i dette tilfælde er elevens </a:t>
            </a:r>
            <a:r>
              <a:rPr lang="da-DK" sz="2400" dirty="0" err="1">
                <a:latin typeface="Calibri" charset="0"/>
                <a:ea typeface="Calibri" charset="0"/>
                <a:cs typeface="Calibri" charset="0"/>
              </a:rPr>
              <a:t>Uni•login</a:t>
            </a:r>
            <a:r>
              <a:rPr lang="da-DK" sz="2400" dirty="0">
                <a:latin typeface="Calibri" charset="0"/>
                <a:ea typeface="Calibri" charset="0"/>
                <a:cs typeface="Calibri" charset="0"/>
              </a:rPr>
              <a:t> på besvarelsen, at denne udelukkende er udfærdiget af eleven selv.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87375A6E-1465-8640-A457-A5DEFB5F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31800" y="708160"/>
            <a:ext cx="4001032" cy="822112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da-DK" dirty="0">
                <a:solidFill>
                  <a:schemeClr val="tx1"/>
                </a:solidFill>
              </a:rPr>
              <a:t>Tidligere prøvesæt</a:t>
            </a:r>
          </a:p>
        </p:txBody>
      </p:sp>
      <p:sp>
        <p:nvSpPr>
          <p:cNvPr id="3" name="Pladsholder til slidenummer 4"/>
          <p:cNvSpPr>
            <a:spLocks noGrp="1"/>
          </p:cNvSpPr>
          <p:nvPr>
            <p:ph type="sldNum" sz="quarter" idx="2"/>
          </p:nvPr>
        </p:nvSpPr>
        <p:spPr>
          <a:xfrm>
            <a:off x="6457950" y="6458857"/>
            <a:ext cx="1270605" cy="26261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tr-TR" smtClean="0"/>
              <a:t>42</a:t>
            </a:fld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09" y="708160"/>
            <a:ext cx="3797999" cy="514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2"/>
          <p:cNvSpPr txBox="1"/>
          <p:nvPr/>
        </p:nvSpPr>
        <p:spPr>
          <a:xfrm>
            <a:off x="673100" y="3507025"/>
            <a:ext cx="57062" cy="232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72494" y="1871198"/>
            <a:ext cx="45542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hlinkClick r:id="rId3"/>
              </a:rPr>
              <a:t>www.materialeplatform.emu.dk</a:t>
            </a:r>
            <a:endParaRPr lang="da-DK" sz="2400" dirty="0"/>
          </a:p>
        </p:txBody>
      </p:sp>
      <p:cxnSp>
        <p:nvCxnSpPr>
          <p:cNvPr id="7" name="Lige pilforbindelse 6"/>
          <p:cNvCxnSpPr/>
          <p:nvPr/>
        </p:nvCxnSpPr>
        <p:spPr>
          <a:xfrm flipV="1">
            <a:off x="2654300" y="2194363"/>
            <a:ext cx="4533900" cy="154510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929C89FD-D0D5-3849-9136-96DB9BDA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2857" y="537809"/>
            <a:ext cx="8621486" cy="563231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422401" y="1368805"/>
            <a:ext cx="711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Jeg besvarer nu jeres skriftlige chatspørgsmål mundtligt.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Det er vigtigt, at jeres lydfunktion på computeren fungerer optimalt (fx med et </a:t>
            </a:r>
            <a:r>
              <a:rPr lang="da-DK" sz="24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headset</a:t>
            </a: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).   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 spørgsmål, jeg ikke når at besvare, vil blive eftersendt i form af et spørgsmål-svar-ark.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Webinar</a:t>
            </a:r>
            <a:r>
              <a:rPr lang="da-DK" sz="2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og PP vil efterfølgende kunne tilgås på uvm.dk/</a:t>
            </a:r>
            <a:r>
              <a:rPr lang="da-DK" sz="24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fp</a:t>
            </a:r>
            <a:r>
              <a:rPr lang="da-DK" sz="2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under arrangementer.</a:t>
            </a:r>
            <a:endParaRPr lang="da-DK" sz="24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D435EB27-AFFF-E041-B1E9-1BB8556C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F3AF3B0D-3DB7-6B4F-9368-07D42683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8" y="202832"/>
            <a:ext cx="8944161" cy="665516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82137" y="537318"/>
            <a:ext cx="8393373" cy="470898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Calibri" panose="020F0502020204030204" pitchFamily="34" charset="0"/>
              </a:rPr>
              <a:t>4 timer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</a:rPr>
              <a:t>individuelt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</a:rPr>
              <a:t>e</a:t>
            </a:r>
            <a:r>
              <a:rPr lang="da-DK" sz="1800" dirty="0">
                <a:latin typeface="Calibri" panose="020F0502020204030204" pitchFamily="34" charset="0"/>
              </a:rPr>
              <a:t>leven besvarer først del a, hvor nettet ikke må anvendes (kun online ordbøger) Når eleven er færdig med del a trykker eleven send og går i gang 	med b- og c-delen. Eleven kan ikke vende tilbage til a-delen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</a:rPr>
              <a:t>s</a:t>
            </a:r>
            <a:r>
              <a:rPr lang="da-DK" sz="1800" dirty="0">
                <a:latin typeface="Calibri" panose="020F0502020204030204" pitchFamily="34" charset="0"/>
              </a:rPr>
              <a:t>krivning på computer – </a:t>
            </a:r>
            <a:r>
              <a:rPr lang="da-DK" sz="1800" dirty="0" err="1">
                <a:latin typeface="Calibri" panose="020F0502020204030204" pitchFamily="34" charset="0"/>
              </a:rPr>
              <a:t>b-og</a:t>
            </a:r>
            <a:r>
              <a:rPr lang="da-DK" sz="1800" dirty="0">
                <a:latin typeface="Calibri" panose="020F0502020204030204" pitchFamily="34" charset="0"/>
              </a:rPr>
              <a:t> c-delen </a:t>
            </a:r>
            <a:r>
              <a:rPr lang="da-DK" sz="1800" dirty="0" err="1">
                <a:latin typeface="Calibri" panose="020F0502020204030204" pitchFamily="34" charset="0"/>
              </a:rPr>
              <a:t>udprintes</a:t>
            </a: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</a:rPr>
              <a:t>e</a:t>
            </a:r>
            <a:r>
              <a:rPr lang="da-DK" sz="1800" dirty="0">
                <a:latin typeface="Calibri" panose="020F0502020204030204" pitchFamily="34" charset="0"/>
              </a:rPr>
              <a:t>leven må indsætte billeder /illustrationer, grafer osv. hentet fra nettet i sin besvarelse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</a:rPr>
              <a:t>e</a:t>
            </a:r>
            <a:r>
              <a:rPr lang="da-DK" sz="1800" dirty="0">
                <a:latin typeface="Calibri" panose="020F0502020204030204" pitchFamily="34" charset="0"/>
              </a:rPr>
              <a:t>leven må anvende internettet under del b og del 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leven må ikke kommunikere med andre under prøven eller dele dokumenter med andre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18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75581" y="641446"/>
            <a:ext cx="2192838" cy="504966"/>
          </a:xfrm>
        </p:spPr>
        <p:txBody>
          <a:bodyPr>
            <a:normAutofit fontScale="90000"/>
          </a:bodyPr>
          <a:lstStyle/>
          <a:p>
            <a:r>
              <a:rPr lang="da-DK" sz="4000" dirty="0">
                <a:solidFill>
                  <a:srgbClr val="0070C0"/>
                </a:solidFill>
              </a:rPr>
              <a:t>FP10</a:t>
            </a:r>
          </a:p>
        </p:txBody>
      </p:sp>
      <p:pic>
        <p:nvPicPr>
          <p:cNvPr id="7" name="Grafik 6" descr="Hovedtelefoner">
            <a:extLst>
              <a:ext uri="{FF2B5EF4-FFF2-40B4-BE49-F238E27FC236}">
                <a16:creationId xmlns="" xmlns:a16="http://schemas.microsoft.com/office/drawing/2014/main" id="{F3012A67-F57F-384F-80B2-AF77210D8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7718" y="379874"/>
            <a:ext cx="1533075" cy="15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2628" y="330274"/>
            <a:ext cx="7838743" cy="1143001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Prøvevejledningernes formål er at:</a:t>
            </a:r>
          </a:p>
        </p:txBody>
      </p:sp>
      <p:sp>
        <p:nvSpPr>
          <p:cNvPr id="3" name="Rektangel 2"/>
          <p:cNvSpPr/>
          <p:nvPr/>
        </p:nvSpPr>
        <p:spPr>
          <a:xfrm>
            <a:off x="2742227" y="2023674"/>
            <a:ext cx="377371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a-DK" sz="1800" b="1" dirty="0">
                <a:latin typeface="Calibri" charset="0"/>
              </a:rPr>
              <a:t>præcisere og forklare prøvekravene</a:t>
            </a:r>
          </a:p>
          <a:p>
            <a:pPr marL="285750" indent="-285750">
              <a:buFont typeface="Arial" charset="0"/>
              <a:buChar char="•"/>
            </a:pPr>
            <a:endParaRPr lang="da-DK" sz="1800" b="1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a-DK" sz="1800" b="1" dirty="0">
                <a:latin typeface="Calibri" charset="0"/>
              </a:rPr>
              <a:t>tydeliggøre sammenhæng mellem prøvebekendtgørelsen</a:t>
            </a:r>
          </a:p>
          <a:p>
            <a:pPr marL="285750" indent="-285750">
              <a:buFont typeface="Arial" charset="0"/>
              <a:buChar char="•"/>
            </a:pPr>
            <a:endParaRPr lang="da-DK" sz="1800" b="1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a-DK" sz="1800" b="1" dirty="0" err="1">
                <a:latin typeface="Calibri" charset="0"/>
              </a:rPr>
              <a:t>fagformålet</a:t>
            </a:r>
            <a:r>
              <a:rPr lang="da-DK" sz="1800" b="1" dirty="0">
                <a:latin typeface="Calibri" charset="0"/>
              </a:rPr>
              <a:t> i dansk</a:t>
            </a:r>
          </a:p>
          <a:p>
            <a:pPr marL="285750" indent="-285750">
              <a:buFont typeface="Arial" charset="0"/>
              <a:buChar char="•"/>
            </a:pPr>
            <a:endParaRPr lang="da-DK" sz="1800" b="1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a-DK" sz="1800" b="1" dirty="0">
                <a:latin typeface="Calibri" charset="0"/>
              </a:rPr>
              <a:t>Fælles </a:t>
            </a:r>
            <a:r>
              <a:rPr lang="da-DK" sz="1800" b="1" dirty="0" err="1">
                <a:latin typeface="Calibri" charset="0"/>
              </a:rPr>
              <a:t>Måls</a:t>
            </a:r>
            <a:r>
              <a:rPr lang="da-DK" sz="1800" b="1" dirty="0">
                <a:latin typeface="Calibri" charset="0"/>
              </a:rPr>
              <a:t> </a:t>
            </a:r>
            <a:r>
              <a:rPr lang="da-DK" sz="1800" b="1" dirty="0" err="1">
                <a:latin typeface="Calibri" charset="0"/>
              </a:rPr>
              <a:t>kompetencemål</a:t>
            </a:r>
            <a:endParaRPr lang="da-DK" sz="1800" b="1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endParaRPr lang="da-DK" sz="1800" b="1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a-DK" sz="1800" b="1" dirty="0">
                <a:latin typeface="Calibri" charset="0"/>
              </a:rPr>
              <a:t>samt læseplanen i dansk. </a:t>
            </a:r>
            <a:endParaRPr lang="da-DK" sz="1800" b="1" dirty="0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CAC62C57-00C2-A749-BA26-838F3E4AF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1983414"/>
            <a:ext cx="2196261" cy="340131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E715D73E-DCE4-184A-8023-7D5E97FAD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42" y="2019185"/>
            <a:ext cx="2385562" cy="340131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10CF6C01-F04C-714F-A1E5-9702025EB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8400" y="5966406"/>
            <a:ext cx="1476141" cy="7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22E92347-0FAD-7243-9D90-81A2A6D7F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8" y="1481757"/>
            <a:ext cx="8043985" cy="41330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102" y="300251"/>
            <a:ext cx="7026702" cy="754542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Hvor finder vi prøvevejledningerne?</a:t>
            </a:r>
          </a:p>
        </p:txBody>
      </p:sp>
      <p:cxnSp>
        <p:nvCxnSpPr>
          <p:cNvPr id="7" name="Lige pilforbindelse 6"/>
          <p:cNvCxnSpPr/>
          <p:nvPr/>
        </p:nvCxnSpPr>
        <p:spPr>
          <a:xfrm flipH="1">
            <a:off x="3671094" y="1948543"/>
            <a:ext cx="3686629" cy="14804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639E825D-F814-C645-8F12-D1878F2358E2}"/>
              </a:ext>
            </a:extLst>
          </p:cNvPr>
          <p:cNvSpPr/>
          <p:nvPr/>
        </p:nvSpPr>
        <p:spPr>
          <a:xfrm>
            <a:off x="791307" y="5614814"/>
            <a:ext cx="76844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hlinkClick r:id="rId3"/>
              </a:rPr>
              <a:t>https</a:t>
            </a:r>
            <a:r>
              <a:rPr lang="da-DK" dirty="0">
                <a:hlinkClick r:id="rId3"/>
              </a:rPr>
              <a:t>://</a:t>
            </a:r>
            <a:r>
              <a:rPr lang="da-DK" dirty="0" err="1">
                <a:hlinkClick r:id="rId3"/>
              </a:rPr>
              <a:t>uvm.dk</a:t>
            </a:r>
            <a:r>
              <a:rPr lang="da-DK" dirty="0">
                <a:hlinkClick r:id="rId3"/>
              </a:rPr>
              <a:t>/folkeskolen/folkeskolens-</a:t>
            </a:r>
            <a:r>
              <a:rPr lang="da-DK" dirty="0" err="1">
                <a:hlinkClick r:id="rId3"/>
              </a:rPr>
              <a:t>proever</a:t>
            </a:r>
            <a:r>
              <a:rPr lang="da-DK" dirty="0">
                <a:hlinkClick r:id="rId3"/>
              </a:rPr>
              <a:t>/forberedelse/</a:t>
            </a:r>
            <a:r>
              <a:rPr lang="da-DK" dirty="0" err="1">
                <a:hlinkClick r:id="rId3"/>
              </a:rPr>
              <a:t>proevevejledninger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CE9E574F-8BCD-E54D-8AE5-4F284FE0E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419501C6-F015-4273-AF88-E0F6C8538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A677DB7-5829-45BD-9754-5EC484CC42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FE2B81CE-E0EA-5743-BCA6-85A4C323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404872"/>
            <a:ext cx="2283712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Husk: Før du skriver</a:t>
            </a:r>
          </a:p>
        </p:txBody>
      </p:sp>
      <p:pic>
        <p:nvPicPr>
          <p:cNvPr id="6" name="Pladsholder til indhold 5" descr="Et billede, der indeholder skærmbillede, tekst&#10;&#10;&#10;&#10;Automatisk oprettet beskrivelse">
            <a:extLst>
              <a:ext uri="{FF2B5EF4-FFF2-40B4-BE49-F238E27FC236}">
                <a16:creationId xmlns="" xmlns:a16="http://schemas.microsoft.com/office/drawing/2014/main" id="{0E9A484F-9722-9E48-B79C-25CA1CE47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782" y="954401"/>
            <a:ext cx="4693158" cy="4634492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43FE1E25-03ED-4A48-A993-D59C7B63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2778902" cy="3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>
                <a:solidFill>
                  <a:srgbClr val="FFFFFF">
                    <a:alpha val="70000"/>
                  </a:srgbClr>
                </a:solidFill>
              </a:rPr>
              <a:t>Pernille Tjellesen, læringskonsulent i dansk, Styrelsen for Undervisning og Kvalitet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EAD6F753-618A-6348-A1D1-D0F7C9B66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419501C6-F015-4273-AF88-E0F6C8538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CA677DB7-5829-45BD-9754-5EC484CC42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8C83E99E-7168-7244-8D70-4C5FDE2A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404872"/>
            <a:ext cx="2283712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 b="0"/>
              <a:t>fp10</a:t>
            </a:r>
          </a:p>
        </p:txBody>
      </p:sp>
      <p:pic>
        <p:nvPicPr>
          <p:cNvPr id="40" name="Pladsholder til indhold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68A1D84C-669A-574E-A117-335925CD3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9211" y="640080"/>
            <a:ext cx="3276299" cy="5263134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A15EE68B-D330-9D46-99D8-A1EF674E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2778902" cy="3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800">
                <a:solidFill>
                  <a:srgbClr val="FFFFFF">
                    <a:alpha val="70000"/>
                  </a:srgbClr>
                </a:solidFill>
              </a:rPr>
              <a:t>Pernille Tjellesen, læringskonsulent i dansk, Styrelsen for Undervisning og Kvalitet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7AE86F47-E164-F444-89F8-B98AB4907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kke">
  <a:themeElements>
    <a:clrScheme name="Pakk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E9E0846B29A140A4EA14611DFB9ED4" ma:contentTypeVersion="16" ma:contentTypeDescription="Opret et nyt dokument." ma:contentTypeScope="" ma:versionID="e73a0acbdd8b8b740e157aff6f0b03f3">
  <xsd:schema xmlns:xsd="http://www.w3.org/2001/XMLSchema" xmlns:xs="http://www.w3.org/2001/XMLSchema" xmlns:p="http://schemas.microsoft.com/office/2006/metadata/properties" xmlns:ns2="e71e24c0-7bc6-460c-8d4c-87d9a3cb8fe6" targetNamespace="http://schemas.microsoft.com/office/2006/metadata/properties" ma:root="true" ma:fieldsID="ec68f8356f73b7d89ee54967141a011c" ns2:_="">
    <xsd:import namespace="e71e24c0-7bc6-460c-8d4c-87d9a3cb8fe6"/>
    <xsd:element name="properties">
      <xsd:complexType>
        <xsd:sequence>
          <xsd:element name="documentManagement">
            <xsd:complexType>
              <xsd:all>
                <xsd:element ref="ns2:_x0024_Resources_x003a_SILocalization_x002c_1FF075C0_x002d_6FC7_x002d_4BC7_x002d_95E5_x002d_8748F3B91700" minOccurs="0"/>
                <xsd:element ref="ns2:_x0024_Resources_x003a_SILocalization_x002c_00ACCB6D_x002d_63E9_x002d_4C2B_x002d_ADD8_x002d_3BEB97C1EF26" minOccurs="0"/>
                <xsd:element ref="ns2:_x0024_Resources_x003a_SILocalization_x002c_2A847938_x002d_2AE0_x002d_4524_x002d_B061_x002d_23E9801152CA" minOccurs="0"/>
                <xsd:element ref="ns2:_x0024_Resources_x003a_SILocalization_x002c_BE5601D0_x002d_D879_x002d_4DD1_x002d_A08E_x002d_5646297984B4" minOccurs="0"/>
                <xsd:element ref="ns2:_x0024_Resources_x003a_SILocalization_x002c_SI_x002e_PersonalLibrary_x002e_CheckedOutFrom360FieldId" minOccurs="0"/>
                <xsd:element ref="ns2:Checked_x0020_Out_x0020_From_x0020_360_x00b0__x0020_By" minOccurs="0"/>
                <xsd:element ref="ns2:Checked_x0020_In_x0020_From_x0020_360_x00b0__x0020_By" minOccurs="0"/>
                <xsd:element ref="ns2:Document_x0020_number" minOccurs="0"/>
                <xsd:element ref="ns2:FileRecNo" minOccurs="0"/>
                <xsd:element ref="ns2:_x0024_Resources_x003a_SILocalization_x002c_9FAAD48B_x002d_B0D9_x002d_4ea4_x002d_88D3_x002d_6170FF9A7B5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e24c0-7bc6-460c-8d4c-87d9a3cb8fe6" elementFormDefault="qualified">
    <xsd:import namespace="http://schemas.microsoft.com/office/2006/documentManagement/types"/>
    <xsd:import namespace="http://schemas.microsoft.com/office/infopath/2007/PartnerControls"/>
    <xsd:element name="_x0024_Resources_x003a_SILocalization_x002c_1FF075C0_x002d_6FC7_x002d_4BC7_x002d_95E5_x002d_8748F3B91700" ma:index="8" nillable="true" ma:displayName="Filversion" ma:internalName="_x0024_Resources_x003a_SILocalization_x002c_1FF075C0_x002d_6FC7_x002d_4BC7_x002d_95E5_x002d_8748F3B91700">
      <xsd:simpleType>
        <xsd:restriction base="dms:Text"/>
      </xsd:simpleType>
    </xsd:element>
    <xsd:element name="_x0024_Resources_x003a_SILocalization_x002c_00ACCB6D_x002d_63E9_x002d_4C2B_x002d_ADD8_x002d_3BEB97C1EF26" ma:index="9" nillable="true" ma:displayName="Filvariant" ma:internalName="_x0024_Resources_x003a_SILocalization_x002c_00ACCB6D_x002d_63E9_x002d_4C2B_x002d_ADD8_x002d_3BEB97C1EF26">
      <xsd:simpleType>
        <xsd:restriction base="dms:Text"/>
      </xsd:simpleType>
    </xsd:element>
    <xsd:element name="_x0024_Resources_x003a_SILocalization_x002c_2A847938_x002d_2AE0_x002d_4524_x002d_B061_x002d_23E9801152CA" ma:index="10" nillable="true" ma:displayName="Filstatus" ma:internalName="_x0024_Resources_x003a_SILocalization_x002c_2A847938_x002d_2AE0_x002d_4524_x002d_B061_x002d_23E9801152CA">
      <xsd:simpleType>
        <xsd:restriction base="dms:Text"/>
      </xsd:simpleType>
    </xsd:element>
    <xsd:element name="_x0024_Resources_x003a_SILocalization_x002c_BE5601D0_x002d_D879_x002d_4DD1_x002d_A08E_x002d_5646297984B4" ma:index="11" nillable="true" ma:displayName="Dok.ver.id" ma:internalName="_x0024_Resources_x003a_SILocalization_x002c_BE5601D0_x002d_D879_x002d_4DD1_x002d_A08E_x002d_5646297984B4">
      <xsd:simpleType>
        <xsd:restriction base="dms:Text"/>
      </xsd:simpleType>
    </xsd:element>
    <xsd:element name="_x0024_Resources_x003a_SILocalization_x002c_SI_x002e_PersonalLibrary_x002e_CheckedOutFrom360FieldId" ma:index="12" nillable="true" ma:displayName="Checket ud af 360°" ma:default="0" ma:internalName="_x0024_Resources_x003a_SILocalization_x002c_SI_x002e_PersonalLibrary_x002e_CheckedOutFrom360FieldId">
      <xsd:simpleType>
        <xsd:restriction base="dms:Boolean"/>
      </xsd:simpleType>
    </xsd:element>
    <xsd:element name="Checked_x0020_Out_x0020_From_x0020_360_x00b0__x0020_By" ma:index="13" nillable="true" ma:displayName="Checked Out From 360° By" ma:internalName="Checked_x0020_Out_x0020_From_x0020_360_x00b0__x0020_By">
      <xsd:simpleType>
        <xsd:restriction base="dms:Text"/>
      </xsd:simpleType>
    </xsd:element>
    <xsd:element name="Checked_x0020_In_x0020_From_x0020_360_x00b0__x0020_By" ma:index="14" nillable="true" ma:displayName="Checked In From 360° By" ma:internalName="Checked_x0020_In_x0020_From_x0020_360_x00b0__x0020_By">
      <xsd:simpleType>
        <xsd:restriction base="dms:Text"/>
      </xsd:simpleType>
    </xsd:element>
    <xsd:element name="Document_x0020_number" ma:index="15" nillable="true" ma:displayName="Dokumentnummer" ma:internalName="Document_x0020_number">
      <xsd:simpleType>
        <xsd:restriction base="dms:Text"/>
      </xsd:simpleType>
    </xsd:element>
    <xsd:element name="FileRecNo" ma:index="16" nillable="true" ma:displayName="FileRecNo" ma:internalName="FileRecNo">
      <xsd:simpleType>
        <xsd:restriction base="dms:Text"/>
      </xsd:simpleType>
    </xsd:element>
    <xsd:element name="_x0024_Resources_x003a_SILocalization_x002c_9FAAD48B_x002d_B0D9_x002d_4ea4_x002d_88D3_x002d_6170FF9A7B50" ma:index="17" nillable="true" ma:displayName="Dokumenttitel" ma:internalName="_x0024_Resources_x003a_SILocalization_x002c_9FAAD48B_x002d_B0D9_x002d_4ea4_x002d_88D3_x002d_6170FF9A7B50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ecked_x0020_In_x0020_From_x0020_360_x00b0__x0020_By xmlns="e71e24c0-7bc6-460c-8d4c-87d9a3cb8fe6" xsi:nil="true"/>
    <_x0024_Resources_x003a_SILocalization_x002c_1FF075C0_x002d_6FC7_x002d_4BC7_x002d_95E5_x002d_8748F3B91700 xmlns="e71e24c0-7bc6-460c-8d4c-87d9a3cb8fe6" xsi:nil="true"/>
    <_x0024_Resources_x003a_SILocalization_x002c_2A847938_x002d_2AE0_x002d_4524_x002d_B061_x002d_23E9801152CA xmlns="e71e24c0-7bc6-460c-8d4c-87d9a3cb8fe6" xsi:nil="true"/>
    <_x0024_Resources_x003a_SILocalization_x002c_BE5601D0_x002d_D879_x002d_4DD1_x002d_A08E_x002d_5646297984B4 xmlns="e71e24c0-7bc6-460c-8d4c-87d9a3cb8fe6" xsi:nil="true"/>
    <_x0024_Resources_x003a_SILocalization_x002c_SI_x002e_PersonalLibrary_x002e_CheckedOutFrom360FieldId xmlns="e71e24c0-7bc6-460c-8d4c-87d9a3cb8fe6">false</_x0024_Resources_x003a_SILocalization_x002c_SI_x002e_PersonalLibrary_x002e_CheckedOutFrom360FieldId>
    <FileRecNo xmlns="e71e24c0-7bc6-460c-8d4c-87d9a3cb8fe6" xsi:nil="true"/>
    <_x0024_Resources_x003a_SILocalization_x002c_9FAAD48B_x002d_B0D9_x002d_4ea4_x002d_88D3_x002d_6170FF9A7B50 xmlns="e71e24c0-7bc6-460c-8d4c-87d9a3cb8fe6">
      <Url xsi:nil="true"/>
      <Description xsi:nil="true"/>
    </_x0024_Resources_x003a_SILocalization_x002c_9FAAD48B_x002d_B0D9_x002d_4ea4_x002d_88D3_x002d_6170FF9A7B50>
    <_x0024_Resources_x003a_SILocalization_x002c_00ACCB6D_x002d_63E9_x002d_4C2B_x002d_ADD8_x002d_3BEB97C1EF26 xmlns="e71e24c0-7bc6-460c-8d4c-87d9a3cb8fe6" xsi:nil="true"/>
    <Checked_x0020_Out_x0020_From_x0020_360_x00b0__x0020_By xmlns="e71e24c0-7bc6-460c-8d4c-87d9a3cb8fe6" xsi:nil="true"/>
    <Document_x0020_number xmlns="e71e24c0-7bc6-460c-8d4c-87d9a3cb8fe6" xsi:nil="true"/>
  </documentManagement>
</p:properties>
</file>

<file path=customXml/itemProps1.xml><?xml version="1.0" encoding="utf-8"?>
<ds:datastoreItem xmlns:ds="http://schemas.openxmlformats.org/officeDocument/2006/customXml" ds:itemID="{EDB5DE02-95C1-45E0-8A65-0131797E0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e24c0-7bc6-460c-8d4c-87d9a3cb8f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20FB75-9E61-4424-AFDA-AAE6E7E0A2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66F481-5615-414D-85F9-D83D0B4983EF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e71e24c0-7bc6-460c-8d4c-87d9a3cb8fe6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1799</Words>
  <Application>Microsoft Office PowerPoint</Application>
  <PresentationFormat>Skærmshow (4:3)</PresentationFormat>
  <Paragraphs>318</Paragraphs>
  <Slides>43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43</vt:i4>
      </vt:variant>
    </vt:vector>
  </HeadingPairs>
  <TitlesOfParts>
    <vt:vector size="44" baseType="lpstr">
      <vt:lpstr>Pakke</vt:lpstr>
      <vt:lpstr>PowerPoint-præsentation</vt:lpstr>
      <vt:lpstr>PowerPoint-præsentation</vt:lpstr>
      <vt:lpstr>Program</vt:lpstr>
      <vt:lpstr>Fp9</vt:lpstr>
      <vt:lpstr>FP10</vt:lpstr>
      <vt:lpstr>Prøvevejledningernes formål er at:</vt:lpstr>
      <vt:lpstr>Hvor finder vi prøvevejledningerne?</vt:lpstr>
      <vt:lpstr>Husk: Før du skriver</vt:lpstr>
      <vt:lpstr>fp10</vt:lpstr>
      <vt:lpstr>Eksempel på en overordnet  sammenhæng mellem FM og prøve</vt:lpstr>
      <vt:lpstr>Eksempel på en opgave</vt:lpstr>
      <vt:lpstr>Faglig læsning af opgavesæt</vt:lpstr>
      <vt:lpstr>En forestillet situation er altid ”fiktiv”</vt:lpstr>
      <vt:lpstr>Hvad indebærer det for teksten?</vt:lpstr>
      <vt:lpstr>Anvende samtaleark?</vt:lpstr>
      <vt:lpstr>Genretræk skal overvejes – ikke overholdes</vt:lpstr>
      <vt:lpstr>Søgning og brug af internettet</vt:lpstr>
      <vt:lpstr>Hvis Eleverne har ikke kildehenvisning, når nettet er anvendt</vt:lpstr>
      <vt:lpstr>Skal der altid være kildehenvisning – for en sikkerheds skyld?</vt:lpstr>
      <vt:lpstr>Snyd er:</vt:lpstr>
      <vt:lpstr>Citat</vt:lpstr>
      <vt:lpstr>utilstrækkelig undervisning</vt:lpstr>
      <vt:lpstr>Søgning og brug af internet</vt:lpstr>
      <vt:lpstr>Korrekt kildeangivelse i elevbesvarelser</vt:lpstr>
      <vt:lpstr>PowerPoint-præsentation</vt:lpstr>
      <vt:lpstr>Hvor halter det nogen gange?</vt:lpstr>
      <vt:lpstr>Strategier til færdiggørelsesfasen</vt:lpstr>
      <vt:lpstr>Layout</vt:lpstr>
      <vt:lpstr>Lidt mere layout</vt:lpstr>
      <vt:lpstr>Har i check på de gængse funktioner i tekstbehandlings-programmet?</vt:lpstr>
      <vt:lpstr>Elev-til-elev-læring om skriftlig fremstilling  </vt:lpstr>
      <vt:lpstr>PowerPoint-præsentation</vt:lpstr>
      <vt:lpstr>PowerPoint-præsentation</vt:lpstr>
      <vt:lpstr>Hjælpemidler</vt:lpstr>
      <vt:lpstr>Alle hjælpemidler er tilladt </vt:lpstr>
      <vt:lpstr>Elever, der skal gå til prøve på særlige vilkår</vt:lpstr>
      <vt:lpstr>Sent ankomne elever og elever med andet modersmål</vt:lpstr>
      <vt:lpstr>Det er skolelederens ansvar at:</vt:lpstr>
      <vt:lpstr>Elevanonymisering</vt:lpstr>
      <vt:lpstr>Lidt om sidehoveder og forsider</vt:lpstr>
      <vt:lpstr>Når eleverne afleverer: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Pernille Cramon Tjellesen</dc:creator>
  <cp:lastModifiedBy>Undervisningsministeriet</cp:lastModifiedBy>
  <cp:revision>27</cp:revision>
  <cp:lastPrinted>2019-02-26T14:16:01Z</cp:lastPrinted>
  <dcterms:created xsi:type="dcterms:W3CDTF">2019-02-22T11:38:57Z</dcterms:created>
  <dcterms:modified xsi:type="dcterms:W3CDTF">2019-03-19T13:59:45Z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0x0101005CE9E0846B29A140A4EA14611DFB9ED4</vt:lpwstr>
  </property>
</Properties>
</file>