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5" r:id="rId5"/>
  </p:sldMasterIdLst>
  <p:notesMasterIdLst>
    <p:notesMasterId r:id="rId35"/>
  </p:notesMasterIdLst>
  <p:handoutMasterIdLst>
    <p:handoutMasterId r:id="rId36"/>
  </p:handoutMasterIdLst>
  <p:sldIdLst>
    <p:sldId id="256" r:id="rId6"/>
    <p:sldId id="352" r:id="rId7"/>
    <p:sldId id="356" r:id="rId8"/>
    <p:sldId id="769" r:id="rId9"/>
    <p:sldId id="847" r:id="rId10"/>
    <p:sldId id="767" r:id="rId11"/>
    <p:sldId id="768" r:id="rId12"/>
    <p:sldId id="357" r:id="rId13"/>
    <p:sldId id="673" r:id="rId14"/>
    <p:sldId id="849" r:id="rId15"/>
    <p:sldId id="772" r:id="rId16"/>
    <p:sldId id="773" r:id="rId17"/>
    <p:sldId id="544" r:id="rId18"/>
    <p:sldId id="358" r:id="rId19"/>
    <p:sldId id="774" r:id="rId20"/>
    <p:sldId id="359" r:id="rId21"/>
    <p:sldId id="775" r:id="rId22"/>
    <p:sldId id="848" r:id="rId23"/>
    <p:sldId id="360" r:id="rId24"/>
    <p:sldId id="361" r:id="rId25"/>
    <p:sldId id="776" r:id="rId26"/>
    <p:sldId id="779" r:id="rId27"/>
    <p:sldId id="777" r:id="rId28"/>
    <p:sldId id="778" r:id="rId29"/>
    <p:sldId id="780" r:id="rId30"/>
    <p:sldId id="781" r:id="rId31"/>
    <p:sldId id="851" r:id="rId32"/>
    <p:sldId id="782" r:id="rId33"/>
    <p:sldId id="418" r:id="rId34"/>
  </p:sldIdLst>
  <p:sldSz cx="9144000" cy="6858000" type="screen4x3"/>
  <p:notesSz cx="6805613" cy="99441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ts val="18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eorgia"/>
        <a:ea typeface="Georgia"/>
        <a:cs typeface="Georgia"/>
        <a:sym typeface="Georgia"/>
      </a:defRPr>
    </a:lvl1pPr>
    <a:lvl2pPr marL="0" marR="0" indent="457200" algn="l" defTabSz="914400" rtl="0" fontAlgn="auto" latinLnBrk="0" hangingPunct="0">
      <a:lnSpc>
        <a:spcPts val="18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eorgia"/>
        <a:ea typeface="Georgia"/>
        <a:cs typeface="Georgia"/>
        <a:sym typeface="Georgia"/>
      </a:defRPr>
    </a:lvl2pPr>
    <a:lvl3pPr marL="0" marR="0" indent="914400" algn="l" defTabSz="914400" rtl="0" fontAlgn="auto" latinLnBrk="0" hangingPunct="0">
      <a:lnSpc>
        <a:spcPts val="18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eorgia"/>
        <a:ea typeface="Georgia"/>
        <a:cs typeface="Georgia"/>
        <a:sym typeface="Georgia"/>
      </a:defRPr>
    </a:lvl3pPr>
    <a:lvl4pPr marL="0" marR="0" indent="1371600" algn="l" defTabSz="914400" rtl="0" fontAlgn="auto" latinLnBrk="0" hangingPunct="0">
      <a:lnSpc>
        <a:spcPts val="18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eorgia"/>
        <a:ea typeface="Georgia"/>
        <a:cs typeface="Georgia"/>
        <a:sym typeface="Georgia"/>
      </a:defRPr>
    </a:lvl4pPr>
    <a:lvl5pPr marL="0" marR="0" indent="1828800" algn="l" defTabSz="914400" rtl="0" fontAlgn="auto" latinLnBrk="0" hangingPunct="0">
      <a:lnSpc>
        <a:spcPts val="18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eorgia"/>
        <a:ea typeface="Georgia"/>
        <a:cs typeface="Georgia"/>
        <a:sym typeface="Georgia"/>
      </a:defRPr>
    </a:lvl5pPr>
    <a:lvl6pPr marL="0" marR="0" indent="2286000" algn="l" defTabSz="914400" rtl="0" fontAlgn="auto" latinLnBrk="0" hangingPunct="0">
      <a:lnSpc>
        <a:spcPts val="18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eorgia"/>
        <a:ea typeface="Georgia"/>
        <a:cs typeface="Georgia"/>
        <a:sym typeface="Georgia"/>
      </a:defRPr>
    </a:lvl6pPr>
    <a:lvl7pPr marL="0" marR="0" indent="2743200" algn="l" defTabSz="914400" rtl="0" fontAlgn="auto" latinLnBrk="0" hangingPunct="0">
      <a:lnSpc>
        <a:spcPts val="18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eorgia"/>
        <a:ea typeface="Georgia"/>
        <a:cs typeface="Georgia"/>
        <a:sym typeface="Georgia"/>
      </a:defRPr>
    </a:lvl7pPr>
    <a:lvl8pPr marL="0" marR="0" indent="3200400" algn="l" defTabSz="914400" rtl="0" fontAlgn="auto" latinLnBrk="0" hangingPunct="0">
      <a:lnSpc>
        <a:spcPts val="18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eorgia"/>
        <a:ea typeface="Georgia"/>
        <a:cs typeface="Georgia"/>
        <a:sym typeface="Georgia"/>
      </a:defRPr>
    </a:lvl8pPr>
    <a:lvl9pPr marL="0" marR="0" indent="3657600" algn="l" defTabSz="914400" rtl="0" fontAlgn="auto" latinLnBrk="0" hangingPunct="0">
      <a:lnSpc>
        <a:spcPts val="18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eorgia"/>
        <a:ea typeface="Georgia"/>
        <a:cs typeface="Georgia"/>
        <a:sym typeface="Georgia"/>
      </a:defRPr>
    </a:lvl9pPr>
  </p:defaultTextStyle>
  <p:extLst>
    <p:ext uri="{521415D9-36F7-43E2-AB2F-B90AF26B5E84}">
      <p14:sectionLst xmlns:p14="http://schemas.microsoft.com/office/powerpoint/2010/main">
        <p14:section name="Standardsektion" id="{52992FDD-3AF2-0347-9270-4B7A6D9BD76A}">
          <p14:sldIdLst>
            <p14:sldId id="256"/>
            <p14:sldId id="352"/>
            <p14:sldId id="356"/>
            <p14:sldId id="769"/>
            <p14:sldId id="847"/>
            <p14:sldId id="767"/>
            <p14:sldId id="768"/>
            <p14:sldId id="357"/>
            <p14:sldId id="673"/>
            <p14:sldId id="849"/>
            <p14:sldId id="772"/>
            <p14:sldId id="773"/>
            <p14:sldId id="544"/>
            <p14:sldId id="358"/>
            <p14:sldId id="774"/>
            <p14:sldId id="359"/>
            <p14:sldId id="775"/>
            <p14:sldId id="848"/>
            <p14:sldId id="360"/>
            <p14:sldId id="361"/>
            <p14:sldId id="776"/>
            <p14:sldId id="779"/>
            <p14:sldId id="777"/>
            <p14:sldId id="778"/>
            <p14:sldId id="780"/>
            <p14:sldId id="781"/>
            <p14:sldId id="851"/>
            <p14:sldId id="782"/>
            <p14:sldId id="41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D4EA"/>
          </a:solidFill>
        </a:fill>
      </a:tcStyle>
    </a:wholeTbl>
    <a:band2H>
      <a:tcTxStyle/>
      <a:tcStyle>
        <a:tcBdr/>
        <a:fill>
          <a:solidFill>
            <a:srgbClr val="E6EBF5"/>
          </a:solidFill>
        </a:fill>
      </a:tcStyle>
    </a:band2H>
    <a:firstCol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EEF1"/>
          </a:solidFill>
        </a:fill>
      </a:tcStyle>
    </a:wholeTbl>
    <a:band2H>
      <a:tcTxStyle/>
      <a:tcStyle>
        <a:tcBdr/>
        <a:fill>
          <a:solidFill>
            <a:srgbClr val="E6F6F8"/>
          </a:solidFill>
        </a:fill>
      </a:tcStyle>
    </a:band2H>
    <a:firstCol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0E9CE"/>
          </a:solidFill>
        </a:fill>
      </a:tcStyle>
    </a:wholeTbl>
    <a:band2H>
      <a:tcTxStyle/>
      <a:tcStyle>
        <a:tcBdr/>
        <a:fill>
          <a:solidFill>
            <a:srgbClr val="F0F4E8"/>
          </a:solidFill>
        </a:fill>
      </a:tcStyle>
    </a:band2H>
    <a:firstCol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Georgia"/>
          <a:ea typeface="Georgia"/>
          <a:cs typeface="Georgi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16"/>
    <p:restoredTop sz="50000" autoAdjust="0"/>
  </p:normalViewPr>
  <p:slideViewPr>
    <p:cSldViewPr snapToGrid="0" snapToObjects="1">
      <p:cViewPr>
        <p:scale>
          <a:sx n="61" d="100"/>
          <a:sy n="61" d="100"/>
        </p:scale>
        <p:origin x="-540" y="-1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F87CE8-2A0E-4629-B64B-3E1A58B02597}" type="doc">
      <dgm:prSet loTypeId="urn:microsoft.com/office/officeart/2016/7/layout/BasicLinearProcessNumbered" loCatId="process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41B3F45-D155-4867-8B4A-5651931CCE59}">
      <dgm:prSet/>
      <dgm:spPr/>
      <dgm:t>
        <a:bodyPr/>
        <a:lstStyle/>
        <a:p>
          <a:r>
            <a:rPr lang="da-DK" dirty="0"/>
            <a:t>Ved reklamefilm, kortfilm, faste reklamer og andre multimodale tekster skal alle sproglige udtryk være på dansk, norsk eller svensk. </a:t>
          </a:r>
          <a:endParaRPr lang="en-US" dirty="0"/>
        </a:p>
      </dgm:t>
    </dgm:pt>
    <dgm:pt modelId="{95BF51EE-668C-4087-AF0B-F11DBA6A07ED}" type="parTrans" cxnId="{D53C7796-2385-4115-9DAF-DD6260E25095}">
      <dgm:prSet/>
      <dgm:spPr/>
      <dgm:t>
        <a:bodyPr/>
        <a:lstStyle/>
        <a:p>
          <a:endParaRPr lang="en-US"/>
        </a:p>
      </dgm:t>
    </dgm:pt>
    <dgm:pt modelId="{ABB9CB84-17A4-4B73-8B79-63805A1B5D49}" type="sibTrans" cxnId="{D53C7796-2385-4115-9DAF-DD6260E25095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99AC2EFE-CC87-43F9-8A29-3FEBA4DAB450}">
      <dgm:prSet/>
      <dgm:spPr/>
      <dgm:t>
        <a:bodyPr/>
        <a:lstStyle/>
        <a:p>
          <a:r>
            <a:rPr lang="da-DK" dirty="0"/>
            <a:t>Enkelte udtryk på originalsprog må forekomme og produktnavn må godt være på originalsprog. Slogans skal være på dansk, norsk eller svensk, hvis det har betydning for analysen og fortolkningen. </a:t>
          </a:r>
          <a:endParaRPr lang="en-US" dirty="0"/>
        </a:p>
      </dgm:t>
    </dgm:pt>
    <dgm:pt modelId="{A03BFA24-D108-482F-9112-880D0F8D3026}" type="parTrans" cxnId="{472DB025-F450-421C-9849-D93127044558}">
      <dgm:prSet/>
      <dgm:spPr/>
      <dgm:t>
        <a:bodyPr/>
        <a:lstStyle/>
        <a:p>
          <a:endParaRPr lang="en-US"/>
        </a:p>
      </dgm:t>
    </dgm:pt>
    <dgm:pt modelId="{CB0E4865-19B8-4182-BB1B-AB4F31DBE1C2}" type="sibTrans" cxnId="{472DB025-F450-421C-9849-D93127044558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26904E48-B025-6B46-BAB2-8FE7085B850B}" type="pres">
      <dgm:prSet presAssocID="{9FF87CE8-2A0E-4629-B64B-3E1A58B02597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6DFAB5C7-3D18-5743-A414-7903DCD884C9}" type="pres">
      <dgm:prSet presAssocID="{641B3F45-D155-4867-8B4A-5651931CCE59}" presName="compositeNode" presStyleCnt="0">
        <dgm:presLayoutVars>
          <dgm:bulletEnabled val="1"/>
        </dgm:presLayoutVars>
      </dgm:prSet>
      <dgm:spPr/>
    </dgm:pt>
    <dgm:pt modelId="{8AC56272-A926-294B-8EB1-91A4D870C421}" type="pres">
      <dgm:prSet presAssocID="{641B3F45-D155-4867-8B4A-5651931CCE59}" presName="bgRect" presStyleLbl="bgAccFollowNode1" presStyleIdx="0" presStyleCnt="2"/>
      <dgm:spPr/>
      <dgm:t>
        <a:bodyPr/>
        <a:lstStyle/>
        <a:p>
          <a:endParaRPr lang="da-DK"/>
        </a:p>
      </dgm:t>
    </dgm:pt>
    <dgm:pt modelId="{50D6759E-F468-2F4C-8AFD-2271D186BFC4}" type="pres">
      <dgm:prSet presAssocID="{ABB9CB84-17A4-4B73-8B79-63805A1B5D49}" presName="sibTransNodeCircle" presStyleLbl="alignNode1" presStyleIdx="0" presStyleCnt="4">
        <dgm:presLayoutVars>
          <dgm:chMax val="0"/>
          <dgm:bulletEnabled/>
        </dgm:presLayoutVars>
      </dgm:prSet>
      <dgm:spPr/>
      <dgm:t>
        <a:bodyPr/>
        <a:lstStyle/>
        <a:p>
          <a:endParaRPr lang="da-DK"/>
        </a:p>
      </dgm:t>
    </dgm:pt>
    <dgm:pt modelId="{64F75E5F-92E1-3440-A72B-53FBBC40800B}" type="pres">
      <dgm:prSet presAssocID="{641B3F45-D155-4867-8B4A-5651931CCE59}" presName="bottomLine" presStyleLbl="alignNode1" presStyleIdx="1" presStyleCnt="4">
        <dgm:presLayoutVars/>
      </dgm:prSet>
      <dgm:spPr/>
    </dgm:pt>
    <dgm:pt modelId="{6B15AEF7-C05B-864A-9366-3777FC855E67}" type="pres">
      <dgm:prSet presAssocID="{641B3F45-D155-4867-8B4A-5651931CCE59}" presName="nodeText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AD9EDEC7-9DDE-1B46-B9DD-A5AFA54BA68C}" type="pres">
      <dgm:prSet presAssocID="{ABB9CB84-17A4-4B73-8B79-63805A1B5D49}" presName="sibTrans" presStyleCnt="0"/>
      <dgm:spPr/>
    </dgm:pt>
    <dgm:pt modelId="{3CEB9D53-C857-8E4C-9F90-A8ECA04212A3}" type="pres">
      <dgm:prSet presAssocID="{99AC2EFE-CC87-43F9-8A29-3FEBA4DAB450}" presName="compositeNode" presStyleCnt="0">
        <dgm:presLayoutVars>
          <dgm:bulletEnabled val="1"/>
        </dgm:presLayoutVars>
      </dgm:prSet>
      <dgm:spPr/>
    </dgm:pt>
    <dgm:pt modelId="{C030021C-C083-B545-B473-3F6D527457EF}" type="pres">
      <dgm:prSet presAssocID="{99AC2EFE-CC87-43F9-8A29-3FEBA4DAB450}" presName="bgRect" presStyleLbl="bgAccFollowNode1" presStyleIdx="1" presStyleCnt="2"/>
      <dgm:spPr/>
      <dgm:t>
        <a:bodyPr/>
        <a:lstStyle/>
        <a:p>
          <a:endParaRPr lang="da-DK"/>
        </a:p>
      </dgm:t>
    </dgm:pt>
    <dgm:pt modelId="{D3E4944D-8297-5349-98E3-2D2A1DF16916}" type="pres">
      <dgm:prSet presAssocID="{CB0E4865-19B8-4182-BB1B-AB4F31DBE1C2}" presName="sibTransNodeCircle" presStyleLbl="alignNode1" presStyleIdx="2" presStyleCnt="4">
        <dgm:presLayoutVars>
          <dgm:chMax val="0"/>
          <dgm:bulletEnabled/>
        </dgm:presLayoutVars>
      </dgm:prSet>
      <dgm:spPr/>
      <dgm:t>
        <a:bodyPr/>
        <a:lstStyle/>
        <a:p>
          <a:endParaRPr lang="da-DK"/>
        </a:p>
      </dgm:t>
    </dgm:pt>
    <dgm:pt modelId="{17245CEF-3E0D-E74D-8CFB-7086B6C7872E}" type="pres">
      <dgm:prSet presAssocID="{99AC2EFE-CC87-43F9-8A29-3FEBA4DAB450}" presName="bottomLine" presStyleLbl="alignNode1" presStyleIdx="3" presStyleCnt="4">
        <dgm:presLayoutVars/>
      </dgm:prSet>
      <dgm:spPr/>
    </dgm:pt>
    <dgm:pt modelId="{A4BEF637-B763-EA4E-A225-C1A22C8FA00C}" type="pres">
      <dgm:prSet presAssocID="{99AC2EFE-CC87-43F9-8A29-3FEBA4DAB450}" presName="nodeText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B204817A-30D6-564C-8243-D8DF63A81DF2}" type="presOf" srcId="{99AC2EFE-CC87-43F9-8A29-3FEBA4DAB450}" destId="{A4BEF637-B763-EA4E-A225-C1A22C8FA00C}" srcOrd="1" destOrd="0" presId="urn:microsoft.com/office/officeart/2016/7/layout/BasicLinearProcessNumbered"/>
    <dgm:cxn modelId="{D53C7796-2385-4115-9DAF-DD6260E25095}" srcId="{9FF87CE8-2A0E-4629-B64B-3E1A58B02597}" destId="{641B3F45-D155-4867-8B4A-5651931CCE59}" srcOrd="0" destOrd="0" parTransId="{95BF51EE-668C-4087-AF0B-F11DBA6A07ED}" sibTransId="{ABB9CB84-17A4-4B73-8B79-63805A1B5D49}"/>
    <dgm:cxn modelId="{0A209D8E-DE2A-6C42-BD7A-BCDA5026B282}" type="presOf" srcId="{ABB9CB84-17A4-4B73-8B79-63805A1B5D49}" destId="{50D6759E-F468-2F4C-8AFD-2271D186BFC4}" srcOrd="0" destOrd="0" presId="urn:microsoft.com/office/officeart/2016/7/layout/BasicLinearProcessNumbered"/>
    <dgm:cxn modelId="{1123B1EA-1DF9-5F42-BE22-381A1DA88B8E}" type="presOf" srcId="{641B3F45-D155-4867-8B4A-5651931CCE59}" destId="{8AC56272-A926-294B-8EB1-91A4D870C421}" srcOrd="0" destOrd="0" presId="urn:microsoft.com/office/officeart/2016/7/layout/BasicLinearProcessNumbered"/>
    <dgm:cxn modelId="{A88CC761-BE91-714A-8A0F-2BC030716C60}" type="presOf" srcId="{9FF87CE8-2A0E-4629-B64B-3E1A58B02597}" destId="{26904E48-B025-6B46-BAB2-8FE7085B850B}" srcOrd="0" destOrd="0" presId="urn:microsoft.com/office/officeart/2016/7/layout/BasicLinearProcessNumbered"/>
    <dgm:cxn modelId="{18803C59-24ED-1145-AF76-212A8304A22A}" type="presOf" srcId="{641B3F45-D155-4867-8B4A-5651931CCE59}" destId="{6B15AEF7-C05B-864A-9366-3777FC855E67}" srcOrd="1" destOrd="0" presId="urn:microsoft.com/office/officeart/2016/7/layout/BasicLinearProcessNumbered"/>
    <dgm:cxn modelId="{472DB025-F450-421C-9849-D93127044558}" srcId="{9FF87CE8-2A0E-4629-B64B-3E1A58B02597}" destId="{99AC2EFE-CC87-43F9-8A29-3FEBA4DAB450}" srcOrd="1" destOrd="0" parTransId="{A03BFA24-D108-482F-9112-880D0F8D3026}" sibTransId="{CB0E4865-19B8-4182-BB1B-AB4F31DBE1C2}"/>
    <dgm:cxn modelId="{C0A1FD24-C96E-5747-84DB-82409D2833DD}" type="presOf" srcId="{CB0E4865-19B8-4182-BB1B-AB4F31DBE1C2}" destId="{D3E4944D-8297-5349-98E3-2D2A1DF16916}" srcOrd="0" destOrd="0" presId="urn:microsoft.com/office/officeart/2016/7/layout/BasicLinearProcessNumbered"/>
    <dgm:cxn modelId="{8F3944C9-FD82-204C-BB36-E4C4772633E2}" type="presOf" srcId="{99AC2EFE-CC87-43F9-8A29-3FEBA4DAB450}" destId="{C030021C-C083-B545-B473-3F6D527457EF}" srcOrd="0" destOrd="0" presId="urn:microsoft.com/office/officeart/2016/7/layout/BasicLinearProcessNumbered"/>
    <dgm:cxn modelId="{4BE932C5-F467-1741-8627-76A7AD2BB029}" type="presParOf" srcId="{26904E48-B025-6B46-BAB2-8FE7085B850B}" destId="{6DFAB5C7-3D18-5743-A414-7903DCD884C9}" srcOrd="0" destOrd="0" presId="urn:microsoft.com/office/officeart/2016/7/layout/BasicLinearProcessNumbered"/>
    <dgm:cxn modelId="{FAF6923B-62FD-744B-BA69-08B99841D3C3}" type="presParOf" srcId="{6DFAB5C7-3D18-5743-A414-7903DCD884C9}" destId="{8AC56272-A926-294B-8EB1-91A4D870C421}" srcOrd="0" destOrd="0" presId="urn:microsoft.com/office/officeart/2016/7/layout/BasicLinearProcessNumbered"/>
    <dgm:cxn modelId="{157320EB-E568-F849-8DFF-62D39B3D0962}" type="presParOf" srcId="{6DFAB5C7-3D18-5743-A414-7903DCD884C9}" destId="{50D6759E-F468-2F4C-8AFD-2271D186BFC4}" srcOrd="1" destOrd="0" presId="urn:microsoft.com/office/officeart/2016/7/layout/BasicLinearProcessNumbered"/>
    <dgm:cxn modelId="{76635FCF-3B5B-904A-AB78-6D175E6D203F}" type="presParOf" srcId="{6DFAB5C7-3D18-5743-A414-7903DCD884C9}" destId="{64F75E5F-92E1-3440-A72B-53FBBC40800B}" srcOrd="2" destOrd="0" presId="urn:microsoft.com/office/officeart/2016/7/layout/BasicLinearProcessNumbered"/>
    <dgm:cxn modelId="{8DEDF637-E484-5548-AA5E-B582ABEF05E4}" type="presParOf" srcId="{6DFAB5C7-3D18-5743-A414-7903DCD884C9}" destId="{6B15AEF7-C05B-864A-9366-3777FC855E67}" srcOrd="3" destOrd="0" presId="urn:microsoft.com/office/officeart/2016/7/layout/BasicLinearProcessNumbered"/>
    <dgm:cxn modelId="{A3C695BE-4A1F-534F-89AB-FDC3FDBBEF1E}" type="presParOf" srcId="{26904E48-B025-6B46-BAB2-8FE7085B850B}" destId="{AD9EDEC7-9DDE-1B46-B9DD-A5AFA54BA68C}" srcOrd="1" destOrd="0" presId="urn:microsoft.com/office/officeart/2016/7/layout/BasicLinearProcessNumbered"/>
    <dgm:cxn modelId="{17EDA039-1AF7-2E4D-9AC0-87062B226DE0}" type="presParOf" srcId="{26904E48-B025-6B46-BAB2-8FE7085B850B}" destId="{3CEB9D53-C857-8E4C-9F90-A8ECA04212A3}" srcOrd="2" destOrd="0" presId="urn:microsoft.com/office/officeart/2016/7/layout/BasicLinearProcessNumbered"/>
    <dgm:cxn modelId="{39A8474D-7C04-0B4D-9EC3-D91A1EB54B6F}" type="presParOf" srcId="{3CEB9D53-C857-8E4C-9F90-A8ECA04212A3}" destId="{C030021C-C083-B545-B473-3F6D527457EF}" srcOrd="0" destOrd="0" presId="urn:microsoft.com/office/officeart/2016/7/layout/BasicLinearProcessNumbered"/>
    <dgm:cxn modelId="{024ABB6F-BC23-E743-B080-D20C3088F30D}" type="presParOf" srcId="{3CEB9D53-C857-8E4C-9F90-A8ECA04212A3}" destId="{D3E4944D-8297-5349-98E3-2D2A1DF16916}" srcOrd="1" destOrd="0" presId="urn:microsoft.com/office/officeart/2016/7/layout/BasicLinearProcessNumbered"/>
    <dgm:cxn modelId="{042C7DA6-0183-B541-9442-D47006ADCCA9}" type="presParOf" srcId="{3CEB9D53-C857-8E4C-9F90-A8ECA04212A3}" destId="{17245CEF-3E0D-E74D-8CFB-7086B6C7872E}" srcOrd="2" destOrd="0" presId="urn:microsoft.com/office/officeart/2016/7/layout/BasicLinearProcessNumbered"/>
    <dgm:cxn modelId="{24966F72-C45E-4349-9912-BC74D2DC71BC}" type="presParOf" srcId="{3CEB9D53-C857-8E4C-9F90-A8ECA04212A3}" destId="{A4BEF637-B763-EA4E-A225-C1A22C8FA00C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E9B0A8-7D92-4C25-B9C8-4BD984BAFCAB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0A2457A-1CEA-4944-8157-ED13506BCFF6}">
      <dgm:prSet/>
      <dgm:spPr/>
      <dgm:t>
        <a:bodyPr/>
        <a:lstStyle/>
        <a:p>
          <a:r>
            <a:rPr lang="da-DK" b="0" i="0" baseline="0" dirty="0"/>
            <a:t>Lodtrækningen mellem fordybelsesområderne foretages tidligst 10 skoledage før de skriftlige prøver.</a:t>
          </a:r>
          <a:endParaRPr lang="en-US" dirty="0"/>
        </a:p>
      </dgm:t>
    </dgm:pt>
    <dgm:pt modelId="{F7A0F34F-4D95-41BB-B60C-FE2467048877}" type="parTrans" cxnId="{BFE9694E-5A6B-4919-A4ED-C4DF0F450839}">
      <dgm:prSet/>
      <dgm:spPr/>
      <dgm:t>
        <a:bodyPr/>
        <a:lstStyle/>
        <a:p>
          <a:endParaRPr lang="en-US"/>
        </a:p>
      </dgm:t>
    </dgm:pt>
    <dgm:pt modelId="{E21FE151-9AB6-4016-9740-48F11877CB20}" type="sibTrans" cxnId="{BFE9694E-5A6B-4919-A4ED-C4DF0F450839}">
      <dgm:prSet phldrT="1"/>
      <dgm:spPr/>
      <dgm:t>
        <a:bodyPr/>
        <a:lstStyle/>
        <a:p>
          <a:endParaRPr lang="en-US"/>
        </a:p>
      </dgm:t>
    </dgm:pt>
    <dgm:pt modelId="{C7C5F5AB-A87E-4F73-A363-F71C9FCB5C9D}">
      <dgm:prSet/>
      <dgm:spPr/>
      <dgm:t>
        <a:bodyPr/>
        <a:lstStyle/>
        <a:p>
          <a:r>
            <a:rPr lang="da-DK" b="0" i="0" baseline="0" dirty="0"/>
            <a:t>Tilrettelæggelsen af fordybelsesområderne foregår så sent på skoleåret som overhovedet muligt, </a:t>
          </a:r>
          <a:endParaRPr lang="en-US" dirty="0"/>
        </a:p>
      </dgm:t>
    </dgm:pt>
    <dgm:pt modelId="{54D6B6EE-CD60-4164-B386-529F448D59A9}" type="parTrans" cxnId="{D0684586-20FE-48DE-BF2B-90310B975B95}">
      <dgm:prSet/>
      <dgm:spPr/>
      <dgm:t>
        <a:bodyPr/>
        <a:lstStyle/>
        <a:p>
          <a:endParaRPr lang="en-US"/>
        </a:p>
      </dgm:t>
    </dgm:pt>
    <dgm:pt modelId="{950BB174-342D-4CA0-9BD9-3D82778BFF3D}" type="sibTrans" cxnId="{D0684586-20FE-48DE-BF2B-90310B975B95}">
      <dgm:prSet phldrT="2"/>
      <dgm:spPr/>
      <dgm:t>
        <a:bodyPr/>
        <a:lstStyle/>
        <a:p>
          <a:endParaRPr lang="en-US"/>
        </a:p>
      </dgm:t>
    </dgm:pt>
    <dgm:pt modelId="{1245534C-0AEF-44CF-809F-F8E4C9DDFD1D}">
      <dgm:prSet/>
      <dgm:spPr/>
      <dgm:t>
        <a:bodyPr/>
        <a:lstStyle/>
        <a:p>
          <a:r>
            <a:rPr lang="da-DK" b="0" i="0" baseline="0" dirty="0"/>
            <a:t>Efter lodtrækningen får eleverne 10 lektioner til fordybelsesarbejde på skolen. </a:t>
          </a:r>
        </a:p>
        <a:p>
          <a:r>
            <a:rPr lang="da-DK" b="0" i="0" baseline="0" dirty="0"/>
            <a:t>Prøveoplægget er én tekst/anden udtryksform, som ikke er kendt stof og ikke har været bearbejdet i undervisningen.</a:t>
          </a:r>
          <a:endParaRPr lang="en-US" dirty="0"/>
        </a:p>
      </dgm:t>
    </dgm:pt>
    <dgm:pt modelId="{8F30487E-6368-460B-9B3C-6B86369441BB}" type="parTrans" cxnId="{9DBE47F8-D6C4-4827-9F78-92ABB9095DC1}">
      <dgm:prSet/>
      <dgm:spPr/>
      <dgm:t>
        <a:bodyPr/>
        <a:lstStyle/>
        <a:p>
          <a:endParaRPr lang="en-US"/>
        </a:p>
      </dgm:t>
    </dgm:pt>
    <dgm:pt modelId="{41E43AC1-DE02-4970-8C8F-016147DFA555}" type="sibTrans" cxnId="{9DBE47F8-D6C4-4827-9F78-92ABB9095DC1}">
      <dgm:prSet phldrT="3"/>
      <dgm:spPr/>
      <dgm:t>
        <a:bodyPr/>
        <a:lstStyle/>
        <a:p>
          <a:endParaRPr lang="en-US"/>
        </a:p>
      </dgm:t>
    </dgm:pt>
    <dgm:pt modelId="{820B488E-D04C-634F-B863-6FD18623D60E}" type="pres">
      <dgm:prSet presAssocID="{26E9B0A8-7D92-4C25-B9C8-4BD984BAFCA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a-DK"/>
        </a:p>
      </dgm:t>
    </dgm:pt>
    <dgm:pt modelId="{18D452E3-9526-E041-955C-9B3570430861}" type="pres">
      <dgm:prSet presAssocID="{1245534C-0AEF-44CF-809F-F8E4C9DDFD1D}" presName="boxAndChildren" presStyleCnt="0"/>
      <dgm:spPr/>
    </dgm:pt>
    <dgm:pt modelId="{9A58E08A-FC4C-F04E-992B-4AE80F7FF15D}" type="pres">
      <dgm:prSet presAssocID="{1245534C-0AEF-44CF-809F-F8E4C9DDFD1D}" presName="parentTextBox" presStyleLbl="node1" presStyleIdx="0" presStyleCnt="3"/>
      <dgm:spPr/>
      <dgm:t>
        <a:bodyPr/>
        <a:lstStyle/>
        <a:p>
          <a:endParaRPr lang="da-DK"/>
        </a:p>
      </dgm:t>
    </dgm:pt>
    <dgm:pt modelId="{010E3DEE-49C4-7B45-830B-5A3B8D1E2306}" type="pres">
      <dgm:prSet presAssocID="{950BB174-342D-4CA0-9BD9-3D82778BFF3D}" presName="sp" presStyleCnt="0"/>
      <dgm:spPr/>
    </dgm:pt>
    <dgm:pt modelId="{1DE1C3A1-8117-EF42-8887-4ACB4EF2C0F7}" type="pres">
      <dgm:prSet presAssocID="{C7C5F5AB-A87E-4F73-A363-F71C9FCB5C9D}" presName="arrowAndChildren" presStyleCnt="0"/>
      <dgm:spPr/>
    </dgm:pt>
    <dgm:pt modelId="{43CBBEDB-1329-674F-9C6B-9D69AC5604F3}" type="pres">
      <dgm:prSet presAssocID="{C7C5F5AB-A87E-4F73-A363-F71C9FCB5C9D}" presName="parentTextArrow" presStyleLbl="node1" presStyleIdx="1" presStyleCnt="3"/>
      <dgm:spPr/>
      <dgm:t>
        <a:bodyPr/>
        <a:lstStyle/>
        <a:p>
          <a:endParaRPr lang="da-DK"/>
        </a:p>
      </dgm:t>
    </dgm:pt>
    <dgm:pt modelId="{5358F426-2C6A-5747-88CA-7F01A4377ED4}" type="pres">
      <dgm:prSet presAssocID="{E21FE151-9AB6-4016-9740-48F11877CB20}" presName="sp" presStyleCnt="0"/>
      <dgm:spPr/>
    </dgm:pt>
    <dgm:pt modelId="{9B2C2E41-04FF-5848-B69A-C1D1BB860408}" type="pres">
      <dgm:prSet presAssocID="{50A2457A-1CEA-4944-8157-ED13506BCFF6}" presName="arrowAndChildren" presStyleCnt="0"/>
      <dgm:spPr/>
    </dgm:pt>
    <dgm:pt modelId="{9174ACC7-522A-B144-93FC-DA65C4AC83E8}" type="pres">
      <dgm:prSet presAssocID="{50A2457A-1CEA-4944-8157-ED13506BCFF6}" presName="parentTextArrow" presStyleLbl="node1" presStyleIdx="2" presStyleCnt="3"/>
      <dgm:spPr/>
      <dgm:t>
        <a:bodyPr/>
        <a:lstStyle/>
        <a:p>
          <a:endParaRPr lang="da-DK"/>
        </a:p>
      </dgm:t>
    </dgm:pt>
  </dgm:ptLst>
  <dgm:cxnLst>
    <dgm:cxn modelId="{43478A7F-EB82-BF45-99F1-441470F63DB5}" type="presOf" srcId="{26E9B0A8-7D92-4C25-B9C8-4BD984BAFCAB}" destId="{820B488E-D04C-634F-B863-6FD18623D60E}" srcOrd="0" destOrd="0" presId="urn:microsoft.com/office/officeart/2005/8/layout/process4"/>
    <dgm:cxn modelId="{BFE9694E-5A6B-4919-A4ED-C4DF0F450839}" srcId="{26E9B0A8-7D92-4C25-B9C8-4BD984BAFCAB}" destId="{50A2457A-1CEA-4944-8157-ED13506BCFF6}" srcOrd="0" destOrd="0" parTransId="{F7A0F34F-4D95-41BB-B60C-FE2467048877}" sibTransId="{E21FE151-9AB6-4016-9740-48F11877CB20}"/>
    <dgm:cxn modelId="{7E367745-3430-5B43-A2B1-F1145975B99E}" type="presOf" srcId="{1245534C-0AEF-44CF-809F-F8E4C9DDFD1D}" destId="{9A58E08A-FC4C-F04E-992B-4AE80F7FF15D}" srcOrd="0" destOrd="0" presId="urn:microsoft.com/office/officeart/2005/8/layout/process4"/>
    <dgm:cxn modelId="{9763D893-DE40-894D-9FE4-AB0C0D8997AB}" type="presOf" srcId="{C7C5F5AB-A87E-4F73-A363-F71C9FCB5C9D}" destId="{43CBBEDB-1329-674F-9C6B-9D69AC5604F3}" srcOrd="0" destOrd="0" presId="urn:microsoft.com/office/officeart/2005/8/layout/process4"/>
    <dgm:cxn modelId="{9DBE47F8-D6C4-4827-9F78-92ABB9095DC1}" srcId="{26E9B0A8-7D92-4C25-B9C8-4BD984BAFCAB}" destId="{1245534C-0AEF-44CF-809F-F8E4C9DDFD1D}" srcOrd="2" destOrd="0" parTransId="{8F30487E-6368-460B-9B3C-6B86369441BB}" sibTransId="{41E43AC1-DE02-4970-8C8F-016147DFA555}"/>
    <dgm:cxn modelId="{D0684586-20FE-48DE-BF2B-90310B975B95}" srcId="{26E9B0A8-7D92-4C25-B9C8-4BD984BAFCAB}" destId="{C7C5F5AB-A87E-4F73-A363-F71C9FCB5C9D}" srcOrd="1" destOrd="0" parTransId="{54D6B6EE-CD60-4164-B386-529F448D59A9}" sibTransId="{950BB174-342D-4CA0-9BD9-3D82778BFF3D}"/>
    <dgm:cxn modelId="{95574745-427F-3842-BA6D-951278E1E8D9}" type="presOf" srcId="{50A2457A-1CEA-4944-8157-ED13506BCFF6}" destId="{9174ACC7-522A-B144-93FC-DA65C4AC83E8}" srcOrd="0" destOrd="0" presId="urn:microsoft.com/office/officeart/2005/8/layout/process4"/>
    <dgm:cxn modelId="{0405C87D-C181-314A-A54A-5CFDB357D750}" type="presParOf" srcId="{820B488E-D04C-634F-B863-6FD18623D60E}" destId="{18D452E3-9526-E041-955C-9B3570430861}" srcOrd="0" destOrd="0" presId="urn:microsoft.com/office/officeart/2005/8/layout/process4"/>
    <dgm:cxn modelId="{30E06B9C-11E5-134C-AEFF-849E34E859F2}" type="presParOf" srcId="{18D452E3-9526-E041-955C-9B3570430861}" destId="{9A58E08A-FC4C-F04E-992B-4AE80F7FF15D}" srcOrd="0" destOrd="0" presId="urn:microsoft.com/office/officeart/2005/8/layout/process4"/>
    <dgm:cxn modelId="{C815FBE3-6D5F-674C-A407-97CF533222D7}" type="presParOf" srcId="{820B488E-D04C-634F-B863-6FD18623D60E}" destId="{010E3DEE-49C4-7B45-830B-5A3B8D1E2306}" srcOrd="1" destOrd="0" presId="urn:microsoft.com/office/officeart/2005/8/layout/process4"/>
    <dgm:cxn modelId="{D05D5C8E-1A6D-3D4D-96D7-395018B31702}" type="presParOf" srcId="{820B488E-D04C-634F-B863-6FD18623D60E}" destId="{1DE1C3A1-8117-EF42-8887-4ACB4EF2C0F7}" srcOrd="2" destOrd="0" presId="urn:microsoft.com/office/officeart/2005/8/layout/process4"/>
    <dgm:cxn modelId="{B516FC38-1652-7049-81EB-B3BF760DDEFF}" type="presParOf" srcId="{1DE1C3A1-8117-EF42-8887-4ACB4EF2C0F7}" destId="{43CBBEDB-1329-674F-9C6B-9D69AC5604F3}" srcOrd="0" destOrd="0" presId="urn:microsoft.com/office/officeart/2005/8/layout/process4"/>
    <dgm:cxn modelId="{F405C8E9-203F-794D-BA5E-6CDAC9E7EDB2}" type="presParOf" srcId="{820B488E-D04C-634F-B863-6FD18623D60E}" destId="{5358F426-2C6A-5747-88CA-7F01A4377ED4}" srcOrd="3" destOrd="0" presId="urn:microsoft.com/office/officeart/2005/8/layout/process4"/>
    <dgm:cxn modelId="{DDA84C87-6679-9F4F-9FC8-E95D0A2ECA9A}" type="presParOf" srcId="{820B488E-D04C-634F-B863-6FD18623D60E}" destId="{9B2C2E41-04FF-5848-B69A-C1D1BB860408}" srcOrd="4" destOrd="0" presId="urn:microsoft.com/office/officeart/2005/8/layout/process4"/>
    <dgm:cxn modelId="{1C56D1A9-C4F0-C245-BDA1-692639AD6EAF}" type="presParOf" srcId="{9B2C2E41-04FF-5848-B69A-C1D1BB860408}" destId="{9174ACC7-522A-B144-93FC-DA65C4AC83E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065FF3-BF06-42CA-9D6F-930062DE2D78}" type="doc">
      <dgm:prSet loTypeId="urn:microsoft.com/office/officeart/2005/8/layout/bProcess4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DB26CCD-9355-4FC7-98F7-6AB2863002F8}">
      <dgm:prSet/>
      <dgm:spPr/>
      <dgm:t>
        <a:bodyPr/>
        <a:lstStyle/>
        <a:p>
          <a:pPr algn="l"/>
          <a:r>
            <a:rPr lang="da-DK" dirty="0"/>
            <a:t>Eleverne tilrettelægger selv, hvornår i prøveforløbet oplæsningen placeres. </a:t>
          </a:r>
          <a:endParaRPr lang="en-US" dirty="0"/>
        </a:p>
      </dgm:t>
    </dgm:pt>
    <dgm:pt modelId="{9BE76096-D102-42FE-BBF5-BD65A0A38B89}" type="parTrans" cxnId="{668F8B69-673F-40E3-9B2C-78FD26289FA3}">
      <dgm:prSet/>
      <dgm:spPr/>
      <dgm:t>
        <a:bodyPr/>
        <a:lstStyle/>
        <a:p>
          <a:endParaRPr lang="en-US"/>
        </a:p>
      </dgm:t>
    </dgm:pt>
    <dgm:pt modelId="{0B040DA5-CF4E-48C5-B357-04091A13AC95}" type="sibTrans" cxnId="{668F8B69-673F-40E3-9B2C-78FD26289FA3}">
      <dgm:prSet phldrT="4" phldr="0"/>
      <dgm:spPr/>
      <dgm:t>
        <a:bodyPr/>
        <a:lstStyle/>
        <a:p>
          <a:endParaRPr lang="en-US"/>
        </a:p>
      </dgm:t>
    </dgm:pt>
    <dgm:pt modelId="{2FAD58BF-B946-46FB-9507-D59CBE728E51}">
      <dgm:prSet/>
      <dgm:spPr/>
      <dgm:t>
        <a:bodyPr/>
        <a:lstStyle/>
        <a:p>
          <a:pPr algn="l"/>
          <a:r>
            <a:rPr lang="da-DK" dirty="0"/>
            <a:t>Selve oplæsningsstykket kan deles i maks. to dele, hvis det er velbegrundet fra elevens side.</a:t>
          </a:r>
          <a:endParaRPr lang="en-US" dirty="0"/>
        </a:p>
      </dgm:t>
    </dgm:pt>
    <dgm:pt modelId="{A7DAF8F8-EEBC-49DE-A48F-BF2436B38FD6}" type="parTrans" cxnId="{63C41587-E1C2-4A02-8EF8-66C4F69B0E13}">
      <dgm:prSet/>
      <dgm:spPr/>
      <dgm:t>
        <a:bodyPr/>
        <a:lstStyle/>
        <a:p>
          <a:endParaRPr lang="en-US"/>
        </a:p>
      </dgm:t>
    </dgm:pt>
    <dgm:pt modelId="{D73A260F-C965-4290-BFBD-68BCCC7570CA}" type="sibTrans" cxnId="{63C41587-E1C2-4A02-8EF8-66C4F69B0E13}">
      <dgm:prSet phldrT="5" phldr="0"/>
      <dgm:spPr/>
      <dgm:t>
        <a:bodyPr/>
        <a:lstStyle/>
        <a:p>
          <a:endParaRPr lang="en-US"/>
        </a:p>
      </dgm:t>
    </dgm:pt>
    <dgm:pt modelId="{40049F7E-8A2E-4548-921B-BE594B5399A9}" type="pres">
      <dgm:prSet presAssocID="{B1065FF3-BF06-42CA-9D6F-930062DE2D78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da-DK"/>
        </a:p>
      </dgm:t>
    </dgm:pt>
    <dgm:pt modelId="{796EA7FD-4CC3-BF4C-BBD2-E428EB79BABA}" type="pres">
      <dgm:prSet presAssocID="{3DB26CCD-9355-4FC7-98F7-6AB2863002F8}" presName="compNode" presStyleCnt="0"/>
      <dgm:spPr/>
    </dgm:pt>
    <dgm:pt modelId="{3896BDF0-0F1F-D24F-BD92-9A02BB2AFD34}" type="pres">
      <dgm:prSet presAssocID="{3DB26CCD-9355-4FC7-98F7-6AB2863002F8}" presName="dummyConnPt" presStyleCnt="0"/>
      <dgm:spPr/>
    </dgm:pt>
    <dgm:pt modelId="{30D9828D-155C-AF4C-8F1E-B1645F5FE3F0}" type="pres">
      <dgm:prSet presAssocID="{3DB26CCD-9355-4FC7-98F7-6AB2863002F8}" presName="node" presStyleLbl="node1" presStyleIdx="0" presStyleCnt="2" custLinFactNeighborX="-12" custLinFactNeighborY="-71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B6C261EC-9BA3-4348-AD4F-BDCB2E17231A}" type="pres">
      <dgm:prSet presAssocID="{0B040DA5-CF4E-48C5-B357-04091A13AC95}" presName="sibTrans" presStyleLbl="bgSibTrans2D1" presStyleIdx="0" presStyleCnt="1"/>
      <dgm:spPr/>
      <dgm:t>
        <a:bodyPr/>
        <a:lstStyle/>
        <a:p>
          <a:endParaRPr lang="da-DK"/>
        </a:p>
      </dgm:t>
    </dgm:pt>
    <dgm:pt modelId="{13E03578-C6C9-634F-83B7-BE78A7A5E042}" type="pres">
      <dgm:prSet presAssocID="{2FAD58BF-B946-46FB-9507-D59CBE728E51}" presName="compNode" presStyleCnt="0"/>
      <dgm:spPr/>
    </dgm:pt>
    <dgm:pt modelId="{590DA96A-F1BC-7243-9AC5-4657B8AC6A5F}" type="pres">
      <dgm:prSet presAssocID="{2FAD58BF-B946-46FB-9507-D59CBE728E51}" presName="dummyConnPt" presStyleCnt="0"/>
      <dgm:spPr/>
    </dgm:pt>
    <dgm:pt modelId="{9F736189-28A5-F14B-8445-8E78E7B67BBA}" type="pres">
      <dgm:prSet presAssocID="{2FAD58BF-B946-46FB-9507-D59CBE728E51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C27EF4C8-C61C-2445-8F18-4EC64AA518B8}" type="presOf" srcId="{3DB26CCD-9355-4FC7-98F7-6AB2863002F8}" destId="{30D9828D-155C-AF4C-8F1E-B1645F5FE3F0}" srcOrd="0" destOrd="0" presId="urn:microsoft.com/office/officeart/2005/8/layout/bProcess4"/>
    <dgm:cxn modelId="{63C41587-E1C2-4A02-8EF8-66C4F69B0E13}" srcId="{B1065FF3-BF06-42CA-9D6F-930062DE2D78}" destId="{2FAD58BF-B946-46FB-9507-D59CBE728E51}" srcOrd="1" destOrd="0" parTransId="{A7DAF8F8-EEBC-49DE-A48F-BF2436B38FD6}" sibTransId="{D73A260F-C965-4290-BFBD-68BCCC7570CA}"/>
    <dgm:cxn modelId="{668F8B69-673F-40E3-9B2C-78FD26289FA3}" srcId="{B1065FF3-BF06-42CA-9D6F-930062DE2D78}" destId="{3DB26CCD-9355-4FC7-98F7-6AB2863002F8}" srcOrd="0" destOrd="0" parTransId="{9BE76096-D102-42FE-BBF5-BD65A0A38B89}" sibTransId="{0B040DA5-CF4E-48C5-B357-04091A13AC95}"/>
    <dgm:cxn modelId="{83DBF311-25BE-F347-89C6-2D811590EDFE}" type="presOf" srcId="{0B040DA5-CF4E-48C5-B357-04091A13AC95}" destId="{B6C261EC-9BA3-4348-AD4F-BDCB2E17231A}" srcOrd="0" destOrd="0" presId="urn:microsoft.com/office/officeart/2005/8/layout/bProcess4"/>
    <dgm:cxn modelId="{A753D4FF-CA63-9443-9FD1-CE1FC25FB9A4}" type="presOf" srcId="{2FAD58BF-B946-46FB-9507-D59CBE728E51}" destId="{9F736189-28A5-F14B-8445-8E78E7B67BBA}" srcOrd="0" destOrd="0" presId="urn:microsoft.com/office/officeart/2005/8/layout/bProcess4"/>
    <dgm:cxn modelId="{AEFEA272-1096-4541-86BD-923C6469F7F3}" type="presOf" srcId="{B1065FF3-BF06-42CA-9D6F-930062DE2D78}" destId="{40049F7E-8A2E-4548-921B-BE594B5399A9}" srcOrd="0" destOrd="0" presId="urn:microsoft.com/office/officeart/2005/8/layout/bProcess4"/>
    <dgm:cxn modelId="{15F2183C-428B-5845-B70B-29898965E313}" type="presParOf" srcId="{40049F7E-8A2E-4548-921B-BE594B5399A9}" destId="{796EA7FD-4CC3-BF4C-BBD2-E428EB79BABA}" srcOrd="0" destOrd="0" presId="urn:microsoft.com/office/officeart/2005/8/layout/bProcess4"/>
    <dgm:cxn modelId="{714A0B55-0861-B940-9273-8797F4C3658D}" type="presParOf" srcId="{796EA7FD-4CC3-BF4C-BBD2-E428EB79BABA}" destId="{3896BDF0-0F1F-D24F-BD92-9A02BB2AFD34}" srcOrd="0" destOrd="0" presId="urn:microsoft.com/office/officeart/2005/8/layout/bProcess4"/>
    <dgm:cxn modelId="{2FE46D96-EEFB-764E-8DAB-89CEBB06DEAD}" type="presParOf" srcId="{796EA7FD-4CC3-BF4C-BBD2-E428EB79BABA}" destId="{30D9828D-155C-AF4C-8F1E-B1645F5FE3F0}" srcOrd="1" destOrd="0" presId="urn:microsoft.com/office/officeart/2005/8/layout/bProcess4"/>
    <dgm:cxn modelId="{668D0C1B-1056-EA43-B83C-C08FA3EDF797}" type="presParOf" srcId="{40049F7E-8A2E-4548-921B-BE594B5399A9}" destId="{B6C261EC-9BA3-4348-AD4F-BDCB2E17231A}" srcOrd="1" destOrd="0" presId="urn:microsoft.com/office/officeart/2005/8/layout/bProcess4"/>
    <dgm:cxn modelId="{89ACB560-CBC1-8E43-BB27-77C5130A6383}" type="presParOf" srcId="{40049F7E-8A2E-4548-921B-BE594B5399A9}" destId="{13E03578-C6C9-634F-83B7-BE78A7A5E042}" srcOrd="2" destOrd="0" presId="urn:microsoft.com/office/officeart/2005/8/layout/bProcess4"/>
    <dgm:cxn modelId="{100A1E75-F051-0547-92BB-44E2D04B14E4}" type="presParOf" srcId="{13E03578-C6C9-634F-83B7-BE78A7A5E042}" destId="{590DA96A-F1BC-7243-9AC5-4657B8AC6A5F}" srcOrd="0" destOrd="0" presId="urn:microsoft.com/office/officeart/2005/8/layout/bProcess4"/>
    <dgm:cxn modelId="{1293DE6B-A49C-7F4A-B817-07E9A083A95F}" type="presParOf" srcId="{13E03578-C6C9-634F-83B7-BE78A7A5E042}" destId="{9F736189-28A5-F14B-8445-8E78E7B67BBA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C56272-A926-294B-8EB1-91A4D870C421}">
      <dsp:nvSpPr>
        <dsp:cNvPr id="0" name=""/>
        <dsp:cNvSpPr/>
      </dsp:nvSpPr>
      <dsp:spPr>
        <a:xfrm>
          <a:off x="910" y="0"/>
          <a:ext cx="3551295" cy="268605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6873" tIns="330200" rIns="276873" bIns="33020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400" kern="1200" dirty="0"/>
            <a:t>Ved reklamefilm, kortfilm, faste reklamer og andre multimodale tekster skal alle sproglige udtryk være på dansk, norsk eller svensk. </a:t>
          </a:r>
          <a:endParaRPr lang="en-US" sz="1400" kern="1200" dirty="0"/>
        </a:p>
      </dsp:txBody>
      <dsp:txXfrm>
        <a:off x="910" y="1020699"/>
        <a:ext cx="3551295" cy="1611630"/>
      </dsp:txXfrm>
    </dsp:sp>
    <dsp:sp modelId="{50D6759E-F468-2F4C-8AFD-2271D186BFC4}">
      <dsp:nvSpPr>
        <dsp:cNvPr id="0" name=""/>
        <dsp:cNvSpPr/>
      </dsp:nvSpPr>
      <dsp:spPr>
        <a:xfrm>
          <a:off x="1373650" y="268604"/>
          <a:ext cx="805815" cy="80581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2824" tIns="12700" rIns="62824" bIns="1270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/>
            <a:t>1</a:t>
          </a:r>
        </a:p>
      </dsp:txBody>
      <dsp:txXfrm>
        <a:off x="1491659" y="386613"/>
        <a:ext cx="569797" cy="569797"/>
      </dsp:txXfrm>
    </dsp:sp>
    <dsp:sp modelId="{64F75E5F-92E1-3440-A72B-53FBBC40800B}">
      <dsp:nvSpPr>
        <dsp:cNvPr id="0" name=""/>
        <dsp:cNvSpPr/>
      </dsp:nvSpPr>
      <dsp:spPr>
        <a:xfrm>
          <a:off x="910" y="2685978"/>
          <a:ext cx="3551295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030021C-C083-B545-B473-3F6D527457EF}">
      <dsp:nvSpPr>
        <dsp:cNvPr id="0" name=""/>
        <dsp:cNvSpPr/>
      </dsp:nvSpPr>
      <dsp:spPr>
        <a:xfrm>
          <a:off x="3907335" y="0"/>
          <a:ext cx="3551295" cy="268605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6873" tIns="330200" rIns="276873" bIns="33020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400" kern="1200" dirty="0"/>
            <a:t>Enkelte udtryk på originalsprog må forekomme og produktnavn må godt være på originalsprog. Slogans skal være på dansk, norsk eller svensk, hvis det har betydning for analysen og fortolkningen. </a:t>
          </a:r>
          <a:endParaRPr lang="en-US" sz="1400" kern="1200" dirty="0"/>
        </a:p>
      </dsp:txBody>
      <dsp:txXfrm>
        <a:off x="3907335" y="1020699"/>
        <a:ext cx="3551295" cy="1611630"/>
      </dsp:txXfrm>
    </dsp:sp>
    <dsp:sp modelId="{D3E4944D-8297-5349-98E3-2D2A1DF16916}">
      <dsp:nvSpPr>
        <dsp:cNvPr id="0" name=""/>
        <dsp:cNvSpPr/>
      </dsp:nvSpPr>
      <dsp:spPr>
        <a:xfrm>
          <a:off x="5280076" y="268604"/>
          <a:ext cx="805815" cy="805815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2824" tIns="12700" rIns="62824" bIns="1270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/>
            <a:t>2</a:t>
          </a:r>
        </a:p>
      </dsp:txBody>
      <dsp:txXfrm>
        <a:off x="5398085" y="386613"/>
        <a:ext cx="569797" cy="569797"/>
      </dsp:txXfrm>
    </dsp:sp>
    <dsp:sp modelId="{17245CEF-3E0D-E74D-8CFB-7086B6C7872E}">
      <dsp:nvSpPr>
        <dsp:cNvPr id="0" name=""/>
        <dsp:cNvSpPr/>
      </dsp:nvSpPr>
      <dsp:spPr>
        <a:xfrm>
          <a:off x="3907335" y="2685978"/>
          <a:ext cx="3551295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58E08A-FC4C-F04E-992B-4AE80F7FF15D}">
      <dsp:nvSpPr>
        <dsp:cNvPr id="0" name=""/>
        <dsp:cNvSpPr/>
      </dsp:nvSpPr>
      <dsp:spPr>
        <a:xfrm>
          <a:off x="0" y="3265095"/>
          <a:ext cx="4187835" cy="10716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300" b="0" i="0" kern="1200" baseline="0" dirty="0"/>
            <a:t>Efter lodtrækningen får eleverne 10 lektioner til fordybelsesarbejde på skolen.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300" b="0" i="0" kern="1200" baseline="0" dirty="0"/>
            <a:t>Prøveoplægget er én tekst/anden udtryksform, som ikke er kendt stof og ikke har været bearbejdet i undervisningen.</a:t>
          </a:r>
          <a:endParaRPr lang="en-US" sz="1300" kern="1200" dirty="0"/>
        </a:p>
      </dsp:txBody>
      <dsp:txXfrm>
        <a:off x="0" y="3265095"/>
        <a:ext cx="4187835" cy="1071677"/>
      </dsp:txXfrm>
    </dsp:sp>
    <dsp:sp modelId="{43CBBEDB-1329-674F-9C6B-9D69AC5604F3}">
      <dsp:nvSpPr>
        <dsp:cNvPr id="0" name=""/>
        <dsp:cNvSpPr/>
      </dsp:nvSpPr>
      <dsp:spPr>
        <a:xfrm rot="10800000">
          <a:off x="0" y="1632930"/>
          <a:ext cx="4187835" cy="1648239"/>
        </a:xfrm>
        <a:prstGeom prst="upArrowCallout">
          <a:avLst/>
        </a:prstGeom>
        <a:solidFill>
          <a:schemeClr val="accent5">
            <a:hueOff val="-119936"/>
            <a:satOff val="-4449"/>
            <a:lumOff val="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300" b="0" i="0" kern="1200" baseline="0" dirty="0"/>
            <a:t>Tilrettelæggelsen af fordybelsesområderne foregår så sent på skoleåret som overhovedet muligt, </a:t>
          </a:r>
          <a:endParaRPr lang="en-US" sz="1300" kern="1200" dirty="0"/>
        </a:p>
      </dsp:txBody>
      <dsp:txXfrm rot="10800000">
        <a:off x="0" y="1632930"/>
        <a:ext cx="4187835" cy="1070976"/>
      </dsp:txXfrm>
    </dsp:sp>
    <dsp:sp modelId="{9174ACC7-522A-B144-93FC-DA65C4AC83E8}">
      <dsp:nvSpPr>
        <dsp:cNvPr id="0" name=""/>
        <dsp:cNvSpPr/>
      </dsp:nvSpPr>
      <dsp:spPr>
        <a:xfrm rot="10800000">
          <a:off x="0" y="766"/>
          <a:ext cx="4187835" cy="1648239"/>
        </a:xfrm>
        <a:prstGeom prst="upArrowCallout">
          <a:avLst/>
        </a:prstGeom>
        <a:solidFill>
          <a:schemeClr val="accent5">
            <a:hueOff val="-239873"/>
            <a:satOff val="-8897"/>
            <a:lumOff val="141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300" b="0" i="0" kern="1200" baseline="0" dirty="0"/>
            <a:t>Lodtrækningen mellem fordybelsesområderne foretages tidligst 10 skoledage før de skriftlige prøver.</a:t>
          </a:r>
          <a:endParaRPr lang="en-US" sz="1300" kern="1200" dirty="0"/>
        </a:p>
      </dsp:txBody>
      <dsp:txXfrm rot="10800000">
        <a:off x="0" y="766"/>
        <a:ext cx="4187835" cy="10709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C261EC-9BA3-4348-AD4F-BDCB2E17231A}">
      <dsp:nvSpPr>
        <dsp:cNvPr id="0" name=""/>
        <dsp:cNvSpPr/>
      </dsp:nvSpPr>
      <dsp:spPr>
        <a:xfrm rot="5399444">
          <a:off x="-300504" y="1871572"/>
          <a:ext cx="2900910" cy="35156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0D9828D-155C-AF4C-8F1E-B1645F5FE3F0}">
      <dsp:nvSpPr>
        <dsp:cNvPr id="0" name=""/>
        <dsp:cNvSpPr/>
      </dsp:nvSpPr>
      <dsp:spPr>
        <a:xfrm>
          <a:off x="353216" y="6"/>
          <a:ext cx="3906302" cy="23437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900" kern="1200" dirty="0"/>
            <a:t>Eleverne tilrettelægger selv, hvornår i prøveforløbet oplæsningen placeres. </a:t>
          </a:r>
          <a:endParaRPr lang="en-US" sz="2900" kern="1200" dirty="0"/>
        </a:p>
      </dsp:txBody>
      <dsp:txXfrm>
        <a:off x="421863" y="68653"/>
        <a:ext cx="3769008" cy="2206487"/>
      </dsp:txXfrm>
    </dsp:sp>
    <dsp:sp modelId="{9F736189-28A5-F14B-8445-8E78E7B67BBA}">
      <dsp:nvSpPr>
        <dsp:cNvPr id="0" name=""/>
        <dsp:cNvSpPr/>
      </dsp:nvSpPr>
      <dsp:spPr>
        <a:xfrm>
          <a:off x="353684" y="2931397"/>
          <a:ext cx="3906302" cy="2343781"/>
        </a:xfrm>
        <a:prstGeom prst="roundRect">
          <a:avLst>
            <a:gd name="adj" fmla="val 10000"/>
          </a:avLst>
        </a:prstGeom>
        <a:solidFill>
          <a:schemeClr val="accent2">
            <a:hueOff val="-10351890"/>
            <a:satOff val="45859"/>
            <a:lumOff val="-16864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900" kern="1200" dirty="0"/>
            <a:t>Selve oplæsningsstykket kan deles i maks. to dele, hvis det er velbegrundet fra elevens side.</a:t>
          </a:r>
          <a:endParaRPr lang="en-US" sz="2900" kern="1200" dirty="0"/>
        </a:p>
      </dsp:txBody>
      <dsp:txXfrm>
        <a:off x="422331" y="3000044"/>
        <a:ext cx="3769008" cy="22064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=""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8" cy="497205"/>
          </a:xfrm>
          <a:prstGeom prst="rect">
            <a:avLst/>
          </a:prstGeom>
        </p:spPr>
        <p:txBody>
          <a:bodyPr vert="horz" lIns="95720" tIns="47860" rIns="95720" bIns="47860" rtlCol="0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54940" y="0"/>
            <a:ext cx="2949098" cy="497205"/>
          </a:xfrm>
          <a:prstGeom prst="rect">
            <a:avLst/>
          </a:prstGeom>
        </p:spPr>
        <p:txBody>
          <a:bodyPr vert="horz" lIns="95720" tIns="47860" rIns="95720" bIns="47860" rtlCol="0"/>
          <a:lstStyle>
            <a:lvl1pPr algn="r">
              <a:defRPr sz="1300"/>
            </a:lvl1pPr>
          </a:lstStyle>
          <a:p>
            <a:fld id="{E10AE43A-8B4D-4516-8057-73DAF8934A65}" type="datetimeFigureOut">
              <a:rPr lang="da-DK" smtClean="0"/>
              <a:t>28-02-2019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1" y="9445170"/>
            <a:ext cx="2949098" cy="497205"/>
          </a:xfrm>
          <a:prstGeom prst="rect">
            <a:avLst/>
          </a:prstGeom>
        </p:spPr>
        <p:txBody>
          <a:bodyPr vert="horz" lIns="95720" tIns="47860" rIns="95720" bIns="47860" rtlCol="0" anchor="b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54940" y="9445170"/>
            <a:ext cx="2949098" cy="497205"/>
          </a:xfrm>
          <a:prstGeom prst="rect">
            <a:avLst/>
          </a:prstGeom>
        </p:spPr>
        <p:txBody>
          <a:bodyPr vert="horz" lIns="95720" tIns="47860" rIns="95720" bIns="47860" rtlCol="0" anchor="b"/>
          <a:lstStyle>
            <a:lvl1pPr algn="r">
              <a:defRPr sz="1300"/>
            </a:lvl1pPr>
          </a:lstStyle>
          <a:p>
            <a:fld id="{2D2E05A1-B14E-40CC-A687-74C651BD925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165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7287" cy="3727450"/>
          </a:xfrm>
          <a:prstGeom prst="rect">
            <a:avLst/>
          </a:prstGeom>
        </p:spPr>
        <p:txBody>
          <a:bodyPr lIns="95720" tIns="47860" rIns="95720" bIns="47860"/>
          <a:lstStyle/>
          <a:p>
            <a:endParaRPr/>
          </a:p>
        </p:txBody>
      </p:sp>
      <p:sp>
        <p:nvSpPr>
          <p:cNvPr id="513" name="Shape 513"/>
          <p:cNvSpPr>
            <a:spLocks noGrp="1"/>
          </p:cNvSpPr>
          <p:nvPr>
            <p:ph type="body" sz="quarter" idx="1"/>
          </p:nvPr>
        </p:nvSpPr>
        <p:spPr>
          <a:xfrm>
            <a:off x="907416" y="4723448"/>
            <a:ext cx="4990783" cy="4474845"/>
          </a:xfrm>
          <a:prstGeom prst="rect">
            <a:avLst/>
          </a:prstGeom>
        </p:spPr>
        <p:txBody>
          <a:bodyPr lIns="95720" tIns="47860" rIns="95720" bIns="4786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059917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4" name="Shape 5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spcBef>
                <a:spcPts val="400"/>
              </a:spcBef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Titeldias</a:t>
            </a:r>
          </a:p>
        </p:txBody>
      </p:sp>
    </p:spTree>
    <p:extLst>
      <p:ext uri="{BB962C8B-B14F-4D97-AF65-F5344CB8AC3E}">
        <p14:creationId xmlns:p14="http://schemas.microsoft.com/office/powerpoint/2010/main" val="556129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/>
        </p:nvSpPr>
        <p:spPr>
          <a:xfrm>
            <a:off x="431800" y="1204912"/>
            <a:ext cx="1800225" cy="1"/>
          </a:xfrm>
          <a:prstGeom prst="line">
            <a:avLst/>
          </a:prstGeom>
          <a:ln w="635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9" name="Shape 29"/>
          <p:cNvSpPr/>
          <p:nvPr/>
        </p:nvSpPr>
        <p:spPr>
          <a:xfrm>
            <a:off x="431799" y="6099175"/>
            <a:ext cx="6405565" cy="0"/>
          </a:xfrm>
          <a:prstGeom prst="line">
            <a:avLst/>
          </a:prstGeom>
          <a:ln w="635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0" name="Shape 30"/>
          <p:cNvSpPr/>
          <p:nvPr/>
        </p:nvSpPr>
        <p:spPr>
          <a:xfrm>
            <a:off x="7088188" y="6099175"/>
            <a:ext cx="1619251" cy="0"/>
          </a:xfrm>
          <a:prstGeom prst="line">
            <a:avLst/>
          </a:prstGeom>
          <a:ln w="635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1" name="Shape 31"/>
          <p:cNvSpPr/>
          <p:nvPr/>
        </p:nvSpPr>
        <p:spPr>
          <a:xfrm>
            <a:off x="9217025" y="-26988"/>
            <a:ext cx="1943100" cy="2131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6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Tilføj hjælpelinjer: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Højreklik et sted i det grå område rundt om dette dias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Vælg "Gitter og hjælpelinjer"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Vælg "Vis hjælpelinjer på skærm"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sz="half" idx="1"/>
          </p:nvPr>
        </p:nvSpPr>
        <p:spPr>
          <a:xfrm>
            <a:off x="431800" y="2497138"/>
            <a:ext cx="6478588" cy="28590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500"/>
              </a:spcBef>
              <a:buSzTx/>
              <a:buNone/>
              <a:defRPr sz="2400"/>
            </a:lvl1pPr>
            <a:lvl2pPr marL="690562" indent="-228600">
              <a:lnSpc>
                <a:spcPts val="2200"/>
              </a:lnSpc>
              <a:spcBef>
                <a:spcPts val="500"/>
              </a:spcBef>
              <a:defRPr sz="2400"/>
            </a:lvl2pPr>
            <a:lvl3pPr marL="1119187" indent="-209550">
              <a:lnSpc>
                <a:spcPts val="2200"/>
              </a:lnSpc>
              <a:spcBef>
                <a:spcPts val="500"/>
              </a:spcBef>
              <a:defRPr sz="2400"/>
            </a:lvl3pPr>
            <a:lvl4pPr marL="1578293" indent="-240031">
              <a:lnSpc>
                <a:spcPts val="2200"/>
              </a:lnSpc>
              <a:spcBef>
                <a:spcPts val="500"/>
              </a:spcBef>
              <a:defRPr sz="2400"/>
            </a:lvl4pPr>
            <a:lvl5pPr marL="1651454" indent="-149679">
              <a:lnSpc>
                <a:spcPts val="2200"/>
              </a:lnSpc>
              <a:spcBef>
                <a:spcPts val="500"/>
              </a:spcBef>
              <a:defRPr sz="2400"/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pic>
        <p:nvPicPr>
          <p:cNvPr id="33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37436" y="116632"/>
            <a:ext cx="1334915" cy="444972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431800" y="0"/>
            <a:ext cx="6478588" cy="2420938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/>
        </p:nvSpPr>
        <p:spPr>
          <a:xfrm>
            <a:off x="9217025" y="2636838"/>
            <a:ext cx="1943100" cy="2847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6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Tekstniveauer: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 at skifte mellem de forskellige tekstniveauer, brug "Forøg list niveau"-knappen i værktøjslinjen "Formatering".</a:t>
            </a:r>
          </a:p>
          <a:p>
            <a:pPr marL="342900" indent="-342900">
              <a:spcBef>
                <a:spcPts val="8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endParaRPr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 startAt="2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 at komme tilbage til tidligere niveauer, brug "Formindsk list niveau"-knappen</a:t>
            </a:r>
          </a:p>
        </p:txBody>
      </p:sp>
      <p:sp>
        <p:nvSpPr>
          <p:cNvPr id="232" name="Shape 232"/>
          <p:cNvSpPr/>
          <p:nvPr/>
        </p:nvSpPr>
        <p:spPr>
          <a:xfrm>
            <a:off x="431799" y="6099175"/>
            <a:ext cx="6405565" cy="0"/>
          </a:xfrm>
          <a:prstGeom prst="line">
            <a:avLst/>
          </a:prstGeom>
          <a:ln w="635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33" name="Shape 233"/>
          <p:cNvSpPr/>
          <p:nvPr/>
        </p:nvSpPr>
        <p:spPr>
          <a:xfrm>
            <a:off x="7088188" y="6099175"/>
            <a:ext cx="1619251" cy="0"/>
          </a:xfrm>
          <a:prstGeom prst="line">
            <a:avLst/>
          </a:prstGeom>
          <a:ln w="635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34" name="Shape 234"/>
          <p:cNvSpPr/>
          <p:nvPr/>
        </p:nvSpPr>
        <p:spPr>
          <a:xfrm>
            <a:off x="431800" y="1204912"/>
            <a:ext cx="1800225" cy="1"/>
          </a:xfrm>
          <a:prstGeom prst="line">
            <a:avLst/>
          </a:prstGeom>
          <a:ln w="635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grpSp>
        <p:nvGrpSpPr>
          <p:cNvPr id="240" name="Group 240"/>
          <p:cNvGrpSpPr/>
          <p:nvPr/>
        </p:nvGrpSpPr>
        <p:grpSpPr>
          <a:xfrm>
            <a:off x="9612313" y="5589587"/>
            <a:ext cx="738188" cy="255588"/>
            <a:chOff x="0" y="0"/>
            <a:chExt cx="738187" cy="255586"/>
          </a:xfrm>
        </p:grpSpPr>
        <p:sp>
          <p:nvSpPr>
            <p:cNvPr id="235" name="Shape 235"/>
            <p:cNvSpPr/>
            <p:nvPr/>
          </p:nvSpPr>
          <p:spPr>
            <a:xfrm>
              <a:off x="0" y="129857"/>
              <a:ext cx="242887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grpSp>
          <p:nvGrpSpPr>
            <p:cNvPr id="239" name="Group 239"/>
            <p:cNvGrpSpPr/>
            <p:nvPr/>
          </p:nvGrpSpPr>
          <p:grpSpPr>
            <a:xfrm>
              <a:off x="285632" y="0"/>
              <a:ext cx="452556" cy="255587"/>
              <a:chOff x="0" y="0"/>
              <a:chExt cx="452554" cy="255586"/>
            </a:xfrm>
          </p:grpSpPr>
          <p:pic>
            <p:nvPicPr>
              <p:cNvPr id="236" name="image1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452555" cy="2301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7" name="Shape 237"/>
              <p:cNvSpPr/>
              <p:nvPr/>
            </p:nvSpPr>
            <p:spPr>
              <a:xfrm>
                <a:off x="242950" y="1587"/>
                <a:ext cx="179434" cy="254000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57200">
                  <a:lnSpc>
                    <a:spcPct val="100000"/>
                  </a:lnSpc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238" name="Shape 238"/>
              <p:cNvSpPr/>
              <p:nvPr/>
            </p:nvSpPr>
            <p:spPr>
              <a:xfrm flipH="1">
                <a:off x="252478" y="1587"/>
                <a:ext cx="144500" cy="254000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57200">
                  <a:lnSpc>
                    <a:spcPct val="100000"/>
                  </a:lnSpc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</p:grpSp>
      </p:grpSp>
      <p:grpSp>
        <p:nvGrpSpPr>
          <p:cNvPr id="245" name="Group 245"/>
          <p:cNvGrpSpPr/>
          <p:nvPr/>
        </p:nvGrpSpPr>
        <p:grpSpPr>
          <a:xfrm>
            <a:off x="9658349" y="4214812"/>
            <a:ext cx="684214" cy="263526"/>
            <a:chOff x="0" y="0"/>
            <a:chExt cx="684213" cy="263524"/>
          </a:xfrm>
        </p:grpSpPr>
        <p:pic>
          <p:nvPicPr>
            <p:cNvPr id="241" name="image2.jpg" descr="fke3b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28575"/>
              <a:ext cx="412752" cy="201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2" name="Shape 242"/>
            <p:cNvSpPr/>
            <p:nvPr/>
          </p:nvSpPr>
          <p:spPr>
            <a:xfrm>
              <a:off x="-1" y="7937"/>
              <a:ext cx="190502" cy="255588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 flipH="1">
              <a:off x="15875" y="0"/>
              <a:ext cx="184151" cy="252413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44" name="Shape 244"/>
            <p:cNvSpPr/>
            <p:nvPr/>
          </p:nvSpPr>
          <p:spPr>
            <a:xfrm flipH="1" flipV="1">
              <a:off x="468312" y="120650"/>
              <a:ext cx="215901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sp>
        <p:nvSpPr>
          <p:cNvPr id="246" name="Shape 246"/>
          <p:cNvSpPr/>
          <p:nvPr/>
        </p:nvSpPr>
        <p:spPr>
          <a:xfrm>
            <a:off x="9217025" y="-26988"/>
            <a:ext cx="1943100" cy="2131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6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Tilføj hjælpelinjer: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Højreklik et sted i det grå område rundt om dette dias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Vælg "Gitter og hjælpelinjer"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Vælg "Vis hjælpelinjer på skærm"</a:t>
            </a:r>
          </a:p>
        </p:txBody>
      </p:sp>
      <p:pic>
        <p:nvPicPr>
          <p:cNvPr id="247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37436" y="116632"/>
            <a:ext cx="1334915" cy="444972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Shape 248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249" name="Shape 249"/>
          <p:cNvSpPr>
            <a:spLocks noGrp="1"/>
          </p:cNvSpPr>
          <p:nvPr>
            <p:ph type="body" sz="quarter" idx="1"/>
          </p:nvPr>
        </p:nvSpPr>
        <p:spPr>
          <a:xfrm>
            <a:off x="457200" y="1417637"/>
            <a:ext cx="4040188" cy="75723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250" name="Shape 2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/>
        </p:nvSpPr>
        <p:spPr>
          <a:xfrm>
            <a:off x="9217025" y="2636838"/>
            <a:ext cx="1943100" cy="2847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6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Tekstniveauer: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 at skifte mellem de forskellige tekstniveauer, brug "Forøg list niveau"-knappen i værktøjslinjen "Formatering".</a:t>
            </a:r>
          </a:p>
          <a:p>
            <a:pPr marL="342900" indent="-342900">
              <a:spcBef>
                <a:spcPts val="8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endParaRPr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 startAt="2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 at komme tilbage til tidligere niveauer, brug "Formindsk list niveau"-knappen</a:t>
            </a:r>
          </a:p>
        </p:txBody>
      </p:sp>
      <p:sp>
        <p:nvSpPr>
          <p:cNvPr id="307" name="Shape 307"/>
          <p:cNvSpPr/>
          <p:nvPr/>
        </p:nvSpPr>
        <p:spPr>
          <a:xfrm>
            <a:off x="431799" y="6099175"/>
            <a:ext cx="6405565" cy="0"/>
          </a:xfrm>
          <a:prstGeom prst="line">
            <a:avLst/>
          </a:prstGeom>
          <a:ln w="635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08" name="Shape 308"/>
          <p:cNvSpPr/>
          <p:nvPr/>
        </p:nvSpPr>
        <p:spPr>
          <a:xfrm>
            <a:off x="7088188" y="6099175"/>
            <a:ext cx="1619251" cy="0"/>
          </a:xfrm>
          <a:prstGeom prst="line">
            <a:avLst/>
          </a:prstGeom>
          <a:ln w="635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09" name="Shape 309"/>
          <p:cNvSpPr/>
          <p:nvPr/>
        </p:nvSpPr>
        <p:spPr>
          <a:xfrm>
            <a:off x="431800" y="1204912"/>
            <a:ext cx="1800225" cy="1"/>
          </a:xfrm>
          <a:prstGeom prst="line">
            <a:avLst/>
          </a:prstGeom>
          <a:ln w="635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grpSp>
        <p:nvGrpSpPr>
          <p:cNvPr id="315" name="Group 315"/>
          <p:cNvGrpSpPr/>
          <p:nvPr/>
        </p:nvGrpSpPr>
        <p:grpSpPr>
          <a:xfrm>
            <a:off x="9612313" y="5589587"/>
            <a:ext cx="738188" cy="255588"/>
            <a:chOff x="0" y="0"/>
            <a:chExt cx="738187" cy="255586"/>
          </a:xfrm>
        </p:grpSpPr>
        <p:sp>
          <p:nvSpPr>
            <p:cNvPr id="310" name="Shape 310"/>
            <p:cNvSpPr/>
            <p:nvPr/>
          </p:nvSpPr>
          <p:spPr>
            <a:xfrm>
              <a:off x="0" y="129857"/>
              <a:ext cx="242887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grpSp>
          <p:nvGrpSpPr>
            <p:cNvPr id="314" name="Group 314"/>
            <p:cNvGrpSpPr/>
            <p:nvPr/>
          </p:nvGrpSpPr>
          <p:grpSpPr>
            <a:xfrm>
              <a:off x="285632" y="0"/>
              <a:ext cx="452556" cy="255587"/>
              <a:chOff x="0" y="0"/>
              <a:chExt cx="452554" cy="255586"/>
            </a:xfrm>
          </p:grpSpPr>
          <p:pic>
            <p:nvPicPr>
              <p:cNvPr id="311" name="image1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452555" cy="2301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12" name="Shape 312"/>
              <p:cNvSpPr/>
              <p:nvPr/>
            </p:nvSpPr>
            <p:spPr>
              <a:xfrm>
                <a:off x="242950" y="1587"/>
                <a:ext cx="179434" cy="254000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57200">
                  <a:lnSpc>
                    <a:spcPct val="100000"/>
                  </a:lnSpc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313" name="Shape 313"/>
              <p:cNvSpPr/>
              <p:nvPr/>
            </p:nvSpPr>
            <p:spPr>
              <a:xfrm flipH="1">
                <a:off x="252478" y="1587"/>
                <a:ext cx="144500" cy="254000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57200">
                  <a:lnSpc>
                    <a:spcPct val="100000"/>
                  </a:lnSpc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</p:grpSp>
      </p:grpSp>
      <p:grpSp>
        <p:nvGrpSpPr>
          <p:cNvPr id="320" name="Group 320"/>
          <p:cNvGrpSpPr/>
          <p:nvPr/>
        </p:nvGrpSpPr>
        <p:grpSpPr>
          <a:xfrm>
            <a:off x="9658349" y="4214812"/>
            <a:ext cx="684214" cy="263526"/>
            <a:chOff x="0" y="0"/>
            <a:chExt cx="684213" cy="263524"/>
          </a:xfrm>
        </p:grpSpPr>
        <p:pic>
          <p:nvPicPr>
            <p:cNvPr id="316" name="image2.jpg" descr="fke3b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28575"/>
              <a:ext cx="412752" cy="201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7" name="Shape 317"/>
            <p:cNvSpPr/>
            <p:nvPr/>
          </p:nvSpPr>
          <p:spPr>
            <a:xfrm>
              <a:off x="-1" y="7937"/>
              <a:ext cx="190502" cy="255588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318" name="Shape 318"/>
            <p:cNvSpPr/>
            <p:nvPr/>
          </p:nvSpPr>
          <p:spPr>
            <a:xfrm flipH="1">
              <a:off x="15875" y="0"/>
              <a:ext cx="184151" cy="252413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319" name="Shape 319"/>
            <p:cNvSpPr/>
            <p:nvPr/>
          </p:nvSpPr>
          <p:spPr>
            <a:xfrm flipH="1" flipV="1">
              <a:off x="468312" y="120650"/>
              <a:ext cx="215901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sp>
        <p:nvSpPr>
          <p:cNvPr id="321" name="Shape 321"/>
          <p:cNvSpPr/>
          <p:nvPr/>
        </p:nvSpPr>
        <p:spPr>
          <a:xfrm>
            <a:off x="9217025" y="-26988"/>
            <a:ext cx="1943100" cy="2131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6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Tilføj hjælpelinjer: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Højreklik et sted i det grå område rundt om dette dias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Vælg "Gitter og hjælpelinjer"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Vælg "Vis hjælpelinjer på skærm"</a:t>
            </a:r>
          </a:p>
        </p:txBody>
      </p:sp>
      <p:pic>
        <p:nvPicPr>
          <p:cNvPr id="322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37436" y="116632"/>
            <a:ext cx="1334915" cy="444972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Shape 323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Titeltekst</a:t>
            </a:r>
          </a:p>
        </p:txBody>
      </p:sp>
      <p:sp>
        <p:nvSpPr>
          <p:cNvPr id="324" name="Shape 324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/>
            </a:lvl1pPr>
            <a:lvl2pPr marL="614362" indent="-152400">
              <a:spcBef>
                <a:spcPts val="700"/>
              </a:spcBef>
              <a:defRPr sz="3200"/>
            </a:lvl2pPr>
            <a:lvl3pPr marL="1049337" indent="-139700">
              <a:spcBef>
                <a:spcPts val="700"/>
              </a:spcBef>
              <a:defRPr sz="3200"/>
            </a:lvl3pPr>
            <a:lvl4pPr marL="1498282" indent="-160020">
              <a:spcBef>
                <a:spcPts val="700"/>
              </a:spcBef>
              <a:defRPr sz="3200"/>
            </a:lvl4pPr>
            <a:lvl5pPr marL="1641475" indent="-139700">
              <a:spcBef>
                <a:spcPts val="700"/>
              </a:spcBef>
              <a:defRPr sz="3200"/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325" name="Shape 3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/>
          <p:nvPr/>
        </p:nvSpPr>
        <p:spPr>
          <a:xfrm>
            <a:off x="9217025" y="2636838"/>
            <a:ext cx="1943100" cy="2847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6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Tekstniveauer: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 at skifte mellem de forskellige tekstniveauer, brug "Forøg list niveau"-knappen i værktøjslinjen "Formatering".</a:t>
            </a:r>
          </a:p>
          <a:p>
            <a:pPr marL="342900" indent="-342900">
              <a:spcBef>
                <a:spcPts val="8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endParaRPr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 startAt="2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 at komme tilbage til tidligere niveauer, brug "Formindsk list niveau"-knappen</a:t>
            </a:r>
          </a:p>
        </p:txBody>
      </p:sp>
      <p:sp>
        <p:nvSpPr>
          <p:cNvPr id="333" name="Shape 333"/>
          <p:cNvSpPr/>
          <p:nvPr/>
        </p:nvSpPr>
        <p:spPr>
          <a:xfrm>
            <a:off x="431799" y="6099175"/>
            <a:ext cx="6405565" cy="0"/>
          </a:xfrm>
          <a:prstGeom prst="line">
            <a:avLst/>
          </a:prstGeom>
          <a:ln w="635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34" name="Shape 334"/>
          <p:cNvSpPr/>
          <p:nvPr/>
        </p:nvSpPr>
        <p:spPr>
          <a:xfrm>
            <a:off x="7088188" y="6099175"/>
            <a:ext cx="1619251" cy="0"/>
          </a:xfrm>
          <a:prstGeom prst="line">
            <a:avLst/>
          </a:prstGeom>
          <a:ln w="635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35" name="Shape 335"/>
          <p:cNvSpPr/>
          <p:nvPr/>
        </p:nvSpPr>
        <p:spPr>
          <a:xfrm>
            <a:off x="431800" y="1204912"/>
            <a:ext cx="1800225" cy="1"/>
          </a:xfrm>
          <a:prstGeom prst="line">
            <a:avLst/>
          </a:prstGeom>
          <a:ln w="635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grpSp>
        <p:nvGrpSpPr>
          <p:cNvPr id="341" name="Group 341"/>
          <p:cNvGrpSpPr/>
          <p:nvPr/>
        </p:nvGrpSpPr>
        <p:grpSpPr>
          <a:xfrm>
            <a:off x="9612313" y="5589587"/>
            <a:ext cx="738188" cy="255588"/>
            <a:chOff x="0" y="0"/>
            <a:chExt cx="738187" cy="255586"/>
          </a:xfrm>
        </p:grpSpPr>
        <p:sp>
          <p:nvSpPr>
            <p:cNvPr id="336" name="Shape 336"/>
            <p:cNvSpPr/>
            <p:nvPr/>
          </p:nvSpPr>
          <p:spPr>
            <a:xfrm>
              <a:off x="0" y="129857"/>
              <a:ext cx="242887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grpSp>
          <p:nvGrpSpPr>
            <p:cNvPr id="340" name="Group 340"/>
            <p:cNvGrpSpPr/>
            <p:nvPr/>
          </p:nvGrpSpPr>
          <p:grpSpPr>
            <a:xfrm>
              <a:off x="285632" y="0"/>
              <a:ext cx="452556" cy="255587"/>
              <a:chOff x="0" y="0"/>
              <a:chExt cx="452554" cy="255586"/>
            </a:xfrm>
          </p:grpSpPr>
          <p:pic>
            <p:nvPicPr>
              <p:cNvPr id="337" name="image1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452555" cy="2301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38" name="Shape 338"/>
              <p:cNvSpPr/>
              <p:nvPr/>
            </p:nvSpPr>
            <p:spPr>
              <a:xfrm>
                <a:off x="242950" y="1587"/>
                <a:ext cx="179434" cy="254000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57200">
                  <a:lnSpc>
                    <a:spcPct val="100000"/>
                  </a:lnSpc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339" name="Shape 339"/>
              <p:cNvSpPr/>
              <p:nvPr/>
            </p:nvSpPr>
            <p:spPr>
              <a:xfrm flipH="1">
                <a:off x="252478" y="1587"/>
                <a:ext cx="144500" cy="254000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57200">
                  <a:lnSpc>
                    <a:spcPct val="100000"/>
                  </a:lnSpc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</p:grpSp>
      </p:grpSp>
      <p:grpSp>
        <p:nvGrpSpPr>
          <p:cNvPr id="346" name="Group 346"/>
          <p:cNvGrpSpPr/>
          <p:nvPr/>
        </p:nvGrpSpPr>
        <p:grpSpPr>
          <a:xfrm>
            <a:off x="9658349" y="4214812"/>
            <a:ext cx="684214" cy="263526"/>
            <a:chOff x="0" y="0"/>
            <a:chExt cx="684213" cy="263524"/>
          </a:xfrm>
        </p:grpSpPr>
        <p:pic>
          <p:nvPicPr>
            <p:cNvPr id="342" name="image2.jpg" descr="fke3b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28575"/>
              <a:ext cx="412752" cy="201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3" name="Shape 343"/>
            <p:cNvSpPr/>
            <p:nvPr/>
          </p:nvSpPr>
          <p:spPr>
            <a:xfrm>
              <a:off x="-1" y="7937"/>
              <a:ext cx="190502" cy="255588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344" name="Shape 344"/>
            <p:cNvSpPr/>
            <p:nvPr/>
          </p:nvSpPr>
          <p:spPr>
            <a:xfrm flipH="1">
              <a:off x="15875" y="0"/>
              <a:ext cx="184151" cy="252413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345" name="Shape 345"/>
            <p:cNvSpPr/>
            <p:nvPr/>
          </p:nvSpPr>
          <p:spPr>
            <a:xfrm flipH="1" flipV="1">
              <a:off x="468312" y="120650"/>
              <a:ext cx="215901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sp>
        <p:nvSpPr>
          <p:cNvPr id="347" name="Shape 347"/>
          <p:cNvSpPr/>
          <p:nvPr/>
        </p:nvSpPr>
        <p:spPr>
          <a:xfrm>
            <a:off x="9217025" y="-26988"/>
            <a:ext cx="1943100" cy="2131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6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Tilføj hjælpelinjer: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Højreklik et sted i det grå område rundt om dette dias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Vælg "Gitter og hjælpelinjer"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Vælg "Vis hjælpelinjer på skærm"</a:t>
            </a:r>
          </a:p>
        </p:txBody>
      </p:sp>
      <p:pic>
        <p:nvPicPr>
          <p:cNvPr id="348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37436" y="116632"/>
            <a:ext cx="1334915" cy="444972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Shape 349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Titeltekst</a:t>
            </a:r>
          </a:p>
        </p:txBody>
      </p:sp>
      <p:sp>
        <p:nvSpPr>
          <p:cNvPr id="350" name="Shape 350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351" name="Shape 3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/>
        </p:nvSpPr>
        <p:spPr>
          <a:xfrm>
            <a:off x="9217025" y="2636838"/>
            <a:ext cx="1943100" cy="2847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6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Tekstniveauer: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 at skifte mellem de forskellige tekstniveauer, brug "Forøg list niveau"-knappen i værktøjslinjen "Formatering".</a:t>
            </a:r>
          </a:p>
          <a:p>
            <a:pPr marL="342900" indent="-342900">
              <a:spcBef>
                <a:spcPts val="8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endParaRPr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 startAt="2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 at komme tilbage til tidligere niveauer, brug "Formindsk list niveau"-knappen</a:t>
            </a:r>
          </a:p>
        </p:txBody>
      </p:sp>
      <p:sp>
        <p:nvSpPr>
          <p:cNvPr id="359" name="Shape 359"/>
          <p:cNvSpPr/>
          <p:nvPr/>
        </p:nvSpPr>
        <p:spPr>
          <a:xfrm>
            <a:off x="431799" y="6099175"/>
            <a:ext cx="6405565" cy="0"/>
          </a:xfrm>
          <a:prstGeom prst="line">
            <a:avLst/>
          </a:prstGeom>
          <a:ln w="635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60" name="Shape 360"/>
          <p:cNvSpPr/>
          <p:nvPr/>
        </p:nvSpPr>
        <p:spPr>
          <a:xfrm>
            <a:off x="7088188" y="6099175"/>
            <a:ext cx="1619251" cy="0"/>
          </a:xfrm>
          <a:prstGeom prst="line">
            <a:avLst/>
          </a:prstGeom>
          <a:ln w="635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61" name="Shape 361"/>
          <p:cNvSpPr/>
          <p:nvPr/>
        </p:nvSpPr>
        <p:spPr>
          <a:xfrm>
            <a:off x="431800" y="1204912"/>
            <a:ext cx="1800225" cy="1"/>
          </a:xfrm>
          <a:prstGeom prst="line">
            <a:avLst/>
          </a:prstGeom>
          <a:ln w="635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grpSp>
        <p:nvGrpSpPr>
          <p:cNvPr id="367" name="Group 367"/>
          <p:cNvGrpSpPr/>
          <p:nvPr/>
        </p:nvGrpSpPr>
        <p:grpSpPr>
          <a:xfrm>
            <a:off x="9612313" y="5589587"/>
            <a:ext cx="738188" cy="255588"/>
            <a:chOff x="0" y="0"/>
            <a:chExt cx="738187" cy="255586"/>
          </a:xfrm>
        </p:grpSpPr>
        <p:sp>
          <p:nvSpPr>
            <p:cNvPr id="362" name="Shape 362"/>
            <p:cNvSpPr/>
            <p:nvPr/>
          </p:nvSpPr>
          <p:spPr>
            <a:xfrm>
              <a:off x="0" y="129857"/>
              <a:ext cx="242887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grpSp>
          <p:nvGrpSpPr>
            <p:cNvPr id="366" name="Group 366"/>
            <p:cNvGrpSpPr/>
            <p:nvPr/>
          </p:nvGrpSpPr>
          <p:grpSpPr>
            <a:xfrm>
              <a:off x="285632" y="0"/>
              <a:ext cx="452556" cy="255587"/>
              <a:chOff x="0" y="0"/>
              <a:chExt cx="452554" cy="255586"/>
            </a:xfrm>
          </p:grpSpPr>
          <p:pic>
            <p:nvPicPr>
              <p:cNvPr id="363" name="image1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452555" cy="2301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64" name="Shape 364"/>
              <p:cNvSpPr/>
              <p:nvPr/>
            </p:nvSpPr>
            <p:spPr>
              <a:xfrm>
                <a:off x="242950" y="1587"/>
                <a:ext cx="179434" cy="254000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57200">
                  <a:lnSpc>
                    <a:spcPct val="100000"/>
                  </a:lnSpc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365" name="Shape 365"/>
              <p:cNvSpPr/>
              <p:nvPr/>
            </p:nvSpPr>
            <p:spPr>
              <a:xfrm flipH="1">
                <a:off x="252478" y="1587"/>
                <a:ext cx="144500" cy="254000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57200">
                  <a:lnSpc>
                    <a:spcPct val="100000"/>
                  </a:lnSpc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</p:grpSp>
      </p:grpSp>
      <p:grpSp>
        <p:nvGrpSpPr>
          <p:cNvPr id="372" name="Group 372"/>
          <p:cNvGrpSpPr/>
          <p:nvPr/>
        </p:nvGrpSpPr>
        <p:grpSpPr>
          <a:xfrm>
            <a:off x="9658349" y="4214812"/>
            <a:ext cx="684214" cy="263526"/>
            <a:chOff x="0" y="0"/>
            <a:chExt cx="684213" cy="263524"/>
          </a:xfrm>
        </p:grpSpPr>
        <p:pic>
          <p:nvPicPr>
            <p:cNvPr id="368" name="image2.jpg" descr="fke3b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28575"/>
              <a:ext cx="412752" cy="201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9" name="Shape 369"/>
            <p:cNvSpPr/>
            <p:nvPr/>
          </p:nvSpPr>
          <p:spPr>
            <a:xfrm>
              <a:off x="-1" y="7937"/>
              <a:ext cx="190502" cy="255588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 flipH="1">
              <a:off x="15875" y="0"/>
              <a:ext cx="184151" cy="252413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 flipH="1" flipV="1">
              <a:off x="468312" y="120650"/>
              <a:ext cx="215901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sp>
        <p:nvSpPr>
          <p:cNvPr id="373" name="Shape 373"/>
          <p:cNvSpPr/>
          <p:nvPr/>
        </p:nvSpPr>
        <p:spPr>
          <a:xfrm>
            <a:off x="9217025" y="-26988"/>
            <a:ext cx="1943100" cy="2131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6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Tilføj hjælpelinjer: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Højreklik et sted i det grå område rundt om dette dias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Vælg "Gitter og hjælpelinjer"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Vælg "Vis hjælpelinjer på skærm"</a:t>
            </a:r>
          </a:p>
        </p:txBody>
      </p:sp>
      <p:pic>
        <p:nvPicPr>
          <p:cNvPr id="374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37436" y="116632"/>
            <a:ext cx="1334915" cy="444972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Shape 375"/>
          <p:cNvSpPr>
            <a:spLocks noGrp="1"/>
          </p:cNvSpPr>
          <p:nvPr>
            <p:ph type="title"/>
          </p:nvPr>
        </p:nvSpPr>
        <p:spPr>
          <a:xfrm>
            <a:off x="431800" y="0"/>
            <a:ext cx="6478588" cy="2420938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376" name="Shape 376"/>
          <p:cNvSpPr>
            <a:spLocks noGrp="1"/>
          </p:cNvSpPr>
          <p:nvPr>
            <p:ph type="body" idx="1"/>
          </p:nvPr>
        </p:nvSpPr>
        <p:spPr>
          <a:xfrm>
            <a:off x="431800" y="2497138"/>
            <a:ext cx="8277225" cy="4360863"/>
          </a:xfrm>
          <a:prstGeom prst="rect">
            <a:avLst/>
          </a:prstGeom>
        </p:spPr>
        <p:txBody>
          <a:bodyPr/>
          <a:lstStyle/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377" name="Shape 3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/>
          <p:nvPr/>
        </p:nvSpPr>
        <p:spPr>
          <a:xfrm>
            <a:off x="9217025" y="2636838"/>
            <a:ext cx="1943100" cy="2847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6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Tekstniveauer: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 at skifte mellem de forskellige tekstniveauer, brug "Forøg list niveau"-knappen i værktøjslinjen "Formatering".</a:t>
            </a:r>
          </a:p>
          <a:p>
            <a:pPr marL="342900" indent="-342900">
              <a:spcBef>
                <a:spcPts val="8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endParaRPr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 startAt="2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 at komme tilbage til tidligere niveauer, brug "Formindsk list niveau"-knappen</a:t>
            </a:r>
          </a:p>
        </p:txBody>
      </p:sp>
      <p:sp>
        <p:nvSpPr>
          <p:cNvPr id="385" name="Shape 385"/>
          <p:cNvSpPr/>
          <p:nvPr/>
        </p:nvSpPr>
        <p:spPr>
          <a:xfrm>
            <a:off x="431799" y="6099175"/>
            <a:ext cx="6405565" cy="0"/>
          </a:xfrm>
          <a:prstGeom prst="line">
            <a:avLst/>
          </a:prstGeom>
          <a:ln w="635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86" name="Shape 386"/>
          <p:cNvSpPr/>
          <p:nvPr/>
        </p:nvSpPr>
        <p:spPr>
          <a:xfrm>
            <a:off x="7088188" y="6099175"/>
            <a:ext cx="1619251" cy="0"/>
          </a:xfrm>
          <a:prstGeom prst="line">
            <a:avLst/>
          </a:prstGeom>
          <a:ln w="635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87" name="Shape 387"/>
          <p:cNvSpPr/>
          <p:nvPr/>
        </p:nvSpPr>
        <p:spPr>
          <a:xfrm>
            <a:off x="431800" y="1204912"/>
            <a:ext cx="1800225" cy="1"/>
          </a:xfrm>
          <a:prstGeom prst="line">
            <a:avLst/>
          </a:prstGeom>
          <a:ln w="635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grpSp>
        <p:nvGrpSpPr>
          <p:cNvPr id="393" name="Group 393"/>
          <p:cNvGrpSpPr/>
          <p:nvPr/>
        </p:nvGrpSpPr>
        <p:grpSpPr>
          <a:xfrm>
            <a:off x="9612313" y="5589587"/>
            <a:ext cx="738188" cy="255588"/>
            <a:chOff x="0" y="0"/>
            <a:chExt cx="738187" cy="255586"/>
          </a:xfrm>
        </p:grpSpPr>
        <p:sp>
          <p:nvSpPr>
            <p:cNvPr id="388" name="Shape 388"/>
            <p:cNvSpPr/>
            <p:nvPr/>
          </p:nvSpPr>
          <p:spPr>
            <a:xfrm>
              <a:off x="0" y="129857"/>
              <a:ext cx="242887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grpSp>
          <p:nvGrpSpPr>
            <p:cNvPr id="392" name="Group 392"/>
            <p:cNvGrpSpPr/>
            <p:nvPr/>
          </p:nvGrpSpPr>
          <p:grpSpPr>
            <a:xfrm>
              <a:off x="285632" y="0"/>
              <a:ext cx="452556" cy="255587"/>
              <a:chOff x="0" y="0"/>
              <a:chExt cx="452554" cy="255586"/>
            </a:xfrm>
          </p:grpSpPr>
          <p:pic>
            <p:nvPicPr>
              <p:cNvPr id="389" name="image1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452555" cy="2301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90" name="Shape 390"/>
              <p:cNvSpPr/>
              <p:nvPr/>
            </p:nvSpPr>
            <p:spPr>
              <a:xfrm>
                <a:off x="242950" y="1587"/>
                <a:ext cx="179434" cy="254000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57200">
                  <a:lnSpc>
                    <a:spcPct val="100000"/>
                  </a:lnSpc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391" name="Shape 391"/>
              <p:cNvSpPr/>
              <p:nvPr/>
            </p:nvSpPr>
            <p:spPr>
              <a:xfrm flipH="1">
                <a:off x="252478" y="1587"/>
                <a:ext cx="144500" cy="254000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57200">
                  <a:lnSpc>
                    <a:spcPct val="100000"/>
                  </a:lnSpc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</p:grpSp>
      </p:grpSp>
      <p:grpSp>
        <p:nvGrpSpPr>
          <p:cNvPr id="398" name="Group 398"/>
          <p:cNvGrpSpPr/>
          <p:nvPr/>
        </p:nvGrpSpPr>
        <p:grpSpPr>
          <a:xfrm>
            <a:off x="9658349" y="4214812"/>
            <a:ext cx="684214" cy="263526"/>
            <a:chOff x="0" y="0"/>
            <a:chExt cx="684213" cy="263524"/>
          </a:xfrm>
        </p:grpSpPr>
        <p:pic>
          <p:nvPicPr>
            <p:cNvPr id="394" name="image2.jpg" descr="fke3b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28575"/>
              <a:ext cx="412752" cy="201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5" name="Shape 395"/>
            <p:cNvSpPr/>
            <p:nvPr/>
          </p:nvSpPr>
          <p:spPr>
            <a:xfrm>
              <a:off x="-1" y="7937"/>
              <a:ext cx="190502" cy="255588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396" name="Shape 396"/>
            <p:cNvSpPr/>
            <p:nvPr/>
          </p:nvSpPr>
          <p:spPr>
            <a:xfrm flipH="1">
              <a:off x="15875" y="0"/>
              <a:ext cx="184151" cy="252413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397" name="Shape 397"/>
            <p:cNvSpPr/>
            <p:nvPr/>
          </p:nvSpPr>
          <p:spPr>
            <a:xfrm flipH="1" flipV="1">
              <a:off x="468312" y="120650"/>
              <a:ext cx="215901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sp>
        <p:nvSpPr>
          <p:cNvPr id="399" name="Shape 399"/>
          <p:cNvSpPr/>
          <p:nvPr/>
        </p:nvSpPr>
        <p:spPr>
          <a:xfrm>
            <a:off x="9217025" y="-26988"/>
            <a:ext cx="1943100" cy="2131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6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Tilføj hjælpelinjer: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Højreklik et sted i det grå område rundt om dette dias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Vælg "Gitter og hjælpelinjer"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Vælg "Vis hjælpelinjer på skærm"</a:t>
            </a:r>
          </a:p>
        </p:txBody>
      </p:sp>
      <p:pic>
        <p:nvPicPr>
          <p:cNvPr id="400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37436" y="116632"/>
            <a:ext cx="1334915" cy="444972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Shape 401"/>
          <p:cNvSpPr>
            <a:spLocks noGrp="1"/>
          </p:cNvSpPr>
          <p:nvPr>
            <p:ph type="title"/>
          </p:nvPr>
        </p:nvSpPr>
        <p:spPr>
          <a:xfrm>
            <a:off x="6640513" y="0"/>
            <a:ext cx="2068513" cy="5829300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02" name="Shape 402"/>
          <p:cNvSpPr>
            <a:spLocks noGrp="1"/>
          </p:cNvSpPr>
          <p:nvPr>
            <p:ph type="body" idx="1"/>
          </p:nvPr>
        </p:nvSpPr>
        <p:spPr>
          <a:xfrm>
            <a:off x="431800" y="1277937"/>
            <a:ext cx="6056313" cy="5580064"/>
          </a:xfrm>
          <a:prstGeom prst="rect">
            <a:avLst/>
          </a:prstGeom>
        </p:spPr>
        <p:txBody>
          <a:bodyPr/>
          <a:lstStyle/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403" name="Shape 4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image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Shape 411"/>
          <p:cNvSpPr/>
          <p:nvPr/>
        </p:nvSpPr>
        <p:spPr>
          <a:xfrm>
            <a:off x="431800" y="1204912"/>
            <a:ext cx="1800225" cy="1"/>
          </a:xfrm>
          <a:prstGeom prst="line">
            <a:avLst/>
          </a:prstGeom>
          <a:ln w="6350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412" name="image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Shape 413"/>
          <p:cNvSpPr/>
          <p:nvPr/>
        </p:nvSpPr>
        <p:spPr>
          <a:xfrm>
            <a:off x="431799" y="6099175"/>
            <a:ext cx="6405565" cy="0"/>
          </a:xfrm>
          <a:prstGeom prst="line">
            <a:avLst/>
          </a:prstGeom>
          <a:ln w="6350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14" name="Shape 414"/>
          <p:cNvSpPr/>
          <p:nvPr/>
        </p:nvSpPr>
        <p:spPr>
          <a:xfrm>
            <a:off x="7088188" y="6099175"/>
            <a:ext cx="1619251" cy="0"/>
          </a:xfrm>
          <a:prstGeom prst="line">
            <a:avLst/>
          </a:prstGeom>
          <a:ln w="6350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15" name="Shape 415"/>
          <p:cNvSpPr/>
          <p:nvPr/>
        </p:nvSpPr>
        <p:spPr>
          <a:xfrm>
            <a:off x="9217025" y="-26988"/>
            <a:ext cx="1943100" cy="2131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6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Tilføj hjælpelinjer: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Højreklik et sted i det grå område rundt om dette dias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Vælg "Gitter og hjælpelinjer"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Vælg "Vis hjælpelinjer på skærm"</a:t>
            </a:r>
          </a:p>
        </p:txBody>
      </p:sp>
      <p:sp>
        <p:nvSpPr>
          <p:cNvPr id="416" name="Shape 416"/>
          <p:cNvSpPr>
            <a:spLocks noGrp="1"/>
          </p:cNvSpPr>
          <p:nvPr>
            <p:ph type="title"/>
          </p:nvPr>
        </p:nvSpPr>
        <p:spPr>
          <a:xfrm>
            <a:off x="431800" y="0"/>
            <a:ext cx="6478588" cy="24209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Titeltekst</a:t>
            </a:r>
          </a:p>
        </p:txBody>
      </p:sp>
      <p:sp>
        <p:nvSpPr>
          <p:cNvPr id="417" name="Shape 417"/>
          <p:cNvSpPr>
            <a:spLocks noGrp="1"/>
          </p:cNvSpPr>
          <p:nvPr>
            <p:ph type="body" sz="half" idx="1"/>
          </p:nvPr>
        </p:nvSpPr>
        <p:spPr>
          <a:xfrm>
            <a:off x="431800" y="2497138"/>
            <a:ext cx="6478588" cy="28590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50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690562" indent="-228600">
              <a:lnSpc>
                <a:spcPts val="2200"/>
              </a:lnSpc>
              <a:spcBef>
                <a:spcPts val="500"/>
              </a:spcBef>
              <a:defRPr sz="2400">
                <a:solidFill>
                  <a:srgbClr val="FFFFFF"/>
                </a:solidFill>
              </a:defRPr>
            </a:lvl2pPr>
            <a:lvl3pPr marL="1119187" indent="-209550">
              <a:lnSpc>
                <a:spcPts val="2200"/>
              </a:lnSpc>
              <a:spcBef>
                <a:spcPts val="500"/>
              </a:spcBef>
              <a:defRPr sz="2400">
                <a:solidFill>
                  <a:srgbClr val="FFFFFF"/>
                </a:solidFill>
              </a:defRPr>
            </a:lvl3pPr>
            <a:lvl4pPr marL="1578293" indent="-240031">
              <a:lnSpc>
                <a:spcPts val="2200"/>
              </a:lnSpc>
              <a:spcBef>
                <a:spcPts val="500"/>
              </a:spcBef>
              <a:defRPr sz="2400">
                <a:solidFill>
                  <a:srgbClr val="FFFFFF"/>
                </a:solidFill>
              </a:defRPr>
            </a:lvl4pPr>
            <a:lvl5pPr marL="1651454" indent="-149679">
              <a:lnSpc>
                <a:spcPts val="2200"/>
              </a:lnSpc>
              <a:spcBef>
                <a:spcPts val="500"/>
              </a:spcBef>
              <a:defRPr sz="2400">
                <a:solidFill>
                  <a:srgbClr val="FFFFFF"/>
                </a:solidFill>
              </a:defRPr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pic>
        <p:nvPicPr>
          <p:cNvPr id="418" name="image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91089" y="103709"/>
            <a:ext cx="1334915" cy="444972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Shape 4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>
            <a:spLocks noGrp="1"/>
          </p:cNvSpPr>
          <p:nvPr>
            <p:ph type="title"/>
          </p:nvPr>
        </p:nvSpPr>
        <p:spPr>
          <a:xfrm>
            <a:off x="431800" y="0"/>
            <a:ext cx="6478588" cy="2420938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27" name="Shape 427"/>
          <p:cNvSpPr>
            <a:spLocks noGrp="1"/>
          </p:cNvSpPr>
          <p:nvPr>
            <p:ph type="body" idx="1"/>
          </p:nvPr>
        </p:nvSpPr>
        <p:spPr>
          <a:xfrm>
            <a:off x="431800" y="2497138"/>
            <a:ext cx="8277225" cy="4360863"/>
          </a:xfrm>
          <a:prstGeom prst="rect">
            <a:avLst/>
          </a:prstGeom>
        </p:spPr>
        <p:txBody>
          <a:bodyPr/>
          <a:lstStyle/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428" name="Shape 4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sz="4000" cap="all"/>
            </a:lvl1pPr>
          </a:lstStyle>
          <a:p>
            <a:r>
              <a:t>Titeltekst</a:t>
            </a:r>
          </a:p>
        </p:txBody>
      </p:sp>
      <p:sp>
        <p:nvSpPr>
          <p:cNvPr id="436" name="Shape 436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000"/>
            </a:lvl1pPr>
            <a:lvl2pPr marL="0" indent="457200">
              <a:buSzTx/>
              <a:buNone/>
              <a:defRPr sz="2000"/>
            </a:lvl2pPr>
            <a:lvl3pPr marL="0" indent="914400">
              <a:buSzTx/>
              <a:buNone/>
              <a:defRPr sz="2000"/>
            </a:lvl3pPr>
            <a:lvl4pPr marL="0" indent="1371600">
              <a:buSzTx/>
              <a:buNone/>
              <a:defRPr sz="2000"/>
            </a:lvl4pPr>
            <a:lvl5pPr marL="0" indent="1828800">
              <a:buSzTx/>
              <a:buNone/>
              <a:defRPr sz="2000"/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437" name="Shape 4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>
            <a:spLocks noGrp="1"/>
          </p:cNvSpPr>
          <p:nvPr>
            <p:ph type="title"/>
          </p:nvPr>
        </p:nvSpPr>
        <p:spPr>
          <a:xfrm>
            <a:off x="431800" y="0"/>
            <a:ext cx="6478588" cy="2420938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45" name="Shape 445"/>
          <p:cNvSpPr>
            <a:spLocks noGrp="1"/>
          </p:cNvSpPr>
          <p:nvPr>
            <p:ph type="body" sz="half" idx="1"/>
          </p:nvPr>
        </p:nvSpPr>
        <p:spPr>
          <a:xfrm>
            <a:off x="431800" y="2497138"/>
            <a:ext cx="4062413" cy="43608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617537" indent="-155575">
              <a:spcBef>
                <a:spcPts val="600"/>
              </a:spcBef>
              <a:defRPr sz="2800"/>
            </a:lvl2pPr>
            <a:lvl3pPr marL="1056323" indent="-146685">
              <a:spcBef>
                <a:spcPts val="600"/>
              </a:spcBef>
              <a:defRPr sz="2800"/>
            </a:lvl3pPr>
            <a:lvl4pPr marL="1493837" indent="-155575">
              <a:spcBef>
                <a:spcPts val="600"/>
              </a:spcBef>
              <a:defRPr sz="2800"/>
            </a:lvl4pPr>
            <a:lvl5pPr marL="1637595" indent="-135820">
              <a:spcBef>
                <a:spcPts val="600"/>
              </a:spcBef>
              <a:defRPr sz="2800"/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446" name="Shape 4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54" name="Shape 454"/>
          <p:cNvSpPr>
            <a:spLocks noGrp="1"/>
          </p:cNvSpPr>
          <p:nvPr>
            <p:ph type="body" sz="quarter" idx="1"/>
          </p:nvPr>
        </p:nvSpPr>
        <p:spPr>
          <a:xfrm>
            <a:off x="457200" y="1417637"/>
            <a:ext cx="4040188" cy="75723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455" name="Shape 4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xfrm>
            <a:off x="431800" y="0"/>
            <a:ext cx="6478588" cy="2420938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61" name="Shape 61"/>
          <p:cNvSpPr>
            <a:spLocks noGrp="1"/>
          </p:cNvSpPr>
          <p:nvPr>
            <p:ph type="body" sz="half" idx="1"/>
          </p:nvPr>
        </p:nvSpPr>
        <p:spPr>
          <a:xfrm>
            <a:off x="431800" y="2497138"/>
            <a:ext cx="4062413" cy="43608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617537" indent="-155575">
              <a:spcBef>
                <a:spcPts val="600"/>
              </a:spcBef>
              <a:defRPr sz="2800"/>
            </a:lvl2pPr>
            <a:lvl3pPr marL="1056323" indent="-146685">
              <a:spcBef>
                <a:spcPts val="600"/>
              </a:spcBef>
              <a:defRPr sz="2800"/>
            </a:lvl3pPr>
            <a:lvl4pPr marL="1493837" indent="-155575">
              <a:spcBef>
                <a:spcPts val="600"/>
              </a:spcBef>
              <a:defRPr sz="2800"/>
            </a:lvl4pPr>
            <a:lvl5pPr marL="1637595" indent="-135820">
              <a:spcBef>
                <a:spcPts val="600"/>
              </a:spcBef>
              <a:defRPr sz="2800"/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Titeltekst</a:t>
            </a:r>
          </a:p>
        </p:txBody>
      </p:sp>
      <p:sp>
        <p:nvSpPr>
          <p:cNvPr id="478" name="Shape 478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/>
            </a:lvl1pPr>
            <a:lvl2pPr marL="614362" indent="-152400">
              <a:spcBef>
                <a:spcPts val="700"/>
              </a:spcBef>
              <a:defRPr sz="3200"/>
            </a:lvl2pPr>
            <a:lvl3pPr marL="1049337" indent="-139700">
              <a:spcBef>
                <a:spcPts val="700"/>
              </a:spcBef>
              <a:defRPr sz="3200"/>
            </a:lvl3pPr>
            <a:lvl4pPr marL="1498282" indent="-160020">
              <a:spcBef>
                <a:spcPts val="700"/>
              </a:spcBef>
              <a:defRPr sz="3200"/>
            </a:lvl4pPr>
            <a:lvl5pPr marL="1641475" indent="-139700">
              <a:spcBef>
                <a:spcPts val="700"/>
              </a:spcBef>
              <a:defRPr sz="3200"/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479" name="Shape 4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Titeltekst</a:t>
            </a:r>
          </a:p>
        </p:txBody>
      </p:sp>
      <p:sp>
        <p:nvSpPr>
          <p:cNvPr id="487" name="Shape 487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488" name="Shape 4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>
            <a:spLocks noGrp="1"/>
          </p:cNvSpPr>
          <p:nvPr>
            <p:ph type="title"/>
          </p:nvPr>
        </p:nvSpPr>
        <p:spPr>
          <a:xfrm>
            <a:off x="431800" y="0"/>
            <a:ext cx="6478588" cy="2420938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96" name="Shape 496"/>
          <p:cNvSpPr>
            <a:spLocks noGrp="1"/>
          </p:cNvSpPr>
          <p:nvPr>
            <p:ph type="body" idx="1"/>
          </p:nvPr>
        </p:nvSpPr>
        <p:spPr>
          <a:xfrm>
            <a:off x="431800" y="2497138"/>
            <a:ext cx="8277225" cy="4360863"/>
          </a:xfrm>
          <a:prstGeom prst="rect">
            <a:avLst/>
          </a:prstGeom>
        </p:spPr>
        <p:txBody>
          <a:bodyPr/>
          <a:lstStyle/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497" name="Shape 49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>
            <a:spLocks noGrp="1"/>
          </p:cNvSpPr>
          <p:nvPr>
            <p:ph type="title"/>
          </p:nvPr>
        </p:nvSpPr>
        <p:spPr>
          <a:xfrm>
            <a:off x="6640513" y="0"/>
            <a:ext cx="2068513" cy="5829300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505" name="Shape 505"/>
          <p:cNvSpPr>
            <a:spLocks noGrp="1"/>
          </p:cNvSpPr>
          <p:nvPr>
            <p:ph type="body" idx="1"/>
          </p:nvPr>
        </p:nvSpPr>
        <p:spPr>
          <a:xfrm>
            <a:off x="431800" y="1277937"/>
            <a:ext cx="6056313" cy="5580064"/>
          </a:xfrm>
          <a:prstGeom prst="rect">
            <a:avLst/>
          </a:prstGeom>
        </p:spPr>
        <p:txBody>
          <a:bodyPr/>
          <a:lstStyle/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506" name="Shape 5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215" y="2603501"/>
            <a:ext cx="3618869" cy="3416301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535" y="2603500"/>
            <a:ext cx="3618869" cy="3416300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9D5FE-8971-8B4C-8D07-CB59C5E646DE}" type="datetime1">
              <a:rPr lang="da-DK" smtClean="0"/>
              <a:t>28-02-2019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Pernille Tjellesen, læringskonsulent i dansk, Styrelsen for Undervisning og Kvalitet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110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D208-BF40-3E45-B161-ACBFA2B4E028}" type="datetime1">
              <a:rPr lang="da-DK" smtClean="0"/>
              <a:t>28-02-2019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Pernille Tjellesen, læringskonsulent i dansk, Styrelsen for Undervisning og Kvalitet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268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2/28/2019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098305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6855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93757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08465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Titeltekst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/>
            </a:lvl1pPr>
            <a:lvl2pPr marL="614362" indent="-152400">
              <a:spcBef>
                <a:spcPts val="700"/>
              </a:spcBef>
              <a:defRPr sz="3200"/>
            </a:lvl2pPr>
            <a:lvl3pPr marL="1049337" indent="-139700">
              <a:spcBef>
                <a:spcPts val="700"/>
              </a:spcBef>
              <a:defRPr sz="3200"/>
            </a:lvl3pPr>
            <a:lvl4pPr marL="1498282" indent="-160020">
              <a:spcBef>
                <a:spcPts val="700"/>
              </a:spcBef>
              <a:defRPr sz="3200"/>
            </a:lvl4pPr>
            <a:lvl5pPr marL="1641475" indent="-139700">
              <a:spcBef>
                <a:spcPts val="700"/>
              </a:spcBef>
              <a:defRPr sz="3200"/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47635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3372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088476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DD208-BF40-3E45-B161-ACBFA2B4E028}" type="datetime1">
              <a:rPr lang="da-DK" smtClean="0"/>
              <a:t>28-02-2019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Pernille Tjellesen, læringskonsulent i dansk, Styrelsen for Undervisning og Kvalitet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8651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71483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05673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29089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da-DK"/>
              <a:t>Rediger teksttypografien i masteren
Andet niveau
Tredje niveau
Fjerde niveau
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14642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118957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t>Titeltekst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xfrm>
            <a:off x="431800" y="0"/>
            <a:ext cx="6478588" cy="2420938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112" name="Shape 112"/>
          <p:cNvSpPr>
            <a:spLocks noGrp="1"/>
          </p:cNvSpPr>
          <p:nvPr>
            <p:ph type="body" idx="1"/>
          </p:nvPr>
        </p:nvSpPr>
        <p:spPr>
          <a:xfrm>
            <a:off x="431800" y="2497138"/>
            <a:ext cx="8277225" cy="4360863"/>
          </a:xfrm>
          <a:prstGeom prst="rect">
            <a:avLst/>
          </a:prstGeom>
        </p:spPr>
        <p:txBody>
          <a:bodyPr/>
          <a:lstStyle/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xfrm>
            <a:off x="6640513" y="0"/>
            <a:ext cx="2068513" cy="5829300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121" name="Shape 121"/>
          <p:cNvSpPr>
            <a:spLocks noGrp="1"/>
          </p:cNvSpPr>
          <p:nvPr>
            <p:ph type="body" idx="1"/>
          </p:nvPr>
        </p:nvSpPr>
        <p:spPr>
          <a:xfrm>
            <a:off x="431800" y="1277937"/>
            <a:ext cx="6056313" cy="5580064"/>
          </a:xfrm>
          <a:prstGeom prst="rect">
            <a:avLst/>
          </a:prstGeom>
        </p:spPr>
        <p:txBody>
          <a:bodyPr/>
          <a:lstStyle/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tekst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xfrm>
            <a:off x="431800" y="0"/>
            <a:ext cx="6478588" cy="2420938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130" name="Shape 130"/>
          <p:cNvSpPr>
            <a:spLocks noGrp="1"/>
          </p:cNvSpPr>
          <p:nvPr>
            <p:ph type="body" sz="half" idx="1"/>
          </p:nvPr>
        </p:nvSpPr>
        <p:spPr>
          <a:xfrm>
            <a:off x="431800" y="2497138"/>
            <a:ext cx="4062413" cy="4360863"/>
          </a:xfrm>
          <a:prstGeom prst="rect">
            <a:avLst/>
          </a:prstGeom>
        </p:spPr>
        <p:txBody>
          <a:bodyPr/>
          <a:lstStyle/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131" name="Shape 1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431800" y="1204912"/>
            <a:ext cx="1800225" cy="1"/>
          </a:xfrm>
          <a:prstGeom prst="line">
            <a:avLst/>
          </a:prstGeom>
          <a:ln w="6350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40" name="Shape 140"/>
          <p:cNvSpPr/>
          <p:nvPr/>
        </p:nvSpPr>
        <p:spPr>
          <a:xfrm>
            <a:off x="431799" y="6099175"/>
            <a:ext cx="6405565" cy="0"/>
          </a:xfrm>
          <a:prstGeom prst="line">
            <a:avLst/>
          </a:prstGeom>
          <a:ln w="6350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41" name="Shape 141"/>
          <p:cNvSpPr/>
          <p:nvPr/>
        </p:nvSpPr>
        <p:spPr>
          <a:xfrm>
            <a:off x="7088188" y="6099175"/>
            <a:ext cx="1619251" cy="0"/>
          </a:xfrm>
          <a:prstGeom prst="line">
            <a:avLst/>
          </a:prstGeom>
          <a:ln w="6350">
            <a:solidFill>
              <a:srgbClr val="FFFFFF"/>
            </a:solidFill>
          </a:ln>
        </p:spPr>
        <p:txBody>
          <a:bodyPr lIns="0" tIns="0" rIns="0" bIns="0" anchor="ctr"/>
          <a:lstStyle/>
          <a:p>
            <a:pPr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42" name="Shape 142"/>
          <p:cNvSpPr/>
          <p:nvPr/>
        </p:nvSpPr>
        <p:spPr>
          <a:xfrm>
            <a:off x="9217025" y="-26988"/>
            <a:ext cx="1943100" cy="2131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6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Tilføj hjælpelinjer: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Højreklik et sted i det grå område rundt om dette dias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Vælg "Gitter og hjælpelinjer"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Vælg "Vis hjælpelinjer på skærm"</a:t>
            </a:r>
          </a:p>
        </p:txBody>
      </p:sp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xfrm>
            <a:off x="431800" y="0"/>
            <a:ext cx="6478588" cy="24209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Titeltekst</a:t>
            </a:r>
          </a:p>
        </p:txBody>
      </p:sp>
      <p:sp>
        <p:nvSpPr>
          <p:cNvPr id="144" name="Shape 144"/>
          <p:cNvSpPr>
            <a:spLocks noGrp="1"/>
          </p:cNvSpPr>
          <p:nvPr>
            <p:ph type="body" sz="half" idx="1"/>
          </p:nvPr>
        </p:nvSpPr>
        <p:spPr>
          <a:xfrm>
            <a:off x="431800" y="2497138"/>
            <a:ext cx="6478588" cy="28590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50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690562" indent="-228600">
              <a:lnSpc>
                <a:spcPts val="2200"/>
              </a:lnSpc>
              <a:spcBef>
                <a:spcPts val="500"/>
              </a:spcBef>
              <a:defRPr sz="2400">
                <a:solidFill>
                  <a:srgbClr val="FFFFFF"/>
                </a:solidFill>
              </a:defRPr>
            </a:lvl2pPr>
            <a:lvl3pPr marL="1119187" indent="-209550">
              <a:lnSpc>
                <a:spcPts val="2200"/>
              </a:lnSpc>
              <a:spcBef>
                <a:spcPts val="500"/>
              </a:spcBef>
              <a:defRPr sz="2400">
                <a:solidFill>
                  <a:srgbClr val="FFFFFF"/>
                </a:solidFill>
              </a:defRPr>
            </a:lvl3pPr>
            <a:lvl4pPr marL="1578293" indent="-240031">
              <a:lnSpc>
                <a:spcPts val="2200"/>
              </a:lnSpc>
              <a:spcBef>
                <a:spcPts val="500"/>
              </a:spcBef>
              <a:defRPr sz="2400">
                <a:solidFill>
                  <a:srgbClr val="FFFFFF"/>
                </a:solidFill>
              </a:defRPr>
            </a:lvl4pPr>
            <a:lvl5pPr marL="1651454" indent="-149679">
              <a:lnSpc>
                <a:spcPts val="2200"/>
              </a:lnSpc>
              <a:spcBef>
                <a:spcPts val="500"/>
              </a:spcBef>
              <a:defRPr sz="2400">
                <a:solidFill>
                  <a:srgbClr val="FFFFFF"/>
                </a:solidFill>
              </a:defRPr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145" name="Shape 1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37B8D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146" name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91089" y="116632"/>
            <a:ext cx="1334915" cy="444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/>
        </p:nvSpPr>
        <p:spPr>
          <a:xfrm>
            <a:off x="9217025" y="2636838"/>
            <a:ext cx="1943100" cy="2847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6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Tekstniveauer: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 at skifte mellem de forskellige tekstniveauer, brug "Forøg list niveau"-knappen i værktøjslinjen "Formatering".</a:t>
            </a:r>
          </a:p>
          <a:p>
            <a:pPr marL="342900" indent="-342900">
              <a:spcBef>
                <a:spcPts val="8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endParaRPr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 startAt="2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 at komme tilbage til tidligere niveauer, brug "Formindsk list niveau"-knappen</a:t>
            </a:r>
          </a:p>
        </p:txBody>
      </p:sp>
      <p:sp>
        <p:nvSpPr>
          <p:cNvPr id="206" name="Shape 206"/>
          <p:cNvSpPr/>
          <p:nvPr/>
        </p:nvSpPr>
        <p:spPr>
          <a:xfrm>
            <a:off x="431799" y="6099175"/>
            <a:ext cx="6405565" cy="0"/>
          </a:xfrm>
          <a:prstGeom prst="line">
            <a:avLst/>
          </a:prstGeom>
          <a:ln w="635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7088188" y="6099175"/>
            <a:ext cx="1619251" cy="0"/>
          </a:xfrm>
          <a:prstGeom prst="line">
            <a:avLst/>
          </a:prstGeom>
          <a:ln w="635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431800" y="1204912"/>
            <a:ext cx="1800225" cy="1"/>
          </a:xfrm>
          <a:prstGeom prst="line">
            <a:avLst/>
          </a:prstGeom>
          <a:ln w="635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grpSp>
        <p:nvGrpSpPr>
          <p:cNvPr id="214" name="Group 214"/>
          <p:cNvGrpSpPr/>
          <p:nvPr/>
        </p:nvGrpSpPr>
        <p:grpSpPr>
          <a:xfrm>
            <a:off x="9612313" y="5589587"/>
            <a:ext cx="738188" cy="255588"/>
            <a:chOff x="0" y="0"/>
            <a:chExt cx="738187" cy="255586"/>
          </a:xfrm>
        </p:grpSpPr>
        <p:sp>
          <p:nvSpPr>
            <p:cNvPr id="209" name="Shape 209"/>
            <p:cNvSpPr/>
            <p:nvPr/>
          </p:nvSpPr>
          <p:spPr>
            <a:xfrm>
              <a:off x="0" y="129857"/>
              <a:ext cx="242887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grpSp>
          <p:nvGrpSpPr>
            <p:cNvPr id="213" name="Group 213"/>
            <p:cNvGrpSpPr/>
            <p:nvPr/>
          </p:nvGrpSpPr>
          <p:grpSpPr>
            <a:xfrm>
              <a:off x="285632" y="0"/>
              <a:ext cx="452556" cy="255587"/>
              <a:chOff x="0" y="0"/>
              <a:chExt cx="452554" cy="255586"/>
            </a:xfrm>
          </p:grpSpPr>
          <p:pic>
            <p:nvPicPr>
              <p:cNvPr id="210" name="image1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452555" cy="2301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11" name="Shape 211"/>
              <p:cNvSpPr/>
              <p:nvPr/>
            </p:nvSpPr>
            <p:spPr>
              <a:xfrm>
                <a:off x="242950" y="1587"/>
                <a:ext cx="179434" cy="254000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57200">
                  <a:lnSpc>
                    <a:spcPct val="100000"/>
                  </a:lnSpc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212" name="Shape 212"/>
              <p:cNvSpPr/>
              <p:nvPr/>
            </p:nvSpPr>
            <p:spPr>
              <a:xfrm flipH="1">
                <a:off x="252478" y="1587"/>
                <a:ext cx="144500" cy="254000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57200">
                  <a:lnSpc>
                    <a:spcPct val="100000"/>
                  </a:lnSpc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</p:grpSp>
      </p:grpSp>
      <p:grpSp>
        <p:nvGrpSpPr>
          <p:cNvPr id="219" name="Group 219"/>
          <p:cNvGrpSpPr/>
          <p:nvPr/>
        </p:nvGrpSpPr>
        <p:grpSpPr>
          <a:xfrm>
            <a:off x="9658349" y="4214812"/>
            <a:ext cx="684214" cy="263526"/>
            <a:chOff x="0" y="0"/>
            <a:chExt cx="684213" cy="263524"/>
          </a:xfrm>
        </p:grpSpPr>
        <p:pic>
          <p:nvPicPr>
            <p:cNvPr id="215" name="image2.jpg" descr="fke3b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28575"/>
              <a:ext cx="412752" cy="201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6" name="Shape 216"/>
            <p:cNvSpPr/>
            <p:nvPr/>
          </p:nvSpPr>
          <p:spPr>
            <a:xfrm>
              <a:off x="-1" y="7937"/>
              <a:ext cx="190502" cy="255588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17" name="Shape 217"/>
            <p:cNvSpPr/>
            <p:nvPr/>
          </p:nvSpPr>
          <p:spPr>
            <a:xfrm flipH="1">
              <a:off x="15875" y="0"/>
              <a:ext cx="184151" cy="252413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218" name="Shape 218"/>
            <p:cNvSpPr/>
            <p:nvPr/>
          </p:nvSpPr>
          <p:spPr>
            <a:xfrm flipH="1" flipV="1">
              <a:off x="468312" y="120650"/>
              <a:ext cx="215901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sp>
        <p:nvSpPr>
          <p:cNvPr id="220" name="Shape 220"/>
          <p:cNvSpPr/>
          <p:nvPr/>
        </p:nvSpPr>
        <p:spPr>
          <a:xfrm>
            <a:off x="9217025" y="-26988"/>
            <a:ext cx="1943100" cy="2131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6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Tilføj hjælpelinjer: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Højreklik et sted i det grå område rundt om dette dias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Vælg "Gitter og hjælpelinjer"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Vælg "Vis hjælpelinjer på skærm"</a:t>
            </a:r>
          </a:p>
        </p:txBody>
      </p:sp>
      <p:pic>
        <p:nvPicPr>
          <p:cNvPr id="221" name="image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37436" y="116632"/>
            <a:ext cx="1334915" cy="444972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hape 222"/>
          <p:cNvSpPr>
            <a:spLocks noGrp="1"/>
          </p:cNvSpPr>
          <p:nvPr>
            <p:ph type="title"/>
          </p:nvPr>
        </p:nvSpPr>
        <p:spPr>
          <a:xfrm>
            <a:off x="431800" y="0"/>
            <a:ext cx="6478588" cy="2420938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223" name="Shape 223"/>
          <p:cNvSpPr>
            <a:spLocks noGrp="1"/>
          </p:cNvSpPr>
          <p:nvPr>
            <p:ph type="body" sz="half" idx="1"/>
          </p:nvPr>
        </p:nvSpPr>
        <p:spPr>
          <a:xfrm>
            <a:off x="431800" y="2497138"/>
            <a:ext cx="4062413" cy="43608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617537" indent="-155575">
              <a:spcBef>
                <a:spcPts val="600"/>
              </a:spcBef>
              <a:defRPr sz="2800"/>
            </a:lvl2pPr>
            <a:lvl3pPr marL="1056323" indent="-146685">
              <a:spcBef>
                <a:spcPts val="600"/>
              </a:spcBef>
              <a:defRPr sz="2800"/>
            </a:lvl3pPr>
            <a:lvl4pPr marL="1493837" indent="-155575">
              <a:spcBef>
                <a:spcPts val="600"/>
              </a:spcBef>
              <a:defRPr sz="2800"/>
            </a:lvl4pPr>
            <a:lvl5pPr marL="1637595" indent="-135820">
              <a:spcBef>
                <a:spcPts val="600"/>
              </a:spcBef>
              <a:defRPr sz="2800"/>
            </a:lvl5pPr>
          </a:lstStyle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  <p:sp>
        <p:nvSpPr>
          <p:cNvPr id="224" name="Shape 2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431799" y="6099175"/>
            <a:ext cx="6405565" cy="0"/>
          </a:xfrm>
          <a:prstGeom prst="line">
            <a:avLst/>
          </a:prstGeom>
          <a:ln w="635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" name="Shape 3"/>
          <p:cNvSpPr/>
          <p:nvPr/>
        </p:nvSpPr>
        <p:spPr>
          <a:xfrm>
            <a:off x="7088188" y="6099175"/>
            <a:ext cx="1619251" cy="0"/>
          </a:xfrm>
          <a:prstGeom prst="line">
            <a:avLst/>
          </a:prstGeom>
          <a:ln w="635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" name="Shape 4"/>
          <p:cNvSpPr/>
          <p:nvPr/>
        </p:nvSpPr>
        <p:spPr>
          <a:xfrm>
            <a:off x="431800" y="1204912"/>
            <a:ext cx="1800225" cy="1"/>
          </a:xfrm>
          <a:prstGeom prst="line">
            <a:avLst/>
          </a:prstGeom>
          <a:ln w="6350">
            <a:solidFill>
              <a:srgbClr val="000000"/>
            </a:solidFill>
          </a:ln>
        </p:spPr>
        <p:txBody>
          <a:bodyPr lIns="0" tIns="0" rIns="0" bIns="0" anchor="ctr"/>
          <a:lstStyle/>
          <a:p>
            <a:pPr defTabSz="457200">
              <a:lnSpc>
                <a:spcPct val="100000"/>
              </a:lnSpc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" name="Shape 5"/>
          <p:cNvSpPr/>
          <p:nvPr/>
        </p:nvSpPr>
        <p:spPr>
          <a:xfrm>
            <a:off x="9217025" y="2636838"/>
            <a:ext cx="1943100" cy="2847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6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Tekstniveauer: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 at skifte mellem de forskellige tekstniveauer, brug "Forøg list niveau"-knappen i værktøjslinjen "Formatering".</a:t>
            </a:r>
          </a:p>
          <a:p>
            <a:pPr marL="342900" indent="-342900">
              <a:spcBef>
                <a:spcPts val="8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endParaRPr sz="1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 startAt="2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For at komme tilbage til tidligere niveauer, brug "Formindsk list niveau"-knappen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612313" y="5589587"/>
            <a:ext cx="738188" cy="255588"/>
            <a:chOff x="0" y="0"/>
            <a:chExt cx="738187" cy="255586"/>
          </a:xfrm>
        </p:grpSpPr>
        <p:sp>
          <p:nvSpPr>
            <p:cNvPr id="6" name="Shape 6"/>
            <p:cNvSpPr/>
            <p:nvPr/>
          </p:nvSpPr>
          <p:spPr>
            <a:xfrm>
              <a:off x="0" y="129857"/>
              <a:ext cx="242887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285632" y="0"/>
              <a:ext cx="452556" cy="255587"/>
              <a:chOff x="0" y="0"/>
              <a:chExt cx="452554" cy="255586"/>
            </a:xfrm>
          </p:grpSpPr>
          <p:pic>
            <p:nvPicPr>
              <p:cNvPr id="7" name="image1.png"/>
              <p:cNvPicPr>
                <a:picLocks noChangeAspect="1"/>
              </p:cNvPicPr>
              <p:nvPr/>
            </p:nvPicPr>
            <p:blipFill>
              <a:blip r:embed="rId28">
                <a:extLst/>
              </a:blip>
              <a:stretch>
                <a:fillRect/>
              </a:stretch>
            </p:blipFill>
            <p:spPr>
              <a:xfrm>
                <a:off x="0" y="0"/>
                <a:ext cx="452555" cy="2301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" name="Shape 8"/>
              <p:cNvSpPr/>
              <p:nvPr/>
            </p:nvSpPr>
            <p:spPr>
              <a:xfrm>
                <a:off x="242950" y="1587"/>
                <a:ext cx="179434" cy="254000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57200">
                  <a:lnSpc>
                    <a:spcPct val="100000"/>
                  </a:lnSpc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9" name="Shape 9"/>
              <p:cNvSpPr/>
              <p:nvPr/>
            </p:nvSpPr>
            <p:spPr>
              <a:xfrm flipH="1">
                <a:off x="252478" y="1587"/>
                <a:ext cx="144500" cy="254000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457200">
                  <a:lnSpc>
                    <a:spcPct val="100000"/>
                  </a:lnSpc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9658349" y="4214812"/>
            <a:ext cx="684214" cy="263526"/>
            <a:chOff x="0" y="0"/>
            <a:chExt cx="684213" cy="263524"/>
          </a:xfrm>
        </p:grpSpPr>
        <p:pic>
          <p:nvPicPr>
            <p:cNvPr id="12" name="image2.jpg" descr="fke3b.jpg"/>
            <p:cNvPicPr>
              <a:picLocks noChangeAspect="1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-1" y="28575"/>
              <a:ext cx="412752" cy="201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" name="Shape 13"/>
            <p:cNvSpPr/>
            <p:nvPr/>
          </p:nvSpPr>
          <p:spPr>
            <a:xfrm>
              <a:off x="-1" y="7937"/>
              <a:ext cx="190502" cy="255588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 flipH="1">
              <a:off x="15875" y="0"/>
              <a:ext cx="184151" cy="252413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 flipH="1" flipV="1">
              <a:off x="468312" y="120650"/>
              <a:ext cx="215901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sp>
        <p:nvSpPr>
          <p:cNvPr id="17" name="Shape 17"/>
          <p:cNvSpPr/>
          <p:nvPr/>
        </p:nvSpPr>
        <p:spPr>
          <a:xfrm>
            <a:off x="9217025" y="-26988"/>
            <a:ext cx="1943100" cy="2131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600"/>
              </a:spcBef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Tilføj hjælpelinjer: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Højreklik et sted i det grå område rundt om dette dias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Vælg "Gitter og hjælpelinjer"</a:t>
            </a:r>
          </a:p>
          <a:p>
            <a:pPr marL="244928" indent="-244928">
              <a:spcBef>
                <a:spcPts val="600"/>
              </a:spcBef>
              <a:buClr>
                <a:srgbClr val="FFFFFF"/>
              </a:buClr>
              <a:buSzPct val="100000"/>
              <a:buFont typeface="Trebuchet MS"/>
              <a:buAutoNum type="arabicPeriod"/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Vælg "Vis hjælpelinjer på skærm"</a:t>
            </a:r>
          </a:p>
        </p:txBody>
      </p:sp>
      <p:pic>
        <p:nvPicPr>
          <p:cNvPr id="18" name="image3.png"/>
          <p:cNvPicPr>
            <a:picLocks noChangeAspect="1"/>
          </p:cNvPicPr>
          <p:nvPr/>
        </p:nvPicPr>
        <p:blipFill>
          <a:blip r:embed="rId30">
            <a:extLst/>
          </a:blip>
          <a:stretch>
            <a:fillRect/>
          </a:stretch>
        </p:blipFill>
        <p:spPr>
          <a:xfrm>
            <a:off x="7437436" y="116632"/>
            <a:ext cx="1334915" cy="444972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19"/>
          <p:cNvSpPr>
            <a:spLocks noGrp="1"/>
          </p:cNvSpPr>
          <p:nvPr>
            <p:ph type="sldNum" sz="quarter" idx="2"/>
          </p:nvPr>
        </p:nvSpPr>
        <p:spPr>
          <a:xfrm>
            <a:off x="7088188" y="6460905"/>
            <a:ext cx="1619251" cy="17008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>
            <a:spAutoFit/>
          </a:bodyPr>
          <a:lstStyle>
            <a:lvl1pPr algn="r">
              <a:lnSpc>
                <a:spcPts val="1400"/>
              </a:lnSpc>
              <a:defRPr sz="10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/>
          <a:lstStyle/>
          <a:p>
            <a:r>
              <a:t>Titeltekst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t>Brødtekst, niveau et</a:t>
            </a:r>
          </a:p>
          <a:p>
            <a:pPr lvl="1"/>
            <a:r>
              <a:t>Brødtekst, niveau to</a:t>
            </a:r>
          </a:p>
          <a:p>
            <a:pPr lvl="2"/>
            <a:r>
              <a:t>Brødtekst, niveau tre</a:t>
            </a:r>
          </a:p>
          <a:p>
            <a:pPr lvl="3"/>
            <a:r>
              <a:t>Brødtekst, niveau fire</a:t>
            </a:r>
          </a:p>
          <a:p>
            <a:pPr lvl="4"/>
            <a:r>
              <a:t>Brødtekst, niveau fem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4" r:id="rId9"/>
    <p:sldLayoutId id="2147483665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98" r:id="rId26"/>
  </p:sldLayoutIdLst>
  <p:transition spd="med"/>
  <p:txStyles>
    <p:titleStyle>
      <a:lvl1pPr marL="0" marR="0" indent="0" algn="l" defTabSz="914400" rtl="0" latinLnBrk="0">
        <a:lnSpc>
          <a:spcPts val="3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ts val="3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ts val="3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ts val="3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ts val="3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457200" algn="l" defTabSz="914400" rtl="0" latinLnBrk="0">
        <a:lnSpc>
          <a:spcPts val="3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914400" algn="l" defTabSz="914400" rtl="0" latinLnBrk="0">
        <a:lnSpc>
          <a:spcPts val="3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1371600" algn="l" defTabSz="914400" rtl="0" latinLnBrk="0">
        <a:lnSpc>
          <a:spcPts val="3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1828800" algn="l" defTabSz="914400" rtl="0" latinLnBrk="0">
        <a:lnSpc>
          <a:spcPts val="3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1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142875" marR="0" indent="-142875" algn="l" defTabSz="914400" rtl="0" latinLnBrk="0">
        <a:lnSpc>
          <a:spcPts val="21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633412" marR="0" indent="-171450" algn="l" defTabSz="914400" rtl="0" latinLnBrk="0">
        <a:lnSpc>
          <a:spcPts val="21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066800" marR="0" indent="-157162" algn="l" defTabSz="914400" rtl="0" latinLnBrk="0">
        <a:lnSpc>
          <a:spcPts val="21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518285" marR="0" indent="-180023" algn="l" defTabSz="914400" rtl="0" latinLnBrk="0">
        <a:lnSpc>
          <a:spcPts val="21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1614034" marR="0" indent="-112259" algn="l" defTabSz="914400" rtl="0" latinLnBrk="0">
        <a:lnSpc>
          <a:spcPts val="21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071234" marR="0" indent="-112259" algn="l" defTabSz="914400" rtl="0" latinLnBrk="0">
        <a:lnSpc>
          <a:spcPts val="21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2528434" marR="0" indent="-112259" algn="l" defTabSz="914400" rtl="0" latinLnBrk="0">
        <a:lnSpc>
          <a:spcPts val="21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2985634" marR="0" indent="-112259" algn="l" defTabSz="914400" rtl="0" latinLnBrk="0">
        <a:lnSpc>
          <a:spcPts val="21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3442834" marR="0" indent="-112259" algn="l" defTabSz="914400" rtl="0" latinLnBrk="0">
        <a:lnSpc>
          <a:spcPts val="21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ts val="1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1pPr>
      <a:lvl2pPr marL="0" marR="0" indent="457200" algn="r" defTabSz="914400" rtl="0" latinLnBrk="0">
        <a:lnSpc>
          <a:spcPts val="1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2pPr>
      <a:lvl3pPr marL="0" marR="0" indent="914400" algn="r" defTabSz="914400" rtl="0" latinLnBrk="0">
        <a:lnSpc>
          <a:spcPts val="1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3pPr>
      <a:lvl4pPr marL="0" marR="0" indent="1371600" algn="r" defTabSz="914400" rtl="0" latinLnBrk="0">
        <a:lnSpc>
          <a:spcPts val="1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4pPr>
      <a:lvl5pPr marL="0" marR="0" indent="1828800" algn="r" defTabSz="914400" rtl="0" latinLnBrk="0">
        <a:lnSpc>
          <a:spcPts val="1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5pPr>
      <a:lvl6pPr marL="0" marR="0" indent="2286000" algn="r" defTabSz="914400" rtl="0" latinLnBrk="0">
        <a:lnSpc>
          <a:spcPts val="1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6pPr>
      <a:lvl7pPr marL="0" marR="0" indent="2743200" algn="r" defTabSz="914400" rtl="0" latinLnBrk="0">
        <a:lnSpc>
          <a:spcPts val="1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7pPr>
      <a:lvl8pPr marL="0" marR="0" indent="3200400" algn="r" defTabSz="914400" rtl="0" latinLnBrk="0">
        <a:lnSpc>
          <a:spcPts val="1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8pPr>
      <a:lvl9pPr marL="0" marR="0" indent="3657600" algn="r" defTabSz="914400" rtl="0" latinLnBrk="0">
        <a:lnSpc>
          <a:spcPts val="1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eorgia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7936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png"/><Relationship Id="rId5" Type="http://schemas.openxmlformats.org/officeDocument/2006/relationships/image" Target="../media/image29.sv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svg"/><Relationship Id="rId5" Type="http://schemas.openxmlformats.org/officeDocument/2006/relationships/image" Target="../media/image26.png"/><Relationship Id="rId4" Type="http://schemas.openxmlformats.org/officeDocument/2006/relationships/image" Target="../media/image2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tiff"/><Relationship Id="rId5" Type="http://schemas.openxmlformats.org/officeDocument/2006/relationships/image" Target="../media/image34.sv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>
            <a:spLocks noGrp="1"/>
          </p:cNvSpPr>
          <p:nvPr>
            <p:ph type="sldNum" sz="quarter" idx="2"/>
          </p:nvPr>
        </p:nvSpPr>
        <p:spPr>
          <a:xfrm>
            <a:off x="7088188" y="6281144"/>
            <a:ext cx="1619251" cy="1704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rmAutofit fontScale="25000" lnSpcReduction="20000"/>
          </a:bodyPr>
          <a:lstStyle>
            <a:lvl1pPr>
              <a:defRPr>
                <a:solidFill>
                  <a:srgbClr val="537B8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defRPr>
            </a:pPr>
            <a:fld id="{86CB4B4D-7CA3-9044-876B-883B54F8677D}" type="slidenum">
              <a:rPr>
                <a:solidFill>
                  <a:srgbClr val="537B8D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>
              <a:solidFill>
                <a:srgbClr val="537B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Shape 519"/>
          <p:cNvSpPr/>
          <p:nvPr/>
        </p:nvSpPr>
        <p:spPr>
          <a:xfrm>
            <a:off x="545535" y="3132177"/>
            <a:ext cx="4386505" cy="330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000"/>
            </a:lvl1pPr>
          </a:lstStyle>
          <a:p>
            <a:pPr>
              <a:defRPr sz="1400"/>
            </a:pPr>
            <a:r>
              <a:rPr sz="2000"/>
              <a:t>.</a:t>
            </a:r>
          </a:p>
        </p:txBody>
      </p:sp>
      <p:sp>
        <p:nvSpPr>
          <p:cNvPr id="4" name="Tekstboks 3"/>
          <p:cNvSpPr txBox="1"/>
          <p:nvPr/>
        </p:nvSpPr>
        <p:spPr>
          <a:xfrm>
            <a:off x="545535" y="1153862"/>
            <a:ext cx="7646219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De mundtlige </a:t>
            </a:r>
            <a:r>
              <a:rPr lang="da-DK" sz="32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prøver </a:t>
            </a:r>
            <a:r>
              <a:rPr lang="da-DK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i dansk FP9 og FP10</a:t>
            </a:r>
          </a:p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Calibri" panose="020F0502020204030204" pitchFamily="34" charset="0"/>
              <a:sym typeface="Georgia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="" xmlns:a16="http://schemas.microsoft.com/office/drawing/2014/main" id="{C21CB866-0941-284A-B9C4-078EA4480A53}"/>
              </a:ext>
            </a:extLst>
          </p:cNvPr>
          <p:cNvSpPr txBox="1"/>
          <p:nvPr/>
        </p:nvSpPr>
        <p:spPr>
          <a:xfrm>
            <a:off x="6270171" y="5225143"/>
            <a:ext cx="2011680" cy="3231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1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Februar</a:t>
            </a:r>
            <a:r>
              <a:rPr kumimoji="0" lang="da-DK" sz="18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 2019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8" y="2048391"/>
            <a:ext cx="3251356" cy="2167571"/>
          </a:xfrm>
          <a:prstGeom prst="rect">
            <a:avLst/>
          </a:prstGeom>
        </p:spPr>
      </p:pic>
      <p:sp>
        <p:nvSpPr>
          <p:cNvPr id="8" name="Tekstboks 7"/>
          <p:cNvSpPr txBox="1"/>
          <p:nvPr/>
        </p:nvSpPr>
        <p:spPr>
          <a:xfrm>
            <a:off x="2810349" y="4113665"/>
            <a:ext cx="1000977" cy="3231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a-DK" sz="1000" b="0" i="1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eorgia"/>
                <a:ea typeface="Georgia"/>
                <a:cs typeface="Georgia"/>
                <a:sym typeface="Georgia"/>
              </a:rPr>
              <a:t>Pixabay.com</a:t>
            </a:r>
            <a:endParaRPr kumimoji="0" lang="da-DK" sz="10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339" y="2126515"/>
            <a:ext cx="3660501" cy="2059032"/>
          </a:xfrm>
          <a:prstGeom prst="rect">
            <a:avLst/>
          </a:prstGeom>
        </p:spPr>
      </p:pic>
      <p:sp>
        <p:nvSpPr>
          <p:cNvPr id="11" name="Rektangel 10"/>
          <p:cNvSpPr/>
          <p:nvPr/>
        </p:nvSpPr>
        <p:spPr>
          <a:xfrm rot="10800000" flipV="1">
            <a:off x="6814266" y="4210581"/>
            <a:ext cx="104957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000" i="1" dirty="0"/>
              <a:t>Pixabay.com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33976D1-3430-450C-A978-87A9A6E8E7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D6AAC78-7D86-415A-ADC1-2B47480796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37260" y="1248156"/>
            <a:ext cx="726948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2A658D9-F185-44F1-BA33-D50320D1D0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96671" y="1060704"/>
            <a:ext cx="7550658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A56B41FB-16CF-E548-AFB0-9A6546871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352" y="467418"/>
            <a:ext cx="5797296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da-DK" dirty="0"/>
              <a:t>Tag hurtigt kontakt med din censor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4320BA6A-D08D-6349-A7EE-8AF6785CE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9546" y="2291262"/>
            <a:ext cx="6584634" cy="2879256"/>
          </a:xfrm>
        </p:spPr>
        <p:txBody>
          <a:bodyPr>
            <a:normAutofit/>
          </a:bodyPr>
          <a:lstStyle/>
          <a:p>
            <a:pPr marL="0" indent="0" hangingPunct="0">
              <a:spcBef>
                <a:spcPts val="0"/>
              </a:spcBef>
              <a:buClrTx/>
              <a:buNone/>
            </a:pPr>
            <a:r>
              <a:rPr lang="da-DK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Det anbefales:</a:t>
            </a:r>
          </a:p>
          <a:p>
            <a:pPr marL="0" indent="0" hangingPunct="0">
              <a:spcBef>
                <a:spcPts val="0"/>
              </a:spcBef>
              <a:buClrTx/>
              <a:buNone/>
            </a:pPr>
            <a:endParaRPr lang="da-DK" dirty="0">
              <a:solidFill>
                <a:srgbClr val="404040"/>
              </a:solidFill>
              <a:latin typeface="Calibri" panose="020F0502020204030204" pitchFamily="34" charset="0"/>
              <a:cs typeface="Calibri" panose="020F0502020204030204" pitchFamily="34" charset="0"/>
              <a:sym typeface="Georgia"/>
            </a:endParaRPr>
          </a:p>
          <a:p>
            <a:pPr marL="342900" indent="-342900" hangingPunct="0">
              <a:spcBef>
                <a:spcPts val="0"/>
              </a:spcBef>
              <a:buClrTx/>
            </a:pPr>
            <a:r>
              <a:rPr lang="da-DK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inden lodtrækning finder sted, tages kontakt med censor.</a:t>
            </a:r>
          </a:p>
          <a:p>
            <a:pPr marL="342900" indent="-342900" hangingPunct="0">
              <a:spcBef>
                <a:spcPts val="0"/>
              </a:spcBef>
              <a:buClrTx/>
            </a:pPr>
            <a:endParaRPr lang="da-DK" dirty="0">
              <a:solidFill>
                <a:srgbClr val="404040"/>
              </a:solidFill>
              <a:latin typeface="Calibri" panose="020F0502020204030204" pitchFamily="34" charset="0"/>
              <a:cs typeface="Calibri" panose="020F0502020204030204" pitchFamily="34" charset="0"/>
              <a:sym typeface="Georgia"/>
            </a:endParaRPr>
          </a:p>
          <a:p>
            <a:pPr marL="342900" indent="-342900" hangingPunct="0">
              <a:spcBef>
                <a:spcPts val="0"/>
              </a:spcBef>
              <a:buClrTx/>
            </a:pPr>
            <a:r>
              <a:rPr lang="da-DK" dirty="0" err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checke</a:t>
            </a:r>
            <a:r>
              <a:rPr lang="da-DK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 opgivelserne og </a:t>
            </a:r>
            <a:r>
              <a:rPr lang="da-DK" dirty="0" err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fordybelsesesområderne</a:t>
            </a:r>
            <a:endParaRPr lang="da-DK" dirty="0">
              <a:solidFill>
                <a:srgbClr val="404040"/>
              </a:solidFill>
              <a:latin typeface="Calibri" panose="020F0502020204030204" pitchFamily="34" charset="0"/>
              <a:cs typeface="Calibri" panose="020F0502020204030204" pitchFamily="34" charset="0"/>
              <a:sym typeface="Georgia"/>
            </a:endParaRPr>
          </a:p>
          <a:p>
            <a:pPr marL="342900" indent="-342900" hangingPunct="0">
              <a:spcBef>
                <a:spcPts val="0"/>
              </a:spcBef>
              <a:buClrTx/>
            </a:pPr>
            <a:endParaRPr lang="da-DK" dirty="0">
              <a:solidFill>
                <a:srgbClr val="404040"/>
              </a:solidFill>
              <a:latin typeface="Calibri" panose="020F0502020204030204" pitchFamily="34" charset="0"/>
              <a:cs typeface="Calibri" panose="020F0502020204030204" pitchFamily="34" charset="0"/>
              <a:sym typeface="Georgia"/>
            </a:endParaRPr>
          </a:p>
          <a:p>
            <a:pPr marL="342900" indent="-342900" hangingPunct="0">
              <a:spcBef>
                <a:spcPts val="0"/>
              </a:spcBef>
              <a:buClrTx/>
            </a:pPr>
            <a:r>
              <a:rPr lang="da-DK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mange fejl og misforståelser kan undgås, og derved gavne eleverne</a:t>
            </a:r>
            <a:endParaRPr lang="da-DK" dirty="0">
              <a:solidFill>
                <a:srgbClr val="404040"/>
              </a:solidFill>
              <a:latin typeface="Calibri" panose="020F0502020204030204" pitchFamily="34" charset="0"/>
              <a:cs typeface="Calibri" panose="020F0502020204030204" pitchFamily="34" charset="0"/>
              <a:sym typeface="Georgia"/>
            </a:endParaRPr>
          </a:p>
          <a:p>
            <a:endParaRPr lang="da-DK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500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lede 20">
            <a:extLst>
              <a:ext uri="{FF2B5EF4-FFF2-40B4-BE49-F238E27FC236}">
                <a16:creationId xmlns="" xmlns:a16="http://schemas.microsoft.com/office/drawing/2014/main" id="{558CA1CA-4107-0649-BBA8-13692892C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8222" r="36557" b="-2"/>
          <a:stretch/>
        </p:blipFill>
        <p:spPr>
          <a:xfrm>
            <a:off x="20" y="3429001"/>
            <a:ext cx="3986275" cy="3429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8E1D4842-F208-47E0-A3A4-6469A9F045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986295" y="-2"/>
            <a:ext cx="515770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26840F83-89B0-3C46-BFB2-DBB52C702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9799" y="1290025"/>
            <a:ext cx="3968495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/>
              <a:t>Fordybelsesområde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D6E811CB-0EF3-3B4C-B044-FE3C1D4C63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9799" y="2858703"/>
            <a:ext cx="3964343" cy="304254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  <a:buClr>
                <a:srgbClr val="00B0F0"/>
              </a:buClr>
              <a:buNone/>
            </a:pPr>
            <a:r>
              <a:rPr lang="da-DK" dirty="0">
                <a:solidFill>
                  <a:srgbClr val="FFFFFF"/>
                </a:solidFill>
              </a:rPr>
              <a:t>Tilrettelæggelsen kan foregå på flere måder, men skal altid:</a:t>
            </a:r>
          </a:p>
          <a:p>
            <a:pPr marL="214313">
              <a:lnSpc>
                <a:spcPct val="90000"/>
              </a:lnSpc>
              <a:buClr>
                <a:srgbClr val="00B0F0"/>
              </a:buClr>
            </a:pPr>
            <a:r>
              <a:rPr lang="da-DK" dirty="0">
                <a:solidFill>
                  <a:srgbClr val="FFFFFF"/>
                </a:solidFill>
              </a:rPr>
              <a:t>tage udgangspunkt i Fælles Måls kompetencemål og underliggende færdigheds- og vidensområder</a:t>
            </a:r>
          </a:p>
          <a:p>
            <a:pPr marL="214313">
              <a:lnSpc>
                <a:spcPct val="90000"/>
              </a:lnSpc>
              <a:buClr>
                <a:srgbClr val="00B0F0"/>
              </a:buClr>
            </a:pPr>
            <a:r>
              <a:rPr lang="da-DK" dirty="0">
                <a:solidFill>
                  <a:srgbClr val="FFFFFF"/>
                </a:solidFill>
              </a:rPr>
              <a:t>afspejle den måde, man har arbejdet med faget på i den daglige undervisning. </a:t>
            </a:r>
          </a:p>
          <a:p>
            <a:pPr marL="214313">
              <a:lnSpc>
                <a:spcPct val="90000"/>
              </a:lnSpc>
              <a:buClr>
                <a:srgbClr val="00B0F0"/>
              </a:buClr>
            </a:pPr>
            <a:r>
              <a:rPr lang="da-DK" dirty="0">
                <a:solidFill>
                  <a:srgbClr val="FFFFFF"/>
                </a:solidFill>
              </a:rPr>
              <a:t>være alsidigt repræsenteret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F144B0D3-489F-344A-8D35-27218F961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3504" y="6224660"/>
            <a:ext cx="3331187" cy="313300"/>
          </a:xfr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defTabSz="457200" hangingPunct="1">
              <a:spcAft>
                <a:spcPts val="450"/>
              </a:spcAft>
            </a:pPr>
            <a:r>
              <a:rPr lang="en-US" sz="6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Pernille Tjellesen, læringskonsulent i dansk, Styrelsen for Undervisning og Kvalitet</a:t>
            </a:r>
          </a:p>
        </p:txBody>
      </p:sp>
      <p:pic>
        <p:nvPicPr>
          <p:cNvPr id="7" name="Pladsholder til indhold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010956" cy="2858703"/>
          </a:xfrm>
        </p:spPr>
      </p:pic>
      <p:sp>
        <p:nvSpPr>
          <p:cNvPr id="8" name="Tekstboks 7"/>
          <p:cNvSpPr txBox="1"/>
          <p:nvPr/>
        </p:nvSpPr>
        <p:spPr>
          <a:xfrm>
            <a:off x="2805611" y="2858702"/>
            <a:ext cx="12053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i="1" dirty="0" smtClean="0"/>
              <a:t>Pixabay.com</a:t>
            </a:r>
            <a:endParaRPr lang="da-DK" sz="1000" i="1" dirty="0"/>
          </a:p>
        </p:txBody>
      </p:sp>
    </p:spTree>
    <p:extLst>
      <p:ext uri="{BB962C8B-B14F-4D97-AF65-F5344CB8AC3E}">
        <p14:creationId xmlns:p14="http://schemas.microsoft.com/office/powerpoint/2010/main" val="3869172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ekst&#10;&#10;&#10;&#10;Automatisk oprettet beskrivelse">
            <a:extLst>
              <a:ext uri="{FF2B5EF4-FFF2-40B4-BE49-F238E27FC236}">
                <a16:creationId xmlns="" xmlns:a16="http://schemas.microsoft.com/office/drawing/2014/main" id="{FC634295-2E51-8E47-B86B-7D8520CC0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946" y="187165"/>
            <a:ext cx="5122098" cy="6483670"/>
          </a:xfrm>
          <a:prstGeom prst="rect">
            <a:avLst/>
          </a:prstGeom>
        </p:spPr>
      </p:pic>
      <p:sp>
        <p:nvSpPr>
          <p:cNvPr id="2" name="Pladsholder til sidefod 1">
            <a:extLst>
              <a:ext uri="{FF2B5EF4-FFF2-40B4-BE49-F238E27FC236}">
                <a16:creationId xmlns="" xmlns:a16="http://schemas.microsoft.com/office/drawing/2014/main" id="{E6807B36-E658-664E-AD36-2235B2370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0833" y="5651129"/>
            <a:ext cx="4274881" cy="228601"/>
          </a:xfrm>
        </p:spPr>
        <p:txBody>
          <a:bodyPr>
            <a:normAutofit fontScale="25000" lnSpcReduction="20000"/>
          </a:bodyPr>
          <a:lstStyle/>
          <a:p>
            <a:pPr>
              <a:spcAft>
                <a:spcPts val="450"/>
              </a:spcAft>
            </a:pPr>
            <a:r>
              <a:rPr lang="en-US"/>
              <a:t>Pernille Tjellesen, læringskonsulent i dansk, Styrelsen for Undervisning og Kvalitet</a:t>
            </a:r>
          </a:p>
        </p:txBody>
      </p:sp>
      <p:sp>
        <p:nvSpPr>
          <p:cNvPr id="5" name="Venstrepil 4">
            <a:extLst>
              <a:ext uri="{FF2B5EF4-FFF2-40B4-BE49-F238E27FC236}">
                <a16:creationId xmlns="" xmlns:a16="http://schemas.microsoft.com/office/drawing/2014/main" id="{96EEEC43-4451-8647-810D-11254F056936}"/>
              </a:ext>
            </a:extLst>
          </p:cNvPr>
          <p:cNvSpPr/>
          <p:nvPr/>
        </p:nvSpPr>
        <p:spPr>
          <a:xfrm>
            <a:off x="6975023" y="2095316"/>
            <a:ext cx="1696134" cy="26185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50"/>
          </a:p>
        </p:txBody>
      </p:sp>
      <p:sp>
        <p:nvSpPr>
          <p:cNvPr id="10" name="Venstrepil 9">
            <a:extLst>
              <a:ext uri="{FF2B5EF4-FFF2-40B4-BE49-F238E27FC236}">
                <a16:creationId xmlns="" xmlns:a16="http://schemas.microsoft.com/office/drawing/2014/main" id="{4360C29F-BA85-CB45-BD42-1F746C372E97}"/>
              </a:ext>
            </a:extLst>
          </p:cNvPr>
          <p:cNvSpPr/>
          <p:nvPr/>
        </p:nvSpPr>
        <p:spPr>
          <a:xfrm rot="10594166">
            <a:off x="427147" y="4633239"/>
            <a:ext cx="1696134" cy="26185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50"/>
          </a:p>
        </p:txBody>
      </p:sp>
      <p:sp>
        <p:nvSpPr>
          <p:cNvPr id="12" name="Venstrepil 11">
            <a:extLst>
              <a:ext uri="{FF2B5EF4-FFF2-40B4-BE49-F238E27FC236}">
                <a16:creationId xmlns="" xmlns:a16="http://schemas.microsoft.com/office/drawing/2014/main" id="{30839C87-3724-6247-A568-993D974E8B88}"/>
              </a:ext>
            </a:extLst>
          </p:cNvPr>
          <p:cNvSpPr/>
          <p:nvPr/>
        </p:nvSpPr>
        <p:spPr>
          <a:xfrm rot="10800000">
            <a:off x="450925" y="1587501"/>
            <a:ext cx="1696134" cy="26185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50"/>
          </a:p>
        </p:txBody>
      </p:sp>
      <p:sp>
        <p:nvSpPr>
          <p:cNvPr id="14" name="Venstrepil 13">
            <a:extLst>
              <a:ext uri="{FF2B5EF4-FFF2-40B4-BE49-F238E27FC236}">
                <a16:creationId xmlns="" xmlns:a16="http://schemas.microsoft.com/office/drawing/2014/main" id="{9AE9AF50-753D-B140-8B08-7B4EC04BF4D1}"/>
              </a:ext>
            </a:extLst>
          </p:cNvPr>
          <p:cNvSpPr/>
          <p:nvPr/>
        </p:nvSpPr>
        <p:spPr>
          <a:xfrm>
            <a:off x="6888824" y="4577194"/>
            <a:ext cx="1696134" cy="26185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50"/>
          </a:p>
        </p:txBody>
      </p:sp>
      <p:pic>
        <p:nvPicPr>
          <p:cNvPr id="15" name="Billede 14">
            <a:extLst>
              <a:ext uri="{FF2B5EF4-FFF2-40B4-BE49-F238E27FC236}">
                <a16:creationId xmlns="" xmlns:a16="http://schemas.microsoft.com/office/drawing/2014/main" id="{33C1B092-FC85-3F46-9EAF-7CAD01308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38433" y="35332"/>
            <a:ext cx="1333294" cy="633314"/>
          </a:xfrm>
          <a:prstGeom prst="roundRect">
            <a:avLst>
              <a:gd name="adj" fmla="val 50000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354137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673352" y="964692"/>
            <a:ext cx="5797296" cy="1188720"/>
          </a:xfrm>
          <a:prstGeom prst="rect">
            <a:avLst/>
          </a:prstGeom>
        </p:spPr>
        <p:txBody>
          <a:bodyPr vert="horz" lIns="182880" tIns="182880" rIns="182880" bIns="182880" rtlCol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lnSpc>
                <a:spcPct val="90000"/>
              </a:lnSpc>
              <a:spcAft>
                <a:spcPts val="450"/>
              </a:spcAft>
              <a:defRPr/>
            </a:pPr>
            <a:r>
              <a:rPr lang="en-US" sz="2000" cap="all" spc="200">
                <a:solidFill>
                  <a:srgbClr val="262626"/>
                </a:solidFill>
              </a:rPr>
              <a:t/>
            </a:r>
            <a:br>
              <a:rPr lang="en-US" sz="2000" cap="all" spc="200">
                <a:solidFill>
                  <a:srgbClr val="262626"/>
                </a:solidFill>
              </a:rPr>
            </a:br>
            <a:r>
              <a:rPr lang="en-US" sz="2000" cap="all" spc="200">
                <a:solidFill>
                  <a:srgbClr val="262626"/>
                </a:solidFill>
              </a:rPr>
              <a:t>Forberedelsen til prøven</a:t>
            </a:r>
            <a:br>
              <a:rPr lang="en-US" sz="2000" cap="all" spc="200">
                <a:solidFill>
                  <a:srgbClr val="262626"/>
                </a:solidFill>
              </a:rPr>
            </a:br>
            <a:endParaRPr lang="en-US" sz="2000" cap="all" spc="200">
              <a:solidFill>
                <a:srgbClr val="262626"/>
              </a:solidFill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="" xmlns:a16="http://schemas.microsoft.com/office/drawing/2014/main" id="{6A43C523-A4FE-9648-979C-3168532FF9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21348" r="49686" b="1"/>
          <a:stretch/>
        </p:blipFill>
        <p:spPr>
          <a:xfrm>
            <a:off x="1673352" y="2743200"/>
            <a:ext cx="1827477" cy="2996827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graphicFrame>
        <p:nvGraphicFramePr>
          <p:cNvPr id="6" name="Pladsholder til indhold 2"/>
          <p:cNvGraphicFramePr/>
          <p:nvPr>
            <p:extLst>
              <p:ext uri="{D42A27DB-BD31-4B8C-83A1-F6EECF244321}">
                <p14:modId xmlns:p14="http://schemas.microsoft.com/office/powerpoint/2010/main" val="3985497571"/>
              </p:ext>
            </p:extLst>
          </p:nvPr>
        </p:nvGraphicFramePr>
        <p:xfrm>
          <a:off x="3854195" y="1899138"/>
          <a:ext cx="4187835" cy="4337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2597262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44A4674-C9F8-1347-A539-7D28624D5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4196" y="964692"/>
            <a:ext cx="4569714" cy="1188720"/>
          </a:xfrm>
        </p:spPr>
        <p:txBody>
          <a:bodyPr>
            <a:normAutofit/>
          </a:bodyPr>
          <a:lstStyle/>
          <a:p>
            <a:r>
              <a:rPr lang="da-DK"/>
              <a:t>Prøveoplæg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="" xmlns:a16="http://schemas.microsoft.com/office/drawing/2014/main" id="{06AFAC5F-8B04-0641-BA6B-1025193FDD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7160" r="35495" b="-3"/>
          <a:stretch/>
        </p:blipFill>
        <p:spPr>
          <a:xfrm>
            <a:off x="720090" y="964692"/>
            <a:ext cx="2780739" cy="2303442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9DD3877F-C555-7847-8EBF-A6A1DA85E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234" y="2475145"/>
            <a:ext cx="4606675" cy="340925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a-DK" dirty="0"/>
              <a:t>Sproget i prøveoplæggene skal være på dansk, norsk eller svensk. </a:t>
            </a:r>
          </a:p>
          <a:p>
            <a:pPr>
              <a:lnSpc>
                <a:spcPct val="90000"/>
              </a:lnSpc>
            </a:pPr>
            <a:r>
              <a:rPr lang="da-DK" dirty="0"/>
              <a:t>Der må som udgangspunkt ikke forekomme sproglige udtryk på fremmedsprog i kortfilm (en ordløs kortfilm kan benyttes), reklamer eller tv-programmer. </a:t>
            </a:r>
          </a:p>
          <a:p>
            <a:pPr>
              <a:lnSpc>
                <a:spcPct val="90000"/>
              </a:lnSpc>
            </a:pPr>
            <a:r>
              <a:rPr lang="da-DK" dirty="0"/>
              <a:t>Dog kan enkelte fremmedsproglige udtryk forekomme, hvis det ellers indgår i tekster der er dansk-svensk-eller </a:t>
            </a:r>
            <a:r>
              <a:rPr lang="da-DK" dirty="0" err="1"/>
              <a:t>norsksprogede</a:t>
            </a:r>
            <a:r>
              <a:rPr lang="da-DK" dirty="0"/>
              <a:t>. </a:t>
            </a:r>
          </a:p>
          <a:p>
            <a:pPr>
              <a:lnSpc>
                <a:spcPct val="90000"/>
              </a:lnSpc>
            </a:pPr>
            <a:r>
              <a:rPr lang="da-DK" dirty="0"/>
              <a:t>Oversat litteratur kan anvendes i meget begrænset omfang. </a:t>
            </a:r>
          </a:p>
          <a:p>
            <a:pPr>
              <a:lnSpc>
                <a:spcPct val="90000"/>
              </a:lnSpc>
            </a:pPr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A67F4DFB-0B30-4A4F-984E-F23AA62E5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0150" y="6236208"/>
            <a:ext cx="4425891" cy="320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r>
              <a:rPr lang="en-US" sz="800"/>
              <a:t>Pernille Tjellesen, læringskonsulent i dansk, Styrelsen for Undervisning og Kvalitet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63" y="3428998"/>
            <a:ext cx="3210791" cy="2140527"/>
          </a:xfrm>
          <a:prstGeom prst="rect">
            <a:avLst/>
          </a:prstGeom>
        </p:spPr>
      </p:pic>
      <p:sp>
        <p:nvSpPr>
          <p:cNvPr id="7" name="Tekstboks 6"/>
          <p:cNvSpPr txBox="1"/>
          <p:nvPr/>
        </p:nvSpPr>
        <p:spPr>
          <a:xfrm>
            <a:off x="2628900" y="5561239"/>
            <a:ext cx="10869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i="1" dirty="0" smtClean="0"/>
              <a:t>Pixabay.com</a:t>
            </a:r>
            <a:endParaRPr lang="da-DK" sz="1000" i="1" dirty="0"/>
          </a:p>
        </p:txBody>
      </p:sp>
    </p:spTree>
    <p:extLst>
      <p:ext uri="{BB962C8B-B14F-4D97-AF65-F5344CB8AC3E}">
        <p14:creationId xmlns:p14="http://schemas.microsoft.com/office/powerpoint/2010/main" val="430516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="" xmlns:a16="http://schemas.microsoft.com/office/drawing/2014/main" id="{931173DE-836F-9646-B824-EEDC00DA7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99" y="3377509"/>
            <a:ext cx="3503697" cy="23387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CD3F51F-E0F2-41F0-9EAD-111C87DFF5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986295" y="-2"/>
            <a:ext cx="515770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5966CB79-1479-2546-B7A8-57ECA326F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9799" y="1290025"/>
            <a:ext cx="3968495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da-DK" dirty="0"/>
              <a:t>Vejledning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="" xmlns:a16="http://schemas.microsoft.com/office/drawing/2014/main" id="{D0D6BBD2-DA02-F84E-B941-D8BE2D929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1299" y="1391519"/>
            <a:ext cx="3503697" cy="1664256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0EB0515D-A5CD-FA4D-861D-5AC54C2DB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9799" y="2858703"/>
            <a:ext cx="3964343" cy="304254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0070C0"/>
              </a:buClr>
            </a:pPr>
            <a:r>
              <a:rPr lang="da-DK" sz="11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læreren vejleder i udvælgelsen af prøvestof, analysetilgange og synopseudformning </a:t>
            </a:r>
          </a:p>
          <a:p>
            <a:pPr>
              <a:lnSpc>
                <a:spcPct val="90000"/>
              </a:lnSpc>
              <a:buClr>
                <a:srgbClr val="0070C0"/>
              </a:buClr>
            </a:pPr>
            <a:r>
              <a:rPr lang="da-DK" sz="11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læreren godkender elevernes valg af prøveoplæg </a:t>
            </a:r>
          </a:p>
          <a:p>
            <a:pPr>
              <a:lnSpc>
                <a:spcPct val="90000"/>
              </a:lnSpc>
              <a:buClr>
                <a:srgbClr val="0070C0"/>
              </a:buClr>
            </a:pPr>
            <a:r>
              <a:rPr lang="da-DK" sz="11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læreren ophører med at vejlede, når eleverne afleverer deres synopse </a:t>
            </a:r>
          </a:p>
          <a:p>
            <a:pPr>
              <a:lnSpc>
                <a:spcPct val="90000"/>
              </a:lnSpc>
              <a:buClr>
                <a:srgbClr val="0070C0"/>
              </a:buClr>
            </a:pPr>
            <a:r>
              <a:rPr lang="da-DK" sz="11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Læreren vejleder ikke i selve analysen, forståelsen og fortolkningen </a:t>
            </a:r>
          </a:p>
          <a:p>
            <a:pPr>
              <a:lnSpc>
                <a:spcPct val="90000"/>
              </a:lnSpc>
              <a:buClr>
                <a:srgbClr val="0070C0"/>
              </a:buClr>
            </a:pPr>
            <a:r>
              <a:rPr lang="da-DK" sz="11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Ej heller i udarbejdelse og disponering af fremlæggelsespunkter til prøven. </a:t>
            </a:r>
          </a:p>
          <a:p>
            <a:pPr>
              <a:lnSpc>
                <a:spcPct val="90000"/>
              </a:lnSpc>
              <a:buClr>
                <a:srgbClr val="0070C0"/>
              </a:buClr>
            </a:pPr>
            <a:r>
              <a:rPr lang="da-DK" sz="11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vejlederrollen er en kombination af den faglige sikring af prøvens validitet og den faglige sparring med eleverne. </a:t>
            </a:r>
          </a:p>
          <a:p>
            <a:pPr>
              <a:lnSpc>
                <a:spcPct val="90000"/>
              </a:lnSpc>
            </a:pPr>
            <a:endParaRPr lang="da-DK" sz="1100" dirty="0">
              <a:solidFill>
                <a:srgbClr val="FFFFFF"/>
              </a:solidFill>
            </a:endParaRPr>
          </a:p>
        </p:txBody>
      </p:sp>
      <p:sp>
        <p:nvSpPr>
          <p:cNvPr id="4" name="Pladsholder til sidefod 3">
            <a:extLst>
              <a:ext uri="{FF2B5EF4-FFF2-40B4-BE49-F238E27FC236}">
                <a16:creationId xmlns="" xmlns:a16="http://schemas.microsoft.com/office/drawing/2014/main" id="{8012ECF6-D6E8-DA4E-B887-14485299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3504" y="6224660"/>
            <a:ext cx="3331187" cy="3133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600"/>
              <a:t>Pernille Tjellesen, læringskonsulent i dansk, Styrelsen for Undervisning og Kvalitet</a:t>
            </a:r>
          </a:p>
        </p:txBody>
      </p:sp>
    </p:spTree>
    <p:extLst>
      <p:ext uri="{BB962C8B-B14F-4D97-AF65-F5344CB8AC3E}">
        <p14:creationId xmlns:p14="http://schemas.microsoft.com/office/powerpoint/2010/main" val="4237578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foto, skærmbillede&#10;&#10;&#10;&#10;Automatisk oprettet beskrivelse">
            <a:extLst>
              <a:ext uri="{FF2B5EF4-FFF2-40B4-BE49-F238E27FC236}">
                <a16:creationId xmlns="" xmlns:a16="http://schemas.microsoft.com/office/drawing/2014/main" id="{3040992D-6E5C-4B43-9474-0A5A5C8405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94" y="668741"/>
            <a:ext cx="3464556" cy="489690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DCD3F51F-E0F2-41F0-9EAD-111C87DFF5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986295" y="-2"/>
            <a:ext cx="515770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9B555017-AD92-A648-AF2D-52F613D12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9799" y="1290025"/>
            <a:ext cx="3968495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da-DK" dirty="0"/>
              <a:t>Vejledning og synopse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="" xmlns:a16="http://schemas.microsoft.com/office/drawing/2014/main" id="{7E4079FD-199E-9E42-A7B5-28042ED44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48106" y="234501"/>
            <a:ext cx="1214800" cy="577030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9F8B6253-A795-334D-AA5C-4242EA0FD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9799" y="2858703"/>
            <a:ext cx="3964343" cy="304254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a-DK" sz="1700">
                <a:solidFill>
                  <a:srgbClr val="FFFFFF"/>
                </a:solidFill>
              </a:rPr>
              <a:t>Vejledningen ophører, når fordybelsesperioden er afsluttet, og synopsen er afleveret. </a:t>
            </a:r>
          </a:p>
          <a:p>
            <a:pPr>
              <a:lnSpc>
                <a:spcPct val="90000"/>
              </a:lnSpc>
            </a:pPr>
            <a:r>
              <a:rPr lang="da-DK" sz="1700">
                <a:solidFill>
                  <a:srgbClr val="FFFFFF"/>
                </a:solidFill>
              </a:rPr>
              <a:t>Eleverne kan vælge at arbejde videre på egen hånd med deres oplæg frem mod selve prøven, men de skal fastholde deres plan ud fra den afleverede synopse. </a:t>
            </a:r>
          </a:p>
          <a:p>
            <a:pPr>
              <a:lnSpc>
                <a:spcPct val="90000"/>
              </a:lnSpc>
            </a:pPr>
            <a:r>
              <a:rPr lang="da-DK" sz="1700">
                <a:solidFill>
                  <a:srgbClr val="FFFFFF"/>
                </a:solidFill>
              </a:rPr>
              <a:t>Der må efterfølgende ikke ændres i synopsens punkter. Der må godt ændres i rækkefølgen af punkter. </a:t>
            </a:r>
          </a:p>
          <a:p>
            <a:pPr>
              <a:lnSpc>
                <a:spcPct val="90000"/>
              </a:lnSpc>
            </a:pPr>
            <a:endParaRPr lang="da-DK" sz="170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da-DK" sz="1700">
              <a:solidFill>
                <a:srgbClr val="FFFFFF"/>
              </a:solidFill>
            </a:endParaRPr>
          </a:p>
        </p:txBody>
      </p:sp>
      <p:sp>
        <p:nvSpPr>
          <p:cNvPr id="4" name="Pladsholder til sidefod 3">
            <a:extLst>
              <a:ext uri="{FF2B5EF4-FFF2-40B4-BE49-F238E27FC236}">
                <a16:creationId xmlns="" xmlns:a16="http://schemas.microsoft.com/office/drawing/2014/main" id="{3C25FFBA-7AFE-F746-9B4D-695689A23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3504" y="6224660"/>
            <a:ext cx="3331187" cy="3133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r>
              <a:rPr lang="en-US" sz="600"/>
              <a:t>Pernille Tjellesen, læringskonsulent i dansk, Styrelsen for Undervisning og Kvalitet</a:t>
            </a:r>
          </a:p>
        </p:txBody>
      </p:sp>
    </p:spTree>
    <p:extLst>
      <p:ext uri="{BB962C8B-B14F-4D97-AF65-F5344CB8AC3E}">
        <p14:creationId xmlns:p14="http://schemas.microsoft.com/office/powerpoint/2010/main" val="3474730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Tjekliste">
            <a:extLst>
              <a:ext uri="{FF2B5EF4-FFF2-40B4-BE49-F238E27FC236}">
                <a16:creationId xmlns="" xmlns:a16="http://schemas.microsoft.com/office/drawing/2014/main" id="{DFD3E213-D74A-FB42-9EDC-23DFC8E7D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6126" y="3377509"/>
            <a:ext cx="2734043" cy="2734043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DCD3F51F-E0F2-41F0-9EAD-111C87DFF5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986295" y="-2"/>
            <a:ext cx="515770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3E389BE1-F7BB-E640-9987-2E59D6268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9799" y="1290025"/>
            <a:ext cx="3968495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 fontScale="90000"/>
          </a:bodyPr>
          <a:lstStyle/>
          <a:p>
            <a:r>
              <a:rPr lang="en-US" sz="2800" dirty="0" err="1"/>
              <a:t>Synopsen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err="1"/>
              <a:t>er</a:t>
            </a:r>
            <a:r>
              <a:rPr lang="en-US" sz="2800" dirty="0"/>
              <a:t> </a:t>
            </a:r>
            <a:r>
              <a:rPr lang="en-US" sz="2800" dirty="0" err="1"/>
              <a:t>kort</a:t>
            </a:r>
            <a:r>
              <a:rPr lang="en-US" sz="2800" dirty="0"/>
              <a:t> </a:t>
            </a:r>
            <a:r>
              <a:rPr lang="en-US" sz="2800" dirty="0" err="1"/>
              <a:t>og</a:t>
            </a:r>
            <a:r>
              <a:rPr lang="en-US" sz="2800" dirty="0"/>
              <a:t> </a:t>
            </a:r>
            <a:r>
              <a:rPr lang="en-US" sz="2800" dirty="0" err="1"/>
              <a:t>skal</a:t>
            </a:r>
            <a:r>
              <a:rPr lang="en-US" sz="2800" dirty="0"/>
              <a:t> </a:t>
            </a:r>
            <a:r>
              <a:rPr lang="en-US" sz="2800" dirty="0" err="1"/>
              <a:t>indeholde</a:t>
            </a:r>
            <a:r>
              <a:rPr lang="en-US" sz="2800" dirty="0"/>
              <a:t>:</a:t>
            </a:r>
          </a:p>
        </p:txBody>
      </p:sp>
      <p:pic>
        <p:nvPicPr>
          <p:cNvPr id="23" name="Billede 22">
            <a:extLst>
              <a:ext uri="{FF2B5EF4-FFF2-40B4-BE49-F238E27FC236}">
                <a16:creationId xmlns="" xmlns:a16="http://schemas.microsoft.com/office/drawing/2014/main" id="{C1E13A48-6B78-384C-9FDE-87B7A5496D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1299" y="1391519"/>
            <a:ext cx="3503697" cy="1664256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04D10214-326B-C645-8A38-A30BD3621C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9799" y="2602523"/>
            <a:ext cx="3964343" cy="4114800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>
              <a:lnSpc>
                <a:spcPct val="90000"/>
              </a:lnSpc>
              <a:buClr>
                <a:srgbClr val="0070C0"/>
              </a:buClr>
            </a:pPr>
            <a:r>
              <a:rPr lang="en-US" dirty="0">
                <a:solidFill>
                  <a:srgbClr val="FFFFFF"/>
                </a:solidFill>
              </a:rPr>
              <a:t>elevens </a:t>
            </a:r>
            <a:r>
              <a:rPr lang="en-US" dirty="0" err="1">
                <a:solidFill>
                  <a:srgbClr val="FFFFFF"/>
                </a:solidFill>
              </a:rPr>
              <a:t>navn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og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prøveniveau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buClr>
                <a:srgbClr val="0070C0"/>
              </a:buClr>
            </a:pPr>
            <a:r>
              <a:rPr lang="en-US" dirty="0" err="1">
                <a:solidFill>
                  <a:srgbClr val="FFFFFF"/>
                </a:solidFill>
              </a:rPr>
              <a:t>titel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på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fordybelsesområde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buClr>
                <a:srgbClr val="0070C0"/>
              </a:buClr>
            </a:pPr>
            <a:r>
              <a:rPr lang="en-US" dirty="0" err="1">
                <a:solidFill>
                  <a:srgbClr val="FFFFFF"/>
                </a:solidFill>
              </a:rPr>
              <a:t>præsentation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af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prøveoplægget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og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begrundelse</a:t>
            </a:r>
            <a:r>
              <a:rPr lang="en-US" dirty="0">
                <a:solidFill>
                  <a:srgbClr val="FFFFFF"/>
                </a:solidFill>
              </a:rPr>
              <a:t> for </a:t>
            </a:r>
            <a:r>
              <a:rPr lang="en-US" dirty="0" err="1">
                <a:solidFill>
                  <a:srgbClr val="FFFFFF"/>
                </a:solidFill>
              </a:rPr>
              <a:t>valget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af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dette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buClr>
                <a:srgbClr val="0070C0"/>
              </a:buClr>
            </a:pPr>
            <a:r>
              <a:rPr lang="en-US" dirty="0">
                <a:solidFill>
                  <a:srgbClr val="FFFFFF"/>
                </a:solidFill>
              </a:rPr>
              <a:t>disposition for den </a:t>
            </a:r>
            <a:r>
              <a:rPr lang="en-US" dirty="0" err="1">
                <a:solidFill>
                  <a:srgbClr val="FFFFFF"/>
                </a:solidFill>
              </a:rPr>
              <a:t>mundtlige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prøve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buClr>
                <a:srgbClr val="0070C0"/>
              </a:buClr>
            </a:pPr>
            <a:r>
              <a:rPr lang="en-US" dirty="0" err="1">
                <a:solidFill>
                  <a:srgbClr val="FFFFFF"/>
                </a:solidFill>
              </a:rPr>
              <a:t>præsentation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af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analyse</a:t>
            </a:r>
            <a:r>
              <a:rPr lang="en-US" dirty="0">
                <a:solidFill>
                  <a:srgbClr val="FFFFFF"/>
                </a:solidFill>
              </a:rPr>
              <a:t>- </a:t>
            </a:r>
            <a:r>
              <a:rPr lang="en-US" dirty="0" err="1">
                <a:solidFill>
                  <a:srgbClr val="FFFFFF"/>
                </a:solidFill>
              </a:rPr>
              <a:t>og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fortolkningspunkter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buClr>
                <a:srgbClr val="0070C0"/>
              </a:buClr>
            </a:pPr>
            <a:r>
              <a:rPr lang="en-US" dirty="0" err="1">
                <a:solidFill>
                  <a:srgbClr val="FFFFFF"/>
                </a:solidFill>
              </a:rPr>
              <a:t>præsentation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af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perspektiveringsområder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buClr>
                <a:srgbClr val="0070C0"/>
              </a:buClr>
            </a:pPr>
            <a:r>
              <a:rPr lang="en-US" dirty="0" err="1">
                <a:solidFill>
                  <a:srgbClr val="FFFFFF"/>
                </a:solidFill>
              </a:rPr>
              <a:t>angivelse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af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oplæsningsstykke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buClr>
                <a:srgbClr val="0070C0"/>
              </a:buClr>
            </a:pPr>
            <a:r>
              <a:rPr lang="en-US" dirty="0" err="1">
                <a:solidFill>
                  <a:srgbClr val="FFFFFF"/>
                </a:solidFill>
              </a:rPr>
              <a:t>kildefortegnelse</a:t>
            </a:r>
            <a:r>
              <a:rPr lang="en-US" dirty="0">
                <a:solidFill>
                  <a:srgbClr val="FFFFFF"/>
                </a:solidFill>
              </a:rPr>
              <a:t> over </a:t>
            </a:r>
            <a:r>
              <a:rPr lang="en-US" dirty="0" err="1">
                <a:solidFill>
                  <a:srgbClr val="FFFFFF"/>
                </a:solidFill>
              </a:rPr>
              <a:t>læste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tekster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og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andre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oplysninger</a:t>
            </a:r>
            <a:r>
              <a:rPr lang="en-US" dirty="0">
                <a:solidFill>
                  <a:srgbClr val="FFFFFF"/>
                </a:solidFill>
              </a:rPr>
              <a:t>, der </a:t>
            </a:r>
            <a:r>
              <a:rPr lang="en-US" dirty="0" err="1">
                <a:solidFill>
                  <a:srgbClr val="FFFFFF"/>
                </a:solidFill>
              </a:rPr>
              <a:t>er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anvendt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fordybelsesarbejdet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buClr>
                <a:srgbClr val="0070C0"/>
              </a:buClr>
            </a:pPr>
            <a:r>
              <a:rPr lang="en-US" dirty="0" err="1">
                <a:solidFill>
                  <a:srgbClr val="FFFFFF"/>
                </a:solidFill>
              </a:rPr>
              <a:t>kan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eventuelt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også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indeholde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relevante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bilag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som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fx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særlig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valgt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analysemodel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buClr>
                <a:srgbClr val="0070C0"/>
              </a:buClr>
            </a:pPr>
            <a:r>
              <a:rPr lang="en-US" dirty="0" err="1">
                <a:solidFill>
                  <a:srgbClr val="FFFFFF"/>
                </a:solidFill>
              </a:rPr>
              <a:t>perspektiveringstekster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må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ikke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vedlægges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synopsen</a:t>
            </a:r>
            <a:r>
              <a:rPr lang="en-US" dirty="0">
                <a:solidFill>
                  <a:srgbClr val="FFFFFF"/>
                </a:solidFill>
              </a:rPr>
              <a:t>. </a:t>
            </a:r>
          </a:p>
          <a:p>
            <a:pPr>
              <a:lnSpc>
                <a:spcPct val="90000"/>
              </a:lnSpc>
            </a:pP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E3D5B66D-B103-BE45-A820-4FADE2ABB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3504" y="6224660"/>
            <a:ext cx="3331187" cy="313300"/>
          </a:xfr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defTabSz="457200" hangingPunct="1">
              <a:spcAft>
                <a:spcPts val="450"/>
              </a:spcAft>
            </a:pPr>
            <a:r>
              <a:rPr lang="en-US" sz="600" b="1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t>Pernille Tjellesen, læringskonsulent i dansk, Styrelsen for Undervisning og Kvalitet</a:t>
            </a:r>
          </a:p>
        </p:txBody>
      </p:sp>
    </p:spTree>
    <p:extLst>
      <p:ext uri="{BB962C8B-B14F-4D97-AF65-F5344CB8AC3E}">
        <p14:creationId xmlns:p14="http://schemas.microsoft.com/office/powerpoint/2010/main" val="9530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="" xmlns:a16="http://schemas.microsoft.com/office/drawing/2014/main" id="{C966A4D4-049A-4389-B407-0E7091A07C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2"/>
            <a:ext cx="4554686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B34136A3-00ED-C040-AAE2-10445BEF3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290025"/>
            <a:ext cx="3356919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da-DK"/>
              <a:t>Godkendelse af synopse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B5D09FE4-7C3D-6346-A828-A0F6BB1BC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504" y="2858703"/>
            <a:ext cx="3356919" cy="3042547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</a:pPr>
            <a:r>
              <a:rPr lang="da-DK" dirty="0">
                <a:solidFill>
                  <a:srgbClr val="FFFFFF"/>
                </a:solidFill>
              </a:rPr>
              <a:t>lærer og elev  godkender synopsen med en underskrift</a:t>
            </a:r>
          </a:p>
          <a:p>
            <a:pPr>
              <a:buClr>
                <a:srgbClr val="0070C0"/>
              </a:buClr>
            </a:pPr>
            <a:endParaRPr lang="da-DK" dirty="0">
              <a:solidFill>
                <a:srgbClr val="FFFFFF"/>
              </a:solidFill>
            </a:endParaRPr>
          </a:p>
          <a:p>
            <a:pPr>
              <a:buClr>
                <a:srgbClr val="0070C0"/>
              </a:buClr>
            </a:pPr>
            <a:r>
              <a:rPr lang="da-DK" dirty="0">
                <a:solidFill>
                  <a:srgbClr val="FFFFFF"/>
                </a:solidFill>
              </a:rPr>
              <a:t>underskriften tæller som en godkendelse, og eleven er berettiget til at aflægge prøve. </a:t>
            </a:r>
          </a:p>
          <a:p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="" xmlns:a16="http://schemas.microsoft.com/office/drawing/2014/main" id="{B5899359-8523-4D4D-B568-3FDFAF982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049774" y="640080"/>
            <a:ext cx="3614166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E9C9585-DA89-4D7E-BCDF-576461A1A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58189" y="806357"/>
            <a:ext cx="3383450" cy="4928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="" xmlns:a16="http://schemas.microsoft.com/office/drawing/2014/main" id="{243BDEB8-E1F6-2F44-8828-52FA775FA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519" y="1710827"/>
            <a:ext cx="3119676" cy="311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35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752B59F0-D382-4338-ADD0-BDEAC9A292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2"/>
            <a:ext cx="4554686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F0C7E673-2A8F-2C44-B81C-D2C1FBE23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37" y="240631"/>
            <a:ext cx="3356919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da-DK"/>
              <a:t>Censors rolle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91B4BA90-C885-A04E-8A59-0E30F6C7F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504" y="1669985"/>
            <a:ext cx="3356919" cy="4231266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0070C0"/>
              </a:buClr>
            </a:pPr>
            <a:r>
              <a:rPr lang="da-DK" sz="2000" dirty="0">
                <a:solidFill>
                  <a:srgbClr val="FFFFFF"/>
                </a:solidFill>
              </a:rPr>
              <a:t>efter modtagelsen af synopser og prøveoplæg kontakter censor læreren</a:t>
            </a:r>
          </a:p>
          <a:p>
            <a:pPr>
              <a:buClr>
                <a:srgbClr val="0070C0"/>
              </a:buClr>
            </a:pPr>
            <a:r>
              <a:rPr lang="da-DK" sz="2000" dirty="0">
                <a:solidFill>
                  <a:srgbClr val="FFFFFF"/>
                </a:solidFill>
              </a:rPr>
              <a:t>prøvens afholdelse drøftes, og eventuelle tvivlsspørgsmål afklares</a:t>
            </a:r>
          </a:p>
          <a:p>
            <a:pPr>
              <a:buClr>
                <a:srgbClr val="0070C0"/>
              </a:buClr>
            </a:pPr>
            <a:r>
              <a:rPr lang="da-DK" sz="2000" dirty="0">
                <a:solidFill>
                  <a:srgbClr val="FFFFFF"/>
                </a:solidFill>
              </a:rPr>
              <a:t>censor kan ikke forlange, at der skal laves nye synopser, selvom denne skønner, der er mange fejl</a:t>
            </a:r>
          </a:p>
          <a:p>
            <a:pPr>
              <a:buClr>
                <a:srgbClr val="0070C0"/>
              </a:buClr>
            </a:pPr>
            <a:r>
              <a:rPr lang="da-DK" sz="2000" dirty="0">
                <a:solidFill>
                  <a:srgbClr val="FFFFFF"/>
                </a:solidFill>
              </a:rPr>
              <a:t>det er kun den prøveafholdende skoles leder, der er bemyndiget til det. </a:t>
            </a:r>
          </a:p>
          <a:p>
            <a:endParaRPr lang="da-DK" sz="1400" dirty="0">
              <a:solidFill>
                <a:srgbClr val="FFFF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431F79A3-4F38-4999-B5FA-33E60FCB6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97152" y="321731"/>
            <a:ext cx="2406059" cy="36748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Samtale">
            <a:extLst>
              <a:ext uri="{FF2B5EF4-FFF2-40B4-BE49-F238E27FC236}">
                <a16:creationId xmlns="" xmlns:a16="http://schemas.microsoft.com/office/drawing/2014/main" id="{5CB541DB-6CE4-7F45-A4A3-F1C32E37D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20046" y="1079020"/>
            <a:ext cx="2160270" cy="216027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FF8CBF27-01B0-4336-AFB9-B329EA40BD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317909" y="321731"/>
            <a:ext cx="1583487" cy="20658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Blyant">
            <a:extLst>
              <a:ext uri="{FF2B5EF4-FFF2-40B4-BE49-F238E27FC236}">
                <a16:creationId xmlns="" xmlns:a16="http://schemas.microsoft.com/office/drawing/2014/main" id="{D8A8A0AD-66C2-224F-BCD7-5514551ED8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40780" y="689928"/>
            <a:ext cx="1337745" cy="133774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C06DACE8-D2C6-4638-8B0F-0734555FFE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317909" y="2548467"/>
            <a:ext cx="1583487" cy="33527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Kvinde">
            <a:extLst>
              <a:ext uri="{FF2B5EF4-FFF2-40B4-BE49-F238E27FC236}">
                <a16:creationId xmlns="" xmlns:a16="http://schemas.microsoft.com/office/drawing/2014/main" id="{DD2C0230-3C0A-D44E-B543-BD2D169E1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40780" y="3557170"/>
            <a:ext cx="1337745" cy="1337745"/>
          </a:xfrm>
          <a:prstGeom prst="rect">
            <a:avLst/>
          </a:prstGeom>
        </p:spPr>
      </p:pic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2F09A8E2-8452-764F-B2FE-427483202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3504" y="6224660"/>
            <a:ext cx="3503386" cy="3133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r>
              <a:rPr lang="en-US" sz="600">
                <a:solidFill>
                  <a:schemeClr val="bg1">
                    <a:alpha val="70000"/>
                  </a:schemeClr>
                </a:solidFill>
              </a:rPr>
              <a:t>Pernille Tjellesen, læringskonsulent i dansk, Styrelsen for Undervisning og Kvalitet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068983AA-FB2B-49FC-B176-1D82EFAE00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97152" y="4163080"/>
            <a:ext cx="2406059" cy="2374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illede 8">
            <a:extLst>
              <a:ext uri="{FF2B5EF4-FFF2-40B4-BE49-F238E27FC236}">
                <a16:creationId xmlns="" xmlns:a16="http://schemas.microsoft.com/office/drawing/2014/main" id="{4F0CF49D-751E-274C-A677-360AC0B6E7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920046" y="4840413"/>
            <a:ext cx="2160270" cy="102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38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7044" y="71265"/>
            <a:ext cx="6478588" cy="1143001"/>
          </a:xfrm>
        </p:spPr>
        <p:txBody>
          <a:bodyPr/>
          <a:lstStyle/>
          <a:p>
            <a:r>
              <a:rPr lang="da-DK" dirty="0">
                <a:solidFill>
                  <a:srgbClr val="0070C0"/>
                </a:solidFill>
              </a:rPr>
              <a:t>Program</a:t>
            </a:r>
          </a:p>
        </p:txBody>
      </p:sp>
      <p:sp>
        <p:nvSpPr>
          <p:cNvPr id="5" name="Tekstboks 4"/>
          <p:cNvSpPr txBox="1"/>
          <p:nvPr/>
        </p:nvSpPr>
        <p:spPr>
          <a:xfrm>
            <a:off x="787044" y="2356405"/>
            <a:ext cx="7851594" cy="2862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a-DK" sz="24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 panose="020F0502020204030204" pitchFamily="34" charset="0"/>
                <a:sym typeface="Georgia"/>
              </a:rPr>
              <a:t>13.45 -14.00	</a:t>
            </a:r>
            <a:r>
              <a:rPr kumimoji="0" lang="da-DK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Georgia"/>
              </a:rPr>
              <a:t>		</a:t>
            </a:r>
            <a:r>
              <a:rPr kumimoji="0" lang="da-DK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Georgia"/>
              </a:rPr>
              <a:t>Intro</a:t>
            </a:r>
            <a:r>
              <a:rPr kumimoji="0" lang="da-DK" sz="24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Georgia"/>
              </a:rPr>
              <a:t> </a:t>
            </a:r>
          </a:p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2400" dirty="0">
                <a:latin typeface="Calibri" panose="020F0502020204030204" pitchFamily="34" charset="0"/>
              </a:rPr>
              <a:t>				</a:t>
            </a:r>
            <a:r>
              <a:rPr lang="da-DK" sz="2000" dirty="0">
                <a:latin typeface="Calibri" panose="020F0502020204030204" pitchFamily="34" charset="0"/>
              </a:rPr>
              <a:t>L</a:t>
            </a:r>
            <a:r>
              <a:rPr kumimoji="0" lang="da-DK" sz="2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Georgia"/>
              </a:rPr>
              <a:t>ydprøve</a:t>
            </a:r>
          </a:p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2000" dirty="0">
                <a:latin typeface="Calibri" panose="020F0502020204030204" pitchFamily="34" charset="0"/>
              </a:rPr>
              <a:t>				H</a:t>
            </a:r>
            <a:r>
              <a:rPr kumimoji="0" lang="da-DK" sz="2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Georgia"/>
              </a:rPr>
              <a:t>jælp til teknik</a:t>
            </a:r>
          </a:p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2000" baseline="0" dirty="0">
                <a:latin typeface="Calibri" panose="020F0502020204030204" pitchFamily="34" charset="0"/>
              </a:rPr>
              <a:t>				Fælles chat</a:t>
            </a:r>
            <a:r>
              <a:rPr lang="da-DK" sz="2000" dirty="0">
                <a:latin typeface="Calibri" panose="020F0502020204030204" pitchFamily="34" charset="0"/>
              </a:rPr>
              <a:t> er åben</a:t>
            </a:r>
          </a:p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a-DK" sz="2000" dirty="0">
              <a:latin typeface="Calibri" panose="020F0502020204030204" pitchFamily="34" charset="0"/>
            </a:endParaRPr>
          </a:p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sym typeface="Georgia"/>
            </a:endParaRPr>
          </a:p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14.00-14.30	</a:t>
            </a:r>
            <a:r>
              <a:rPr lang="da-DK" sz="2400" dirty="0">
                <a:latin typeface="Calibri" panose="020F0502020204030204" pitchFamily="34" charset="0"/>
              </a:rPr>
              <a:t>		</a:t>
            </a:r>
            <a:r>
              <a:rPr lang="da-DK" sz="2400" b="1" dirty="0">
                <a:latin typeface="Calibri" panose="020F0502020204030204" pitchFamily="34" charset="0"/>
              </a:rPr>
              <a:t>Oplæg</a:t>
            </a:r>
          </a:p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2400" dirty="0">
                <a:latin typeface="Calibri" panose="020F0502020204030204" pitchFamily="34" charset="0"/>
              </a:rPr>
              <a:t>				</a:t>
            </a:r>
            <a:r>
              <a:rPr lang="da-DK" sz="2000" dirty="0">
                <a:latin typeface="Calibri" panose="020F0502020204030204" pitchFamily="34" charset="0"/>
              </a:rPr>
              <a:t>(chatten er lukket)</a:t>
            </a:r>
          </a:p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a-DK" sz="2000" dirty="0">
              <a:latin typeface="Calibri" panose="020F0502020204030204" pitchFamily="34" charset="0"/>
            </a:endParaRPr>
          </a:p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a-DK" sz="2400" dirty="0">
              <a:latin typeface="Calibri" panose="020F0502020204030204" pitchFamily="34" charset="0"/>
            </a:endParaRPr>
          </a:p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a-DK" sz="24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 panose="020F0502020204030204" pitchFamily="34" charset="0"/>
                <a:sym typeface="Georgia"/>
              </a:rPr>
              <a:t>14.30-15.00</a:t>
            </a:r>
            <a:r>
              <a:rPr kumimoji="0" lang="da-DK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Georgia"/>
              </a:rPr>
              <a:t>	</a:t>
            </a:r>
            <a:r>
              <a:rPr kumimoji="0" lang="da-DK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Georgia"/>
              </a:rPr>
              <a:t>		Spørgsmål fra jer</a:t>
            </a:r>
          </a:p>
          <a:p>
            <a:pPr marL="0" marR="0" indent="0" algn="l" defTabSz="914400" rtl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2400" dirty="0">
                <a:latin typeface="Calibri" panose="020F0502020204030204" pitchFamily="34" charset="0"/>
              </a:rPr>
              <a:t>				</a:t>
            </a:r>
            <a:r>
              <a:rPr lang="da-DK" sz="2000" dirty="0">
                <a:latin typeface="Calibri" panose="020F0502020204030204" pitchFamily="34" charset="0"/>
              </a:rPr>
              <a:t>Chatten er åben</a:t>
            </a:r>
            <a:endParaRPr kumimoji="0" lang="da-DK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341382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7EAFAA4-859B-42B4-AC85-F32CFE6950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89313" y="-2"/>
            <a:ext cx="4554687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556EF41E-F03D-794C-BF88-C6C45443F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817" y="1290025"/>
            <a:ext cx="3356919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da-DK" sz="2000"/>
              <a:t>Prøveafholdelsen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3855DB9-46C3-47FA-992C-FC2BE58A73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2724" y="640080"/>
            <a:ext cx="3614166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A2B401D5-BF67-49A4-8617-0C6BD886C7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8082" y="806357"/>
            <a:ext cx="3383450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>
            <a:extLst>
              <a:ext uri="{FF2B5EF4-FFF2-40B4-BE49-F238E27FC236}">
                <a16:creationId xmlns="" xmlns:a16="http://schemas.microsoft.com/office/drawing/2014/main" id="{484F99D3-28CF-9B44-A346-DA1A9CBF8A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9" r="7147" b="-1"/>
          <a:stretch/>
        </p:blipFill>
        <p:spPr>
          <a:xfrm>
            <a:off x="849340" y="1126397"/>
            <a:ext cx="2900934" cy="4288536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75AFA807-5208-8241-BDC6-636888BA7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2817" y="2858703"/>
            <a:ext cx="3356919" cy="304254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0070C0"/>
              </a:buClr>
            </a:pPr>
            <a:r>
              <a:rPr lang="da-DK" sz="1500" dirty="0">
                <a:solidFill>
                  <a:srgbClr val="FFFFFF"/>
                </a:solidFill>
              </a:rPr>
              <a:t>eleverne kan medbringe notater i stikordsform</a:t>
            </a:r>
          </a:p>
          <a:p>
            <a:pPr>
              <a:lnSpc>
                <a:spcPct val="90000"/>
              </a:lnSpc>
              <a:buClr>
                <a:srgbClr val="0070C0"/>
              </a:buClr>
            </a:pPr>
            <a:r>
              <a:rPr lang="da-DK" sz="1500" dirty="0">
                <a:solidFill>
                  <a:srgbClr val="FFFFFF"/>
                </a:solidFill>
              </a:rPr>
              <a:t>stikord eller understregninger må gerne være i synopsis eller i prøveoplæg.</a:t>
            </a:r>
          </a:p>
          <a:p>
            <a:pPr>
              <a:lnSpc>
                <a:spcPct val="90000"/>
              </a:lnSpc>
            </a:pPr>
            <a:r>
              <a:rPr lang="da-DK" sz="1500" dirty="0">
                <a:solidFill>
                  <a:srgbClr val="FFFFFF"/>
                </a:solidFill>
              </a:rPr>
              <a:t>der må ikke medbringes tekster eller multimodale produktioner, fx billeder og kortfilm, der ikke indgår i selve prøveoplægget.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a-DK" sz="1500" dirty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endParaRPr lang="da-DK" sz="1500" dirty="0">
              <a:solidFill>
                <a:srgbClr val="FFFFFF"/>
              </a:solidFill>
            </a:endParaRPr>
          </a:p>
        </p:txBody>
      </p:sp>
      <p:sp>
        <p:nvSpPr>
          <p:cNvPr id="4" name="Pladsholder til sidefod 3">
            <a:extLst>
              <a:ext uri="{FF2B5EF4-FFF2-40B4-BE49-F238E27FC236}">
                <a16:creationId xmlns="" xmlns:a16="http://schemas.microsoft.com/office/drawing/2014/main" id="{6DB9ED71-F37A-6F44-9978-32391C1C7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3504" y="6224660"/>
            <a:ext cx="3503386" cy="3133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r>
              <a:rPr lang="en-US" sz="600"/>
              <a:t>Pernille Tjellesen, læringskonsulent i dansk, Styrelsen for Undervisning og Kvalitet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="" xmlns:a16="http://schemas.microsoft.com/office/drawing/2014/main" id="{3828AD0E-CD80-304D-A011-3861A6AF4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83843" y="318322"/>
            <a:ext cx="1333294" cy="633314"/>
          </a:xfrm>
          <a:prstGeom prst="roundRect">
            <a:avLst>
              <a:gd name="adj" fmla="val 50000"/>
            </a:avLst>
          </a:prstGeom>
          <a:effectLst/>
        </p:spPr>
      </p:pic>
      <p:sp>
        <p:nvSpPr>
          <p:cNvPr id="5" name="Tekstboks 4"/>
          <p:cNvSpPr txBox="1"/>
          <p:nvPr/>
        </p:nvSpPr>
        <p:spPr>
          <a:xfrm>
            <a:off x="2900487" y="5383760"/>
            <a:ext cx="1228608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i="1" dirty="0" smtClean="0"/>
              <a:t>Uvm.dk</a:t>
            </a:r>
            <a:endParaRPr lang="da-DK" sz="1000" i="1" dirty="0"/>
          </a:p>
        </p:txBody>
      </p:sp>
    </p:spTree>
    <p:extLst>
      <p:ext uri="{BB962C8B-B14F-4D97-AF65-F5344CB8AC3E}">
        <p14:creationId xmlns:p14="http://schemas.microsoft.com/office/powerpoint/2010/main" val="1524105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43EE4E4-4F6E-4D0C-8241-7422485C59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89313" y="-2"/>
            <a:ext cx="4554687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8D48FD4E-7BA1-BF4F-B0E0-1AC1E02AE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817" y="1290025"/>
            <a:ext cx="3356919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da-DK" sz="2200"/>
              <a:t>Prøveafholdelse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9CDFF21-67C6-4C4C-9A1C-C7726D3D39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2724" y="640080"/>
            <a:ext cx="3614166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98F8D60-BC6F-4B41-9481-5F49C96A10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1140" y="806357"/>
            <a:ext cx="3383449" cy="4928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>
            <a:extLst>
              <a:ext uri="{FF2B5EF4-FFF2-40B4-BE49-F238E27FC236}">
                <a16:creationId xmlns="" xmlns:a16="http://schemas.microsoft.com/office/drawing/2014/main" id="{7807FD3F-D64B-2D45-B651-31A4B46DA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60199" y="-28411"/>
            <a:ext cx="1583801" cy="752305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4932F0CE-B916-2B41-8209-599E55F90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2817" y="2858703"/>
            <a:ext cx="3356919" cy="3042547"/>
          </a:xfrm>
        </p:spPr>
        <p:txBody>
          <a:bodyPr>
            <a:normAutofit/>
          </a:bodyPr>
          <a:lstStyle/>
          <a:p>
            <a:pPr>
              <a:buClr>
                <a:srgbClr val="0070C0"/>
              </a:buClr>
            </a:pPr>
            <a:r>
              <a:rPr lang="da-DK" dirty="0">
                <a:solidFill>
                  <a:srgbClr val="FFFFFF"/>
                </a:solidFill>
              </a:rPr>
              <a:t>prøvetid i alt 25 minutter, herunder også votering og karaktergivning</a:t>
            </a:r>
          </a:p>
          <a:p>
            <a:pPr>
              <a:buClr>
                <a:srgbClr val="0070C0"/>
              </a:buClr>
            </a:pPr>
            <a:r>
              <a:rPr lang="da-DK" dirty="0">
                <a:solidFill>
                  <a:srgbClr val="FFFFFF"/>
                </a:solidFill>
              </a:rPr>
              <a:t>elevens egen præsentation maks. 10 minutter</a:t>
            </a:r>
          </a:p>
          <a:p>
            <a:pPr>
              <a:buClr>
                <a:srgbClr val="0070C0"/>
              </a:buClr>
            </a:pPr>
            <a:r>
              <a:rPr lang="da-DK" dirty="0">
                <a:solidFill>
                  <a:srgbClr val="FFFFFF"/>
                </a:solidFill>
              </a:rPr>
              <a:t>10 minutter til dialog</a:t>
            </a:r>
          </a:p>
          <a:p>
            <a:pPr>
              <a:buClr>
                <a:srgbClr val="0070C0"/>
              </a:buClr>
            </a:pPr>
            <a:r>
              <a:rPr lang="da-DK" dirty="0">
                <a:solidFill>
                  <a:srgbClr val="FFFFFF"/>
                </a:solidFill>
              </a:rPr>
              <a:t>elevens fordybelse i området afspejles i dialogen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="" xmlns:a16="http://schemas.microsoft.com/office/drawing/2014/main" id="{DB73CF8E-ED62-8045-9230-C28EE5E52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3504" y="6224660"/>
            <a:ext cx="3503386" cy="3133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600"/>
              <a:t>Pernille Tjellesen, læringskonsulent i dansk, Styrelsen for Undervisning og Kvalitet</a:t>
            </a:r>
          </a:p>
        </p:txBody>
      </p:sp>
      <p:pic>
        <p:nvPicPr>
          <p:cNvPr id="9" name="Grafik 8" descr="Samtale">
            <a:extLst>
              <a:ext uri="{FF2B5EF4-FFF2-40B4-BE49-F238E27FC236}">
                <a16:creationId xmlns="" xmlns:a16="http://schemas.microsoft.com/office/drawing/2014/main" id="{1E13D51E-BD28-3D4C-9877-2DAB2FE09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79478" y="1875109"/>
            <a:ext cx="1823238" cy="1823238"/>
          </a:xfrm>
          <a:prstGeom prst="rect">
            <a:avLst/>
          </a:prstGeom>
        </p:spPr>
      </p:pic>
      <p:pic>
        <p:nvPicPr>
          <p:cNvPr id="13" name="Grafik 12" descr="Møde">
            <a:extLst>
              <a:ext uri="{FF2B5EF4-FFF2-40B4-BE49-F238E27FC236}">
                <a16:creationId xmlns="" xmlns:a16="http://schemas.microsoft.com/office/drawing/2014/main" id="{6C337A17-5AA4-A54C-80C7-731BA68DD9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9303" y="2953005"/>
            <a:ext cx="2541897" cy="2541897"/>
          </a:xfrm>
          <a:prstGeom prst="rect">
            <a:avLst/>
          </a:prstGeom>
        </p:spPr>
      </p:pic>
      <p:pic>
        <p:nvPicPr>
          <p:cNvPr id="16" name="Grafik 15" descr="Stopur">
            <a:extLst>
              <a:ext uri="{FF2B5EF4-FFF2-40B4-BE49-F238E27FC236}">
                <a16:creationId xmlns="" xmlns:a16="http://schemas.microsoft.com/office/drawing/2014/main" id="{CDF9A0F5-2AB6-D24C-BA62-1E7CD66FFD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10340" y="983901"/>
            <a:ext cx="578933" cy="57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16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4E866FF9-A729-45F0-A163-10E89E8716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3553691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CD757A92-F3ED-E94D-A8B4-937EF67CB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2681105"/>
            <a:ext cx="2551176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da-DK"/>
              <a:t>Oplæsning</a:t>
            </a:r>
          </a:p>
        </p:txBody>
      </p:sp>
      <p:sp useBgFill="1">
        <p:nvSpPr>
          <p:cNvPr id="26" name="Rectangle 25">
            <a:extLst>
              <a:ext uri="{FF2B5EF4-FFF2-40B4-BE49-F238E27FC236}">
                <a16:creationId xmlns="" xmlns:a16="http://schemas.microsoft.com/office/drawing/2014/main" id="{A804366F-2366-4688-98E7-B101C7BC61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564958" y="0"/>
            <a:ext cx="557904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dsholder til sidefod 3">
            <a:extLst>
              <a:ext uri="{FF2B5EF4-FFF2-40B4-BE49-F238E27FC236}">
                <a16:creationId xmlns="" xmlns:a16="http://schemas.microsoft.com/office/drawing/2014/main" id="{5DB5F6D8-FBEA-2840-8752-55614907F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8125" y="6236208"/>
            <a:ext cx="3883256" cy="320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450"/>
              </a:spcAft>
            </a:pPr>
            <a:r>
              <a:rPr lang="en-US" sz="700"/>
              <a:t>Pernille Tjellesen, læringskonsulent i dansk, Styrelsen for Undervisning og Kvalitet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="" xmlns:a16="http://schemas.microsoft.com/office/drawing/2014/main" id="{43FB5C08-A91F-4747-B6D0-8F8A59F54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60185" y="202472"/>
            <a:ext cx="920613" cy="437291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graphicFrame>
        <p:nvGraphicFramePr>
          <p:cNvPr id="6" name="Pladsholder til indhold 2">
            <a:extLst>
              <a:ext uri="{FF2B5EF4-FFF2-40B4-BE49-F238E27FC236}">
                <a16:creationId xmlns="" xmlns:a16="http://schemas.microsoft.com/office/drawing/2014/main" id="{5906066A-E2CB-4EEC-83A3-80A688708A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1691449"/>
              </p:ext>
            </p:extLst>
          </p:nvPr>
        </p:nvGraphicFramePr>
        <p:xfrm>
          <a:off x="4048125" y="639763"/>
          <a:ext cx="4613672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064301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D8A4462-1F75-9243-9413-6EAAB4D91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3" y="964692"/>
            <a:ext cx="4446478" cy="1188720"/>
          </a:xfrm>
        </p:spPr>
        <p:txBody>
          <a:bodyPr>
            <a:normAutofit/>
          </a:bodyPr>
          <a:lstStyle/>
          <a:p>
            <a:r>
              <a:rPr lang="da-DK"/>
              <a:t>Perspektivering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80798987-6123-8F4A-9684-F7959F63B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504" y="2638044"/>
            <a:ext cx="4443984" cy="3101983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a-DK" dirty="0"/>
              <a:t>I 9. klasse:</a:t>
            </a:r>
          </a:p>
          <a:p>
            <a:pPr>
              <a:lnSpc>
                <a:spcPct val="90000"/>
              </a:lnSpc>
            </a:pPr>
            <a:r>
              <a:rPr lang="da-DK" dirty="0"/>
              <a:t>perspektivering til anden eller andre tekster i fordybelsesområdet</a:t>
            </a:r>
          </a:p>
          <a:p>
            <a:pPr>
              <a:lnSpc>
                <a:spcPct val="90000"/>
              </a:lnSpc>
            </a:pPr>
            <a:r>
              <a:rPr lang="da-DK" dirty="0"/>
              <a:t>eleven kan vælge også at perspektivere til andre tekster i opgivelserne og til sidst til andet, men det er ikke et krav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a-DK" dirty="0"/>
              <a:t>I 10. klasse:</a:t>
            </a:r>
          </a:p>
          <a:p>
            <a:pPr>
              <a:lnSpc>
                <a:spcPct val="90000"/>
              </a:lnSpc>
            </a:pPr>
            <a:r>
              <a:rPr lang="da-DK" dirty="0"/>
              <a:t>skal der perspektiveres til alle tre perspektivringsmuligheder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a-DK" dirty="0"/>
              <a:t>Gælder både for 9. og 10:</a:t>
            </a:r>
          </a:p>
          <a:p>
            <a:pPr>
              <a:lnSpc>
                <a:spcPct val="90000"/>
              </a:lnSpc>
            </a:pPr>
            <a:r>
              <a:rPr lang="da-DK" dirty="0"/>
              <a:t>eleven skal kunne argumentere for sit valg af perspektivering ud fra danskfaglig indsigt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="" xmlns:a16="http://schemas.microsoft.com/office/drawing/2014/main" id="{91A1B455-2A1D-984A-AD6E-9193DFAA4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0150" y="6236208"/>
            <a:ext cx="4425891" cy="320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r>
              <a:rPr lang="en-US" sz="800"/>
              <a:t>Pernille Tjellesen, læringskonsulent i dansk, Styrelsen for Undervisning og Kvalitet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81C0B619-B9EE-4BCF-BD21-2FDD9F3087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50992" y="-2"/>
            <a:ext cx="3493008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16D1D6F7-9DAC-4321-A8C7-439E932071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92165" y="315301"/>
            <a:ext cx="3010662" cy="5623561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15EF445C-76AB-4142-9B48-D79C0DB45A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15609" y="479893"/>
            <a:ext cx="2763774" cy="52943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>
            <a:extLst>
              <a:ext uri="{FF2B5EF4-FFF2-40B4-BE49-F238E27FC236}">
                <a16:creationId xmlns="" xmlns:a16="http://schemas.microsoft.com/office/drawing/2014/main" id="{00DF9ADC-D64F-AF4D-B220-A8EF9010DC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" r="814" b="-3"/>
          <a:stretch/>
        </p:blipFill>
        <p:spPr>
          <a:xfrm>
            <a:off x="6139808" y="665018"/>
            <a:ext cx="2515375" cy="2032419"/>
          </a:xfrm>
          <a:prstGeom prst="rect">
            <a:avLst/>
          </a:prstGeom>
        </p:spPr>
      </p:pic>
      <p:pic>
        <p:nvPicPr>
          <p:cNvPr id="21" name="Billede 20">
            <a:extLst>
              <a:ext uri="{FF2B5EF4-FFF2-40B4-BE49-F238E27FC236}">
                <a16:creationId xmlns="" xmlns:a16="http://schemas.microsoft.com/office/drawing/2014/main" id="{D5CECD9A-165B-0345-A12F-6FDEC60889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l="14200" r="42536" b="-1"/>
          <a:stretch/>
        </p:blipFill>
        <p:spPr>
          <a:xfrm>
            <a:off x="6139808" y="2854035"/>
            <a:ext cx="2515375" cy="276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15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AAD559D-E258-A640-B594-FF5F77FC6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6537" y="964692"/>
            <a:ext cx="4987373" cy="1188720"/>
          </a:xfrm>
        </p:spPr>
        <p:txBody>
          <a:bodyPr>
            <a:normAutofit/>
          </a:bodyPr>
          <a:lstStyle/>
          <a:p>
            <a:r>
              <a:rPr lang="da-DK" dirty="0"/>
              <a:t>Dialogen</a:t>
            </a:r>
          </a:p>
        </p:txBody>
      </p:sp>
      <p:pic>
        <p:nvPicPr>
          <p:cNvPr id="8" name="Grafik 7" descr="Samtale">
            <a:extLst>
              <a:ext uri="{FF2B5EF4-FFF2-40B4-BE49-F238E27FC236}">
                <a16:creationId xmlns="" xmlns:a16="http://schemas.microsoft.com/office/drawing/2014/main" id="{4A6BD732-1265-2D46-BD90-06FA0D7F0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4249" y="964692"/>
            <a:ext cx="1544654" cy="1544654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pic>
        <p:nvPicPr>
          <p:cNvPr id="6" name="Grafik 5" descr="Møde">
            <a:extLst>
              <a:ext uri="{FF2B5EF4-FFF2-40B4-BE49-F238E27FC236}">
                <a16:creationId xmlns="" xmlns:a16="http://schemas.microsoft.com/office/drawing/2014/main" id="{2620CF21-7E6B-F84A-8CFB-3C37FF44E1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2241" y="2670212"/>
            <a:ext cx="1508671" cy="1508671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pic>
        <p:nvPicPr>
          <p:cNvPr id="22" name="Billede 21">
            <a:extLst>
              <a:ext uri="{FF2B5EF4-FFF2-40B4-BE49-F238E27FC236}">
                <a16:creationId xmlns="" xmlns:a16="http://schemas.microsoft.com/office/drawing/2014/main" id="{E9F12B39-BEED-DB4E-A6ED-0B5E997CA0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0090" y="4571237"/>
            <a:ext cx="2352973" cy="1117662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B8DE244F-6C50-3C49-A707-42E2DB216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6537" y="2475145"/>
            <a:ext cx="4987372" cy="3409259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900"/>
              </a:spcAft>
              <a:buFont typeface="Arial" charset="0"/>
              <a:buChar char="•"/>
            </a:pPr>
            <a:r>
              <a:rPr lang="da-DK" dirty="0">
                <a:latin typeface="Calibri" charset="0"/>
                <a:ea typeface="Arial Unicode MS" charset="0"/>
                <a:cs typeface="Arial Unicode MS" charset="0"/>
              </a:rPr>
              <a:t>kan bestå af uddybende spørgsmål til prøveoplægget og perspektiveringsområderne</a:t>
            </a:r>
          </a:p>
          <a:p>
            <a:pPr>
              <a:lnSpc>
                <a:spcPct val="90000"/>
              </a:lnSpc>
              <a:spcAft>
                <a:spcPts val="900"/>
              </a:spcAft>
              <a:buFont typeface="Arial" charset="0"/>
              <a:buChar char="•"/>
            </a:pPr>
            <a:r>
              <a:rPr lang="da-DK" dirty="0">
                <a:latin typeface="Calibri" charset="0"/>
                <a:ea typeface="Arial Unicode MS" charset="0"/>
                <a:cs typeface="Arial Unicode MS" charset="0"/>
              </a:rPr>
              <a:t>dels til det danskfaglige stof, som fremgår af opgivelserne</a:t>
            </a:r>
          </a:p>
          <a:p>
            <a:pPr>
              <a:lnSpc>
                <a:spcPct val="90000"/>
              </a:lnSpc>
              <a:spcAft>
                <a:spcPts val="900"/>
              </a:spcAft>
              <a:buFont typeface="Arial" charset="0"/>
              <a:buChar char="•"/>
            </a:pPr>
            <a:r>
              <a:rPr lang="da-DK" dirty="0">
                <a:latin typeface="Calibri" charset="0"/>
                <a:ea typeface="Arial Unicode MS" charset="0"/>
                <a:cs typeface="Arial Unicode MS" charset="0"/>
              </a:rPr>
              <a:t>det er vigtigt, at styrkesider og mangler ved præstationen også afdækkes i samtalen, så vurderingen bliver så dækkende som muligt</a:t>
            </a:r>
          </a:p>
          <a:p>
            <a:pPr>
              <a:lnSpc>
                <a:spcPct val="90000"/>
              </a:lnSpc>
              <a:spcAft>
                <a:spcPts val="900"/>
              </a:spcAft>
              <a:buFont typeface="Arial" charset="0"/>
              <a:buChar char="•"/>
            </a:pPr>
            <a:r>
              <a:rPr lang="da-DK" dirty="0">
                <a:latin typeface="Calibri" charset="0"/>
                <a:ea typeface="Arial Unicode MS" charset="0"/>
                <a:cs typeface="Arial Unicode MS" charset="0"/>
              </a:rPr>
              <a:t>det er også her, man via spørgsmål kan undersøge, om eleverne selvstændigt har tilegnet sig det stof, de præsenterer – eller om det blot er ‘lånt’ fra andre kilder. </a:t>
            </a:r>
          </a:p>
          <a:p>
            <a:pPr>
              <a:lnSpc>
                <a:spcPct val="90000"/>
              </a:lnSpc>
            </a:pP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="" xmlns:a16="http://schemas.microsoft.com/office/drawing/2014/main" id="{81A9419C-D2F3-BF4D-AEA1-E8C8A5B45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0150" y="6236208"/>
            <a:ext cx="4425891" cy="320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r>
              <a:rPr lang="en-US" sz="800"/>
              <a:t>Pernille Tjellesen, læringskonsulent i dansk, Styrelsen for Undervisning og Kvalitet</a:t>
            </a:r>
          </a:p>
        </p:txBody>
      </p:sp>
    </p:spTree>
    <p:extLst>
      <p:ext uri="{BB962C8B-B14F-4D97-AF65-F5344CB8AC3E}">
        <p14:creationId xmlns:p14="http://schemas.microsoft.com/office/powerpoint/2010/main" val="2558286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FB6D814-A0C1-3746-9735-1ABAF96CE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3" y="964692"/>
            <a:ext cx="4446478" cy="1188720"/>
          </a:xfrm>
        </p:spPr>
        <p:txBody>
          <a:bodyPr>
            <a:normAutofit/>
          </a:bodyPr>
          <a:lstStyle/>
          <a:p>
            <a:r>
              <a:rPr lang="da-DK" sz="1200"/>
              <a:t>Den røde tråd - fra fordybelsesområde over valg af prøveoplæg og hen til perspektivering</a:t>
            </a:r>
            <a:br>
              <a:rPr lang="da-DK" sz="1200"/>
            </a:br>
            <a:endParaRPr lang="da-DK" sz="1200"/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5FA1C98E-FDFC-F84E-8F0E-9437CE1D2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504" y="2638044"/>
            <a:ext cx="4443984" cy="310198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a-DK" dirty="0">
                <a:latin typeface="Calibri" charset="0"/>
                <a:ea typeface="Calibri" charset="0"/>
                <a:cs typeface="Calibri" charset="0"/>
              </a:rPr>
              <a:t>Ved en karakter over middel:</a:t>
            </a:r>
          </a:p>
          <a:p>
            <a:pPr>
              <a:lnSpc>
                <a:spcPct val="90000"/>
              </a:lnSpc>
            </a:pPr>
            <a:r>
              <a:rPr lang="da-DK" dirty="0">
                <a:latin typeface="Calibri" charset="0"/>
                <a:ea typeface="Calibri" charset="0"/>
                <a:cs typeface="Calibri" charset="0"/>
              </a:rPr>
              <a:t>viser eleven velvalgt faglig grundighed og indsigt i perspektiveringen</a:t>
            </a:r>
          </a:p>
          <a:p>
            <a:pPr>
              <a:lnSpc>
                <a:spcPct val="90000"/>
              </a:lnSpc>
            </a:pPr>
            <a:r>
              <a:rPr lang="da-DK" dirty="0">
                <a:latin typeface="Calibri" charset="0"/>
                <a:ea typeface="Calibri" charset="0"/>
                <a:cs typeface="Calibri" charset="0"/>
              </a:rPr>
              <a:t>angiver tydeligt den danskfaglige røde tråd og sammenhæng mellem fordybelsesområde, prøveoplæg og dertil velvalgte analyseredskaber og oplæsningsstykke for at åbne for begrundet fortolkning og  til danskfagligt vinklet perspektivering</a:t>
            </a:r>
            <a:r>
              <a:rPr lang="da-DK" dirty="0"/>
              <a:t>.</a:t>
            </a:r>
          </a:p>
          <a:p>
            <a:pPr>
              <a:lnSpc>
                <a:spcPct val="90000"/>
              </a:lnSpc>
            </a:pP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="" xmlns:a16="http://schemas.microsoft.com/office/drawing/2014/main" id="{E00543A4-A75C-EC48-8365-F865420DB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0150" y="6236208"/>
            <a:ext cx="4425891" cy="320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r>
              <a:rPr lang="en-US" sz="800"/>
              <a:t>Pernille Tjellesen, læringskonsulent i dansk, Styrelsen for Undervisning og Kvalitet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81C0B619-B9EE-4BCF-BD21-2FDD9F3087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50992" y="-2"/>
            <a:ext cx="3493008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16D1D6F7-9DAC-4321-A8C7-439E932071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92165" y="315301"/>
            <a:ext cx="3010662" cy="5623561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15EF445C-76AB-4142-9B48-D79C0DB45A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15609" y="479893"/>
            <a:ext cx="2763774" cy="52943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Billede 31">
            <a:extLst>
              <a:ext uri="{FF2B5EF4-FFF2-40B4-BE49-F238E27FC236}">
                <a16:creationId xmlns="" xmlns:a16="http://schemas.microsoft.com/office/drawing/2014/main" id="{9AF0C13A-010D-4F44-93EA-288EC24BA9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6438" r="34775" b="1"/>
          <a:stretch/>
        </p:blipFill>
        <p:spPr>
          <a:xfrm>
            <a:off x="6139808" y="665018"/>
            <a:ext cx="2515375" cy="2032419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808" y="2815937"/>
            <a:ext cx="2515375" cy="2847108"/>
          </a:xfrm>
          <a:prstGeom prst="rect">
            <a:avLst/>
          </a:prstGeom>
        </p:spPr>
      </p:pic>
      <p:sp>
        <p:nvSpPr>
          <p:cNvPr id="7" name="Tekstboks 6"/>
          <p:cNvSpPr txBox="1"/>
          <p:nvPr/>
        </p:nvSpPr>
        <p:spPr>
          <a:xfrm>
            <a:off x="7834745" y="5887523"/>
            <a:ext cx="11512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i="1" dirty="0" smtClean="0"/>
              <a:t>Flickr.com</a:t>
            </a:r>
            <a:endParaRPr lang="da-DK" sz="1000" i="1" dirty="0"/>
          </a:p>
        </p:txBody>
      </p:sp>
    </p:spTree>
    <p:extLst>
      <p:ext uri="{BB962C8B-B14F-4D97-AF65-F5344CB8AC3E}">
        <p14:creationId xmlns:p14="http://schemas.microsoft.com/office/powerpoint/2010/main" val="7423756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skærmbillede, tekst&#10;&#10;&#10;&#10;Automatisk oprettet beskrivelse">
            <a:extLst>
              <a:ext uri="{FF2B5EF4-FFF2-40B4-BE49-F238E27FC236}">
                <a16:creationId xmlns="" xmlns:a16="http://schemas.microsoft.com/office/drawing/2014/main" id="{B9C9F36F-C383-D149-92A3-3DC244364D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0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Pladsholder til sidefod 1">
            <a:extLst>
              <a:ext uri="{FF2B5EF4-FFF2-40B4-BE49-F238E27FC236}">
                <a16:creationId xmlns="" xmlns:a16="http://schemas.microsoft.com/office/drawing/2014/main" id="{D12D12ED-C8AF-3547-93E1-875EA61F5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0150" y="6236208"/>
            <a:ext cx="4425891" cy="320040"/>
          </a:xfrm>
        </p:spPr>
        <p:txBody>
          <a:bodyPr>
            <a:normAutofit/>
          </a:bodyPr>
          <a:lstStyle/>
          <a:p>
            <a:pPr>
              <a:spcAft>
                <a:spcPts val="450"/>
              </a:spcAft>
            </a:pPr>
            <a:r>
              <a:rPr lang="en-US" sz="900">
                <a:solidFill>
                  <a:srgbClr val="FFFFFF"/>
                </a:solidFill>
              </a:rPr>
              <a:t>Pernille Tjellesen, læringskonsulent i dansk, Styrelsen for Undervisning og Kvalitet</a:t>
            </a:r>
          </a:p>
        </p:txBody>
      </p:sp>
    </p:spTree>
    <p:extLst>
      <p:ext uri="{BB962C8B-B14F-4D97-AF65-F5344CB8AC3E}">
        <p14:creationId xmlns:p14="http://schemas.microsoft.com/office/powerpoint/2010/main" val="3913499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skærmbillede&#10;&#10;&#10;&#10;Automatisk oprettet beskrivelse">
            <a:extLst>
              <a:ext uri="{FF2B5EF4-FFF2-40B4-BE49-F238E27FC236}">
                <a16:creationId xmlns="" xmlns:a16="http://schemas.microsoft.com/office/drawing/2014/main" id="{6AD562AF-7544-ED4B-B533-2A4E95BB72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38" y="3377509"/>
            <a:ext cx="1872818" cy="27340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CD3F51F-E0F2-41F0-9EAD-111C87DFF5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986295" y="-2"/>
            <a:ext cx="515770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04015127-5468-E140-B31D-9CC769C90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9799" y="1290025"/>
            <a:ext cx="3968495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da-DK" dirty="0"/>
              <a:t>Bedømmelsen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="" xmlns:a16="http://schemas.microsoft.com/office/drawing/2014/main" id="{32D2BF05-78C8-2549-B1E3-A01EFC9299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7510" y="108290"/>
            <a:ext cx="2391272" cy="3503697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4CF8D767-AA22-5F43-8745-A8868AA98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9799" y="2858703"/>
            <a:ext cx="3964343" cy="3042547"/>
          </a:xfrm>
        </p:spPr>
        <p:txBody>
          <a:bodyPr>
            <a:normAutofit/>
          </a:bodyPr>
          <a:lstStyle/>
          <a:p>
            <a:pPr marL="285750" indent="-285750">
              <a:lnSpc>
                <a:spcPct val="90000"/>
              </a:lnSpc>
              <a:buClr>
                <a:srgbClr val="0070C0"/>
              </a:buClr>
            </a:pPr>
            <a:r>
              <a:rPr lang="da-DK" sz="1300" dirty="0">
                <a:solidFill>
                  <a:srgbClr val="FFFFFF"/>
                </a:solidFill>
                <a:latin typeface="Calibri" panose="020F0502020204030204" pitchFamily="34" charset="0"/>
              </a:rPr>
              <a:t>censor bestemmer, hvornår eksaminationen er færdig, hvorefter eleven forlader lokalet</a:t>
            </a:r>
          </a:p>
          <a:p>
            <a:pPr marL="285750" indent="-285750">
              <a:lnSpc>
                <a:spcPct val="90000"/>
              </a:lnSpc>
              <a:buClr>
                <a:srgbClr val="0070C0"/>
              </a:buClr>
            </a:pPr>
            <a:r>
              <a:rPr lang="da-DK" sz="1300" dirty="0">
                <a:solidFill>
                  <a:srgbClr val="FFFFFF"/>
                </a:solidFill>
                <a:latin typeface="Calibri" panose="020F0502020204030204" pitchFamily="34" charset="0"/>
              </a:rPr>
              <a:t>der gives karakter efter hver enkelt elevpræstation</a:t>
            </a:r>
          </a:p>
          <a:p>
            <a:pPr marL="285750" indent="-285750">
              <a:lnSpc>
                <a:spcPct val="90000"/>
              </a:lnSpc>
              <a:buClr>
                <a:srgbClr val="0070C0"/>
              </a:buClr>
            </a:pPr>
            <a:r>
              <a:rPr lang="da-DK" sz="1300" dirty="0">
                <a:solidFill>
                  <a:srgbClr val="FFFFFF"/>
                </a:solidFill>
                <a:latin typeface="Calibri" panose="020F0502020204030204" pitchFamily="34" charset="0"/>
              </a:rPr>
              <a:t>læreren meddeler den endelige karakter til eleven i overværelse af censor</a:t>
            </a:r>
          </a:p>
          <a:p>
            <a:pPr marL="285750" indent="-285750">
              <a:lnSpc>
                <a:spcPct val="90000"/>
              </a:lnSpc>
              <a:buClr>
                <a:srgbClr val="0070C0"/>
              </a:buClr>
            </a:pPr>
            <a:r>
              <a:rPr lang="da-DK" sz="1300" dirty="0">
                <a:solidFill>
                  <a:srgbClr val="FFFFFF"/>
                </a:solidFill>
                <a:latin typeface="Calibri" panose="020F0502020204030204" pitchFamily="34" charset="0"/>
              </a:rPr>
              <a:t>lærer og censor kan kommentere præstationen over for eleven uden dog at komme ind på forskelligheder i eksaminators og censors bedømmelse.</a:t>
            </a:r>
          </a:p>
          <a:p>
            <a:pPr>
              <a:lnSpc>
                <a:spcPct val="90000"/>
              </a:lnSpc>
            </a:pPr>
            <a:endParaRPr lang="da-DK" sz="13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815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skærmbillede&#10;&#10;&#10;&#10;Automatisk oprettet beskrivelse">
            <a:extLst>
              <a:ext uri="{FF2B5EF4-FFF2-40B4-BE49-F238E27FC236}">
                <a16:creationId xmlns="" xmlns:a16="http://schemas.microsoft.com/office/drawing/2014/main" id="{22D8E514-9B27-E741-A57A-6F21583AE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84" y="743803"/>
            <a:ext cx="7889406" cy="5936776"/>
          </a:xfrm>
          <a:prstGeom prst="rect">
            <a:avLst/>
          </a:prstGeom>
        </p:spPr>
      </p:pic>
      <p:sp>
        <p:nvSpPr>
          <p:cNvPr id="2" name="Pladsholder til sidefod 1">
            <a:extLst>
              <a:ext uri="{FF2B5EF4-FFF2-40B4-BE49-F238E27FC236}">
                <a16:creationId xmlns="" xmlns:a16="http://schemas.microsoft.com/office/drawing/2014/main" id="{966E751E-09BA-DC49-8E47-FB1794943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0833" y="5651129"/>
            <a:ext cx="4274881" cy="228601"/>
          </a:xfrm>
        </p:spPr>
        <p:txBody>
          <a:bodyPr>
            <a:normAutofit fontScale="25000" lnSpcReduction="20000"/>
          </a:bodyPr>
          <a:lstStyle/>
          <a:p>
            <a:pPr>
              <a:spcAft>
                <a:spcPts val="450"/>
              </a:spcAft>
            </a:pPr>
            <a:r>
              <a:rPr lang="en-US"/>
              <a:t>Pernille Tjellesen, læringskonsulent i dansk, Styrelsen for Undervisning og Kvalitet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="" xmlns:a16="http://schemas.microsoft.com/office/drawing/2014/main" id="{A8CECCB3-1E5D-8048-A0A5-47B4434E6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9743" y="177421"/>
            <a:ext cx="1333294" cy="633314"/>
          </a:xfrm>
          <a:prstGeom prst="roundRect">
            <a:avLst>
              <a:gd name="adj" fmla="val 50000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3195817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62857" y="537809"/>
            <a:ext cx="8621486" cy="5632311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1422401" y="1368805"/>
            <a:ext cx="7112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da-DK" sz="24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jeg besvarer nu jeres skriftlige chatspørgsmål mundtligt 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da-DK" sz="24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det er vigtigt, at jeres lydfunktion på computeren fungerer optimalt (fx med et </a:t>
            </a:r>
            <a:r>
              <a:rPr lang="da-DK" sz="2400" b="1" dirty="0" err="1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headset</a:t>
            </a:r>
            <a:r>
              <a:rPr lang="da-DK" sz="24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)  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da-DK" sz="2400" b="1" dirty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de spørgsmål, jeg ikke når at besvare, vil blive eftersendt i form af et spørgsmål-svar-ark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da-DK" sz="2400" b="1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webinaret</a:t>
            </a:r>
            <a:r>
              <a:rPr lang="da-DK" sz="2400" b="1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vil  efterfølgende kunne tilgås på uvm.dk/</a:t>
            </a:r>
            <a:r>
              <a:rPr lang="da-DK" sz="2400" b="1" dirty="0" err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fp</a:t>
            </a:r>
            <a:r>
              <a:rPr lang="da-DK" sz="2400" b="1" dirty="0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a-DK" sz="2400" b="1" smtClean="0">
                <a:solidFill>
                  <a:prstClr val="black"/>
                </a:solidFill>
                <a:latin typeface="Calibri" charset="0"/>
                <a:ea typeface="Calibri" charset="0"/>
                <a:cs typeface="Calibri" charset="0"/>
              </a:rPr>
              <a:t>under arrangementer. </a:t>
            </a:r>
            <a:endParaRPr lang="da-DK" sz="2400" b="1" dirty="0">
              <a:solidFill>
                <a:prstClr val="black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="" xmlns:a16="http://schemas.microsoft.com/office/drawing/2014/main" id="{D435EB27-AFFF-E041-B1E9-1BB8556CE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98604" y="97203"/>
            <a:ext cx="1308178" cy="58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2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C33976D1-3430-450C-A978-87A9A6E8E7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7D6AAC78-7D86-415A-ADC1-2B47480796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37260" y="1248156"/>
            <a:ext cx="726948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F2A658D9-F185-44F1-BA33-D50320D1D0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96671" y="1060704"/>
            <a:ext cx="7550658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323D5C60-DD9F-2641-A885-22768C85E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352" y="467418"/>
            <a:ext cx="5797296" cy="1188720"/>
          </a:xfrm>
          <a:solidFill>
            <a:srgbClr val="FFFFFF"/>
          </a:solidFill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800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Mundtlig prøve fp9 – både a og b-prøven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5FB9BEE8-595F-C047-8263-5775AA188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9546" y="2291262"/>
            <a:ext cx="6584634" cy="287925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der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opgives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et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alsidigt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sammensat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stof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indenfor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de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områder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,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som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fagets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kompetencemål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vedrører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opgivelserne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omfatter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80-100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normalsider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af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kortere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tekster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, </a:t>
            </a:r>
            <a:r>
              <a:rPr lang="en-US" sz="1500" dirty="0" smtClean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 smtClean="0">
                <a:solidFill>
                  <a:srgbClr val="404040"/>
                </a:solidFill>
                <a:latin typeface="Calibri" panose="020F0502020204030204" pitchFamily="34" charset="0"/>
              </a:rPr>
              <a:t>besta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̊ende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af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et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bredt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udvalg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af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ældre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og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nyere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prosa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og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poesi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og </a:t>
            </a:r>
            <a:r>
              <a:rPr lang="en-US" sz="1500" b="1" dirty="0">
                <a:solidFill>
                  <a:srgbClr val="404040"/>
                </a:solidFill>
                <a:latin typeface="Calibri" panose="020F0502020204030204" pitchFamily="34" charset="0"/>
              </a:rPr>
              <a:t>drama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samt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sagprosa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desuden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opgives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der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tre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større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fiktive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værker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,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hvoraf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mindst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to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skal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være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danske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romaner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foruden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teksterne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opgives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der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indenfor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multimodale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og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æstetiske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tekster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minimum 4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forskellige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eksempler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 smtClean="0">
                <a:solidFill>
                  <a:srgbClr val="404040"/>
                </a:solidFill>
                <a:latin typeface="Calibri" panose="020F0502020204030204" pitchFamily="34" charset="0"/>
              </a:rPr>
              <a:t>på</a:t>
            </a:r>
            <a:r>
              <a:rPr lang="en-US" sz="1500" dirty="0" smtClean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anden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fiktion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og minimum 4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forskellige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eksempler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på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anden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ikke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fiktion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opgivelserne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skal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fortrinsvis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være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af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dansk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eller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anden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nordisk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oprindelse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.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Opgivelserne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kan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repræsentere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-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stof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fra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både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 8. og 9. </a:t>
            </a:r>
            <a:r>
              <a:rPr lang="en-US" sz="1500" dirty="0" err="1">
                <a:solidFill>
                  <a:srgbClr val="404040"/>
                </a:solidFill>
                <a:latin typeface="Calibri" panose="020F0502020204030204" pitchFamily="34" charset="0"/>
              </a:rPr>
              <a:t>klassetrin</a:t>
            </a:r>
            <a:r>
              <a:rPr lang="en-US" sz="1500" dirty="0">
                <a:solidFill>
                  <a:srgbClr val="404040"/>
                </a:solidFill>
                <a:latin typeface="Calibri" panose="020F0502020204030204" pitchFamily="34" charset="0"/>
              </a:rPr>
              <a:t>. </a:t>
            </a:r>
          </a:p>
          <a:p>
            <a:pPr>
              <a:lnSpc>
                <a:spcPct val="90000"/>
              </a:lnSpc>
            </a:pPr>
            <a:endParaRPr lang="en-US" sz="1500" dirty="0">
              <a:solidFill>
                <a:srgbClr val="404040"/>
              </a:solidFill>
            </a:endParaRPr>
          </a:p>
        </p:txBody>
      </p:sp>
      <p:sp>
        <p:nvSpPr>
          <p:cNvPr id="11" name="Pladsholder til sidefod 10">
            <a:extLst>
              <a:ext uri="{FF2B5EF4-FFF2-40B4-BE49-F238E27FC236}">
                <a16:creationId xmlns="" xmlns:a16="http://schemas.microsoft.com/office/drawing/2014/main" id="{26A2F9AC-3DBE-1B43-A17B-810158D2A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0150" y="6236208"/>
            <a:ext cx="4425891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 hangingPunct="1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Pernille Tjellesen, læringskonsulent i dansk, Styrelsen for Undervisning og Kvalitet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="" xmlns:a16="http://schemas.microsoft.com/office/drawing/2014/main" id="{FA48CBAF-D30C-154A-ABF3-D9B5EF9CA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78822" y="147132"/>
            <a:ext cx="1015083" cy="482164"/>
          </a:xfrm>
          <a:prstGeom prst="roundRect">
            <a:avLst>
              <a:gd name="adj" fmla="val 50000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207728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33976D1-3430-450C-A978-87A9A6E8E7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D6AAC78-7D86-415A-ADC1-2B47480796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37260" y="1248156"/>
            <a:ext cx="726948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2A658D9-F185-44F1-BA33-D50320D1D0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96671" y="1060704"/>
            <a:ext cx="7550658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F8B7FCE7-DF1B-FA4E-8DF1-EB08A5D53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352" y="467418"/>
            <a:ext cx="5797296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da-DK" dirty="0"/>
              <a:t>Mundtlig prøve fp10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94FB8774-DA39-BA4A-920F-18EAC5464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9546" y="2291262"/>
            <a:ext cx="6584634" cy="287925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a-DK" sz="15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 prøven opgives et alsidigt sammensat stof inden for fagets kompetenceområder. </a:t>
            </a:r>
          </a:p>
          <a:p>
            <a:pPr>
              <a:lnSpc>
                <a:spcPct val="90000"/>
              </a:lnSpc>
            </a:pPr>
            <a:r>
              <a:rPr lang="da-DK" sz="15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opgivelserne omfatter 80-100 normalsider af kortere tekster, bestående af et bredt udvalg af ældre og nyere prosa, poesi og sagtekster. </a:t>
            </a:r>
          </a:p>
          <a:p>
            <a:pPr>
              <a:lnSpc>
                <a:spcPct val="90000"/>
              </a:lnSpc>
            </a:pPr>
            <a:r>
              <a:rPr lang="da-DK" sz="15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 opgives desuden 2 større fiktive værker: En dansk roman og et større multimodalt værk. </a:t>
            </a:r>
          </a:p>
          <a:p>
            <a:pPr>
              <a:lnSpc>
                <a:spcPct val="90000"/>
              </a:lnSpc>
            </a:pPr>
            <a:r>
              <a:rPr lang="da-DK" sz="15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foruden teksterne opgives der inden for andre multimodale udtryksformer og æstetiske tekster minimum 4 eksempler på anden fiktion og minimum 4 eksempler på anden ikke-fiktion. </a:t>
            </a:r>
          </a:p>
          <a:p>
            <a:pPr>
              <a:lnSpc>
                <a:spcPct val="90000"/>
              </a:lnSpc>
            </a:pPr>
            <a:r>
              <a:rPr lang="da-DK" sz="15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opgivelserne skal fortrinsvis være af dansk eller anden nordisk oprindelse, men også tekster oversat fra andre sprog kan indgå. </a:t>
            </a:r>
          </a:p>
          <a:p>
            <a:pPr>
              <a:lnSpc>
                <a:spcPct val="90000"/>
              </a:lnSpc>
            </a:pPr>
            <a:endParaRPr lang="da-DK" sz="1500">
              <a:solidFill>
                <a:srgbClr val="404040"/>
              </a:solidFill>
            </a:endParaRPr>
          </a:p>
        </p:txBody>
      </p:sp>
      <p:sp>
        <p:nvSpPr>
          <p:cNvPr id="4" name="Pladsholder til sidefod 3">
            <a:extLst>
              <a:ext uri="{FF2B5EF4-FFF2-40B4-BE49-F238E27FC236}">
                <a16:creationId xmlns="" xmlns:a16="http://schemas.microsoft.com/office/drawing/2014/main" id="{F6FB3D10-8BCA-6346-8EE0-B8DBC73A4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0150" y="6236208"/>
            <a:ext cx="4425891" cy="320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800">
                <a:solidFill>
                  <a:srgbClr val="FFFFFF"/>
                </a:solidFill>
              </a:rPr>
              <a:t>Pernille Tjellesen, læringskonsulent i dansk, Styrelsen for Undervisning og Kvalitet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="" xmlns:a16="http://schemas.microsoft.com/office/drawing/2014/main" id="{B66C04B9-7BC7-D94E-AC0C-31C61C02B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39867" y="207051"/>
            <a:ext cx="1333294" cy="633314"/>
          </a:xfrm>
          <a:prstGeom prst="roundRect">
            <a:avLst>
              <a:gd name="adj" fmla="val 50000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3485668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535A9D7-EA8E-D842-9E05-55127B62A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3" y="964692"/>
            <a:ext cx="3659926" cy="1188720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100" dirty="0"/>
              <a:t>FP9- Drama </a:t>
            </a:r>
            <a:r>
              <a:rPr lang="en-US" sz="2100" dirty="0" err="1"/>
              <a:t>opgives</a:t>
            </a:r>
            <a:r>
              <a:rPr lang="en-US" sz="2100" dirty="0"/>
              <a:t> under </a:t>
            </a:r>
            <a:r>
              <a:rPr lang="en-US" sz="2100" dirty="0" err="1"/>
              <a:t>normalsider</a:t>
            </a:r>
            <a:endParaRPr lang="en-US" sz="21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C1E98C13-C169-7D4A-A79D-BBB010F846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3504" y="2638044"/>
            <a:ext cx="3659925" cy="310198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 err="1"/>
              <a:t>dramatekst</a:t>
            </a:r>
            <a:r>
              <a:rPr lang="en-US" sz="2000" dirty="0"/>
              <a:t> </a:t>
            </a:r>
            <a:r>
              <a:rPr lang="en-US" sz="2000" dirty="0" err="1"/>
              <a:t>kan</a:t>
            </a:r>
            <a:r>
              <a:rPr lang="en-US" sz="2000" dirty="0"/>
              <a:t> </a:t>
            </a:r>
            <a:r>
              <a:rPr lang="en-US" sz="2000" dirty="0" err="1"/>
              <a:t>f.eks</a:t>
            </a:r>
            <a:r>
              <a:rPr lang="en-US" sz="2000" dirty="0"/>
              <a:t>. </a:t>
            </a:r>
            <a:r>
              <a:rPr lang="en-US" sz="2000" dirty="0" err="1"/>
              <a:t>være</a:t>
            </a:r>
            <a:r>
              <a:rPr lang="en-US" sz="2000" dirty="0"/>
              <a:t> </a:t>
            </a:r>
            <a:r>
              <a:rPr lang="en-US" sz="2000" dirty="0" err="1"/>
              <a:t>af</a:t>
            </a:r>
            <a:r>
              <a:rPr lang="en-US" sz="2000" dirty="0"/>
              <a:t> </a:t>
            </a:r>
            <a:r>
              <a:rPr lang="en-US" sz="2000" dirty="0" err="1"/>
              <a:t>kanonforfattere</a:t>
            </a:r>
            <a:r>
              <a:rPr lang="en-US" sz="2000" dirty="0"/>
              <a:t> </a:t>
            </a:r>
            <a:r>
              <a:rPr lang="en-US" sz="2000" dirty="0" err="1"/>
              <a:t>som</a:t>
            </a:r>
            <a:r>
              <a:rPr lang="en-US" sz="2000" dirty="0"/>
              <a:t> </a:t>
            </a:r>
            <a:r>
              <a:rPr lang="en-US" sz="2000" dirty="0" err="1"/>
              <a:t>f.eks</a:t>
            </a:r>
            <a:r>
              <a:rPr lang="en-US" sz="2000" dirty="0"/>
              <a:t>. </a:t>
            </a:r>
            <a:r>
              <a:rPr lang="en-US" sz="2000" dirty="0" err="1"/>
              <a:t>Holberg</a:t>
            </a:r>
            <a:r>
              <a:rPr lang="en-US" sz="2000" dirty="0"/>
              <a:t> </a:t>
            </a:r>
            <a:r>
              <a:rPr lang="en-US" sz="2000" dirty="0" err="1"/>
              <a:t>og</a:t>
            </a:r>
            <a:r>
              <a:rPr lang="en-US" sz="2000" dirty="0"/>
              <a:t> Ibsen</a:t>
            </a:r>
          </a:p>
          <a:p>
            <a:r>
              <a:rPr lang="en-US" sz="2000" dirty="0" err="1"/>
              <a:t>det</a:t>
            </a:r>
            <a:r>
              <a:rPr lang="en-US" sz="2000" dirty="0"/>
              <a:t> </a:t>
            </a:r>
            <a:r>
              <a:rPr lang="en-US" sz="2000" dirty="0" err="1"/>
              <a:t>kan</a:t>
            </a:r>
            <a:r>
              <a:rPr lang="en-US" sz="2000" dirty="0"/>
              <a:t> </a:t>
            </a:r>
            <a:r>
              <a:rPr lang="en-US" sz="2000" dirty="0" err="1"/>
              <a:t>f.eks</a:t>
            </a:r>
            <a:r>
              <a:rPr lang="en-US" sz="2000" dirty="0"/>
              <a:t>. </a:t>
            </a:r>
            <a:r>
              <a:rPr lang="en-US" sz="2000" dirty="0" err="1"/>
              <a:t>være</a:t>
            </a:r>
            <a:r>
              <a:rPr lang="en-US" sz="2000" dirty="0"/>
              <a:t> </a:t>
            </a:r>
            <a:r>
              <a:rPr lang="en-US" sz="2000" dirty="0" err="1"/>
              <a:t>helt</a:t>
            </a:r>
            <a:r>
              <a:rPr lang="en-US" sz="2000" dirty="0"/>
              <a:t> </a:t>
            </a:r>
            <a:r>
              <a:rPr lang="en-US" sz="2000" dirty="0" err="1"/>
              <a:t>ny</a:t>
            </a:r>
            <a:r>
              <a:rPr lang="en-US" sz="2000" dirty="0"/>
              <a:t> TV- </a:t>
            </a:r>
            <a:r>
              <a:rPr lang="en-US" sz="2000" dirty="0" err="1"/>
              <a:t>og</a:t>
            </a:r>
            <a:r>
              <a:rPr lang="en-US" sz="2000" dirty="0"/>
              <a:t> </a:t>
            </a:r>
            <a:r>
              <a:rPr lang="en-US" sz="2000" dirty="0" err="1"/>
              <a:t>seriedramatik</a:t>
            </a:r>
            <a:r>
              <a:rPr lang="en-US" sz="2000" dirty="0"/>
              <a:t> </a:t>
            </a:r>
            <a:r>
              <a:rPr lang="en-US" sz="2000" dirty="0" err="1"/>
              <a:t>fra</a:t>
            </a:r>
            <a:r>
              <a:rPr lang="en-US" sz="2000" dirty="0"/>
              <a:t> elevens </a:t>
            </a:r>
            <a:r>
              <a:rPr lang="en-US" sz="2000" dirty="0" err="1"/>
              <a:t>egen</a:t>
            </a:r>
            <a:r>
              <a:rPr lang="en-US" sz="2000" dirty="0"/>
              <a:t> </a:t>
            </a:r>
            <a:r>
              <a:rPr lang="en-US" sz="2000" dirty="0" err="1"/>
              <a:t>samtid</a:t>
            </a:r>
            <a:r>
              <a:rPr lang="en-US" sz="2000" dirty="0"/>
              <a:t>. (</a:t>
            </a:r>
            <a:r>
              <a:rPr lang="en-US" sz="2000" dirty="0" err="1"/>
              <a:t>manusuddrag</a:t>
            </a:r>
            <a:r>
              <a:rPr lang="en-US" sz="2000" dirty="0"/>
              <a:t>).</a:t>
            </a:r>
          </a:p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7B9607E2-1C76-424B-8FF0-580615846E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2000" y="-2"/>
            <a:ext cx="4572000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56A668AF-CC37-4641-8D2B-4C91B3ACBC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36617" y="479893"/>
            <a:ext cx="3842766" cy="5458969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5B3165DC-54F4-4EF5-8B97-5BE55AA3DB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087516" y="644485"/>
            <a:ext cx="3567668" cy="51297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dsholder til indhold 4" descr="Et billede, der indeholder person, indendørs, mand, liggende&#10;&#10;&#10;&#10;Automatisk oprettet beskrivelse">
            <a:extLst>
              <a:ext uri="{FF2B5EF4-FFF2-40B4-BE49-F238E27FC236}">
                <a16:creationId xmlns="" xmlns:a16="http://schemas.microsoft.com/office/drawing/2014/main" id="{9B63F974-EC84-D043-9879-6896215EA6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2" b="8"/>
          <a:stretch/>
        </p:blipFill>
        <p:spPr>
          <a:xfrm>
            <a:off x="5206482" y="805352"/>
            <a:ext cx="1621025" cy="1905043"/>
          </a:xfrm>
          <a:prstGeom prst="rect">
            <a:avLst/>
          </a:prstGeom>
        </p:spPr>
      </p:pic>
      <p:pic>
        <p:nvPicPr>
          <p:cNvPr id="8" name="Pladsholder til indhold 5">
            <a:extLst>
              <a:ext uri="{FF2B5EF4-FFF2-40B4-BE49-F238E27FC236}">
                <a16:creationId xmlns="" xmlns:a16="http://schemas.microsoft.com/office/drawing/2014/main" id="{5A63CF64-7ADB-7A49-B3E0-D3D1647F4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207"/>
          <a:stretch/>
        </p:blipFill>
        <p:spPr>
          <a:xfrm>
            <a:off x="6957368" y="805352"/>
            <a:ext cx="1567957" cy="1892085"/>
          </a:xfrm>
          <a:prstGeom prst="rect">
            <a:avLst/>
          </a:prstGeom>
        </p:spPr>
      </p:pic>
      <p:pic>
        <p:nvPicPr>
          <p:cNvPr id="6" name="Billede 5" descr="Et billede, der indeholder skærmbillede&#10;&#10;&#10;&#10;Automatisk oprettet beskrivelse">
            <a:extLst>
              <a:ext uri="{FF2B5EF4-FFF2-40B4-BE49-F238E27FC236}">
                <a16:creationId xmlns="" xmlns:a16="http://schemas.microsoft.com/office/drawing/2014/main" id="{8558C8EB-6704-FD44-A377-C9BB45F843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" r="21819" b="-4"/>
          <a:stretch/>
        </p:blipFill>
        <p:spPr>
          <a:xfrm>
            <a:off x="5206482" y="2874988"/>
            <a:ext cx="3318842" cy="2728209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="" xmlns:a16="http://schemas.microsoft.com/office/drawing/2014/main" id="{E8491F6A-83C0-C247-A207-BFA6C39C65F1}"/>
              </a:ext>
            </a:extLst>
          </p:cNvPr>
          <p:cNvSpPr/>
          <p:nvPr/>
        </p:nvSpPr>
        <p:spPr>
          <a:xfrm>
            <a:off x="4671368" y="5935136"/>
            <a:ext cx="4572000" cy="5227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sz="800" b="1" dirty="0">
                <a:solidFill>
                  <a:srgbClr val="E5DD00"/>
                </a:solidFill>
                <a:latin typeface="Amaranth"/>
              </a:rPr>
              <a:t>Undervisningsmateriale: </a:t>
            </a:r>
            <a:r>
              <a:rPr lang="da-DK" sz="800" b="1" dirty="0">
                <a:solidFill>
                  <a:srgbClr val="FFFFFF"/>
                </a:solidFill>
                <a:latin typeface="Amaranth"/>
              </a:rPr>
              <a:t>Trine Ferdinand </a:t>
            </a:r>
            <a:r>
              <a:rPr lang="da-DK" sz="800" b="1" dirty="0"/>
              <a:t>  </a:t>
            </a:r>
            <a:r>
              <a:rPr lang="da-DK" sz="800" b="1" dirty="0">
                <a:solidFill>
                  <a:srgbClr val="E5DD00"/>
                </a:solidFill>
                <a:latin typeface="Amaranth"/>
              </a:rPr>
              <a:t>Forord: </a:t>
            </a:r>
            <a:r>
              <a:rPr lang="da-DK" sz="800" b="1" dirty="0">
                <a:solidFill>
                  <a:srgbClr val="FFFFFF"/>
                </a:solidFill>
                <a:latin typeface="Amaranth"/>
              </a:rPr>
              <a:t>Jon Stephensen </a:t>
            </a:r>
            <a:r>
              <a:rPr lang="da-DK" sz="800" b="1" dirty="0">
                <a:solidFill>
                  <a:srgbClr val="E5DD00"/>
                </a:solidFill>
                <a:latin typeface="Amaranth"/>
              </a:rPr>
              <a:t>edigering &amp; layout: </a:t>
            </a:r>
            <a:r>
              <a:rPr lang="da-DK" sz="800" b="1" dirty="0">
                <a:solidFill>
                  <a:srgbClr val="FFFFFF"/>
                </a:solidFill>
                <a:latin typeface="Amaranth"/>
              </a:rPr>
              <a:t>Julie Rylander-Hansen &amp; Kristine </a:t>
            </a:r>
            <a:r>
              <a:rPr lang="da-DK" sz="800" b="1" dirty="0" err="1">
                <a:solidFill>
                  <a:srgbClr val="FFFFFF"/>
                </a:solidFill>
                <a:latin typeface="Amaranth"/>
              </a:rPr>
              <a:t>Bjarking</a:t>
            </a:r>
            <a:r>
              <a:rPr lang="da-DK" sz="800" b="1" dirty="0">
                <a:solidFill>
                  <a:srgbClr val="FFFFFF"/>
                </a:solidFill>
                <a:latin typeface="Amaranth"/>
              </a:rPr>
              <a:t> </a:t>
            </a:r>
            <a:endParaRPr lang="da-DK" sz="800" b="1" dirty="0"/>
          </a:p>
        </p:txBody>
      </p:sp>
    </p:spTree>
    <p:extLst>
      <p:ext uri="{BB962C8B-B14F-4D97-AF65-F5344CB8AC3E}">
        <p14:creationId xmlns:p14="http://schemas.microsoft.com/office/powerpoint/2010/main" val="96682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40B0ECF-B4B3-E646-BE5A-713BBBC39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239" y="523614"/>
            <a:ext cx="5937755" cy="1188720"/>
          </a:xfrm>
        </p:spPr>
        <p:txBody>
          <a:bodyPr/>
          <a:lstStyle/>
          <a:p>
            <a:r>
              <a:rPr lang="da-DK" dirty="0"/>
              <a:t>4 forskellige genrer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2044FED4-9EA5-7849-86D4-9DA0CDBEF8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a-DK" dirty="0"/>
              <a:t>f</a:t>
            </a:r>
            <a:r>
              <a:rPr lang="da-DK" dirty="0" smtClean="0"/>
              <a:t>oruden </a:t>
            </a:r>
            <a:r>
              <a:rPr lang="da-DK" dirty="0"/>
              <a:t>teksterne opgives der indenfor multimodale og æstetiske tekster minimum 4 forskellige eksempler på anden fiktion og minimum 4 forskellige eksempler på anden ikke fiktion.</a:t>
            </a:r>
          </a:p>
          <a:p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="" xmlns:a16="http://schemas.microsoft.com/office/drawing/2014/main" id="{6026E466-07EF-EA4B-8DA2-5200E01129A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a-DK" dirty="0" smtClean="0"/>
              <a:t>mindst </a:t>
            </a:r>
            <a:r>
              <a:rPr lang="da-DK" dirty="0"/>
              <a:t>fire eksempler på forskellige genrer indenfor multimodale tekster sagprosa </a:t>
            </a:r>
          </a:p>
          <a:p>
            <a:r>
              <a:rPr lang="da-DK" dirty="0" smtClean="0"/>
              <a:t>mi</a:t>
            </a:r>
            <a:r>
              <a:rPr lang="da-DK" dirty="0" smtClean="0"/>
              <a:t>ndst 4 </a:t>
            </a:r>
            <a:r>
              <a:rPr lang="da-DK" dirty="0"/>
              <a:t>forskellige eksempler på genrer indenfor multimodale æstetiske tekster. (side 32 i </a:t>
            </a:r>
            <a:r>
              <a:rPr lang="da-DK" dirty="0" smtClean="0"/>
              <a:t>prøvevejledningen)</a:t>
            </a:r>
            <a:endParaRPr lang="da-DK" dirty="0"/>
          </a:p>
          <a:p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B8E8A2BC-CBB9-0C43-B479-CB26AF106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Pernille Tjellesen, læringskonsulent i dansk, Styrelsen for Undervisning og Kvalitet</a:t>
            </a:r>
            <a:endParaRPr lang="en-US" dirty="0"/>
          </a:p>
        </p:txBody>
      </p:sp>
      <p:pic>
        <p:nvPicPr>
          <p:cNvPr id="6" name="Billede 5">
            <a:extLst>
              <a:ext uri="{FF2B5EF4-FFF2-40B4-BE49-F238E27FC236}">
                <a16:creationId xmlns="" xmlns:a16="http://schemas.microsoft.com/office/drawing/2014/main" id="{0D6020B8-7EE7-3247-B4C8-FF0127288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42899" y="206957"/>
            <a:ext cx="1333294" cy="633314"/>
          </a:xfrm>
          <a:prstGeom prst="roundRect">
            <a:avLst>
              <a:gd name="adj" fmla="val 50000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4258737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FCE3028-E752-3642-89B9-1F62F84C2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239" y="853022"/>
            <a:ext cx="5937755" cy="1188720"/>
          </a:xfrm>
        </p:spPr>
        <p:txBody>
          <a:bodyPr/>
          <a:lstStyle/>
          <a:p>
            <a:r>
              <a:rPr lang="da-DK" dirty="0"/>
              <a:t>F.eks. hvilke genrer?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C6DFFAC1-BA64-A445-9310-589EE70E04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6215" y="2585822"/>
            <a:ext cx="3618869" cy="2562226"/>
          </a:xfrm>
        </p:spPr>
        <p:txBody>
          <a:bodyPr>
            <a:normAutofit fontScale="70000" lnSpcReduction="20000"/>
          </a:bodyPr>
          <a:lstStyle/>
          <a:p>
            <a:r>
              <a:rPr lang="da-DK" b="1" dirty="0"/>
              <a:t>Eksempler på æstetiske tekster:</a:t>
            </a:r>
          </a:p>
          <a:p>
            <a:r>
              <a:rPr lang="da-DK" dirty="0"/>
              <a:t>Billedbog</a:t>
            </a:r>
          </a:p>
          <a:p>
            <a:r>
              <a:rPr lang="da-DK" dirty="0"/>
              <a:t>Kunstbillede</a:t>
            </a:r>
          </a:p>
          <a:p>
            <a:r>
              <a:rPr lang="da-DK" dirty="0"/>
              <a:t>Musikvideo</a:t>
            </a:r>
          </a:p>
          <a:p>
            <a:r>
              <a:rPr lang="da-DK" dirty="0"/>
              <a:t>Kortfilm</a:t>
            </a:r>
          </a:p>
          <a:p>
            <a:r>
              <a:rPr lang="da-DK" dirty="0"/>
              <a:t>Teaterforestilling</a:t>
            </a:r>
          </a:p>
          <a:p>
            <a:r>
              <a:rPr lang="da-DK" dirty="0"/>
              <a:t>Hørespil</a:t>
            </a:r>
          </a:p>
          <a:p>
            <a:r>
              <a:rPr lang="da-DK" dirty="0" err="1"/>
              <a:t>Graphic</a:t>
            </a:r>
            <a:r>
              <a:rPr lang="da-DK" dirty="0"/>
              <a:t> </a:t>
            </a:r>
            <a:r>
              <a:rPr lang="da-DK" dirty="0" err="1"/>
              <a:t>novel</a:t>
            </a:r>
            <a:endParaRPr lang="da-DK" dirty="0"/>
          </a:p>
          <a:p>
            <a:r>
              <a:rPr lang="da-DK" dirty="0"/>
              <a:t>Computerspil</a:t>
            </a:r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="" xmlns:a16="http://schemas.microsoft.com/office/drawing/2014/main" id="{C421080F-0B92-1E41-8BA7-49FFB2465B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8917" y="2585822"/>
            <a:ext cx="3618869" cy="2562225"/>
          </a:xfrm>
        </p:spPr>
        <p:txBody>
          <a:bodyPr>
            <a:normAutofit fontScale="70000" lnSpcReduction="20000"/>
          </a:bodyPr>
          <a:lstStyle/>
          <a:p>
            <a:r>
              <a:rPr lang="da-DK" b="1" dirty="0"/>
              <a:t>Eksempler på multimodale </a:t>
            </a:r>
            <a:r>
              <a:rPr lang="da-DK" b="1" dirty="0" err="1"/>
              <a:t>sagtekster</a:t>
            </a:r>
            <a:r>
              <a:rPr lang="da-DK" b="1" dirty="0"/>
              <a:t>:</a:t>
            </a:r>
          </a:p>
          <a:p>
            <a:r>
              <a:rPr lang="da-DK" dirty="0"/>
              <a:t>Fast reklame</a:t>
            </a:r>
          </a:p>
          <a:p>
            <a:r>
              <a:rPr lang="da-DK" dirty="0"/>
              <a:t>Levende reklame</a:t>
            </a:r>
          </a:p>
          <a:p>
            <a:r>
              <a:rPr lang="da-DK" dirty="0"/>
              <a:t>Pressefoto</a:t>
            </a:r>
          </a:p>
          <a:p>
            <a:r>
              <a:rPr lang="da-DK" dirty="0"/>
              <a:t>Dokumentarfilm</a:t>
            </a:r>
          </a:p>
          <a:p>
            <a:r>
              <a:rPr lang="da-DK" dirty="0"/>
              <a:t>Nyhedsudsendelse</a:t>
            </a:r>
          </a:p>
          <a:p>
            <a:r>
              <a:rPr lang="da-DK" dirty="0"/>
              <a:t>Tv-reportage</a:t>
            </a:r>
          </a:p>
          <a:p>
            <a:r>
              <a:rPr lang="da-DK" dirty="0"/>
              <a:t>Podcast </a:t>
            </a:r>
          </a:p>
          <a:p>
            <a:r>
              <a:rPr lang="da-DK" dirty="0"/>
              <a:t>Reality</a:t>
            </a:r>
          </a:p>
          <a:p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9A30E165-5D94-FF44-9D13-6BD9549F4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Pernille Tjellesen, læringskonsulent i dansk, Styrelsen for Undervisning og Kvalitet</a:t>
            </a:r>
            <a:endParaRPr lang="en-US" dirty="0"/>
          </a:p>
        </p:txBody>
      </p:sp>
      <p:pic>
        <p:nvPicPr>
          <p:cNvPr id="6" name="Billede 5">
            <a:extLst>
              <a:ext uri="{FF2B5EF4-FFF2-40B4-BE49-F238E27FC236}">
                <a16:creationId xmlns="" xmlns:a16="http://schemas.microsoft.com/office/drawing/2014/main" id="{42AD3ECE-5D76-9D4A-86C0-3A5968DD2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1138" y="954187"/>
            <a:ext cx="1333294" cy="633314"/>
          </a:xfrm>
          <a:prstGeom prst="roundRect">
            <a:avLst>
              <a:gd name="adj" fmla="val 50000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1059272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B3CED45-8746-F842-A8BB-EBB1DB171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1371600"/>
            <a:ext cx="8178800" cy="1114425"/>
          </a:xfrm>
          <a:noFill/>
        </p:spPr>
        <p:txBody>
          <a:bodyPr>
            <a:normAutofit/>
          </a:bodyPr>
          <a:lstStyle/>
          <a:p>
            <a:pPr algn="ctr"/>
            <a:r>
              <a:rPr lang="da-DK" dirty="0"/>
              <a:t>Opgivelser</a:t>
            </a:r>
            <a:endParaRPr lang="da-DK"/>
          </a:p>
        </p:txBody>
      </p:sp>
      <p:graphicFrame>
        <p:nvGraphicFramePr>
          <p:cNvPr id="5" name="Pladsholder til indhold 2">
            <a:extLst>
              <a:ext uri="{FF2B5EF4-FFF2-40B4-BE49-F238E27FC236}">
                <a16:creationId xmlns="" xmlns:a16="http://schemas.microsoft.com/office/drawing/2014/main" id="{535E6AD0-7458-4EB9-8E7C-CDD77E07250D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42229" y="2571750"/>
          <a:ext cx="7459542" cy="2686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ladsholder til sidefod 2">
            <a:extLst>
              <a:ext uri="{FF2B5EF4-FFF2-40B4-BE49-F238E27FC236}">
                <a16:creationId xmlns="" xmlns:a16="http://schemas.microsoft.com/office/drawing/2014/main" id="{492E58BF-6EDA-A54B-B0FF-B021089BB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r>
              <a:rPr lang="en-US"/>
              <a:t>Pernille Tjellesen, læringskonsulent i dansk, Styrelsen for Undervisning og Kvalitet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="" xmlns:a16="http://schemas.microsoft.com/office/drawing/2014/main" id="{E0AB976C-9D19-DD43-A804-6D83AF9A00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11138" y="954187"/>
            <a:ext cx="1333294" cy="633314"/>
          </a:xfrm>
          <a:prstGeom prst="roundRect">
            <a:avLst>
              <a:gd name="adj" fmla="val 50000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346602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0060" y="389264"/>
            <a:ext cx="4443982" cy="1645920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800"/>
              <a:t>Vigtigt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311794" y="2250830"/>
            <a:ext cx="5339196" cy="3324023"/>
          </a:xfrm>
        </p:spPr>
        <p:txBody>
          <a:bodyPr vert="horz" lIns="91440" tIns="45720" rIns="91440" bIns="45720" rtlCol="0" anchorCtr="1">
            <a:noAutofit/>
          </a:bodyPr>
          <a:lstStyle/>
          <a:p>
            <a:pPr marL="285750" indent="-285750">
              <a:lnSpc>
                <a:spcPct val="9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da-DK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elevernes medbestemmelse på opgivelserne</a:t>
            </a:r>
          </a:p>
          <a:p>
            <a:pPr marL="285750" indent="-285750">
              <a:lnSpc>
                <a:spcPct val="9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da-DK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elevernes medbestemmende på fordybelsesområderne.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C9CF3D34-29D7-4174-91B7-7394213F81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50991" y="640080"/>
            <a:ext cx="3012949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483A02EC-953D-4FA3-AC0D-C720D55393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775578" y="802767"/>
            <a:ext cx="2763774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Billede 26">
            <a:extLst>
              <a:ext uri="{FF2B5EF4-FFF2-40B4-BE49-F238E27FC236}">
                <a16:creationId xmlns="" xmlns:a16="http://schemas.microsoft.com/office/drawing/2014/main" id="{926CF392-F60C-9C40-ADDC-3DCD4DB19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15609" y="1567904"/>
            <a:ext cx="2283714" cy="1084764"/>
          </a:xfrm>
          <a:prstGeom prst="rect">
            <a:avLst/>
          </a:prstGeom>
        </p:spPr>
      </p:pic>
      <p:pic>
        <p:nvPicPr>
          <p:cNvPr id="8" name="Grafik 7" descr="Gruppe">
            <a:extLst>
              <a:ext uri="{FF2B5EF4-FFF2-40B4-BE49-F238E27FC236}">
                <a16:creationId xmlns="" xmlns:a16="http://schemas.microsoft.com/office/drawing/2014/main" id="{CD2D694D-F84E-9A47-8140-8E8814029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77447" y="3260451"/>
            <a:ext cx="2160036" cy="2160036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5866071" y="6238816"/>
            <a:ext cx="2065310" cy="3239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 hangingPunct="1">
              <a:spcAft>
                <a:spcPts val="450"/>
              </a:spcAft>
            </a:pPr>
            <a:fld id="{1160EA64-D806-43AC-9DF2-F8C432F32B4C}" type="datetimeFigureOut">
              <a:rPr lang="en-US" sz="1050" b="0" kern="1200" dirty="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rPr>
              <a:pPr defTabSz="457200" hangingPunct="1">
                <a:spcAft>
                  <a:spcPts val="450"/>
                </a:spcAft>
              </a:pPr>
              <a:t>2/28/2019</a:t>
            </a:fld>
            <a:endParaRPr lang="en-US" sz="1050" b="0" kern="1200" dirty="0">
              <a:solidFill>
                <a:schemeClr val="tx1">
                  <a:alpha val="7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84331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ts val="18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eorgia"/>
            <a:ea typeface="Georgia"/>
            <a:cs typeface="Georgia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ts val="18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eorgia"/>
            <a:ea typeface="Georgia"/>
            <a:cs typeface="Georgia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akke">
  <a:themeElements>
    <a:clrScheme name="Pakke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kke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kk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arcel" id="{8BEC4385-4EB9-4D53-BFB5-0EA123736B6D}" vid="{4DB32801-28C0-48B0-8C1D-A9A58613615A}"/>
    </a:ext>
  </a:extLst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ts val="18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eorgia"/>
            <a:ea typeface="Georgia"/>
            <a:cs typeface="Georgia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ts val="18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eorgia"/>
            <a:ea typeface="Georgia"/>
            <a:cs typeface="Georgia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CE9E0846B29A140A4EA14611DFB9ED4" ma:contentTypeVersion="16" ma:contentTypeDescription="Opret et nyt dokument." ma:contentTypeScope="" ma:versionID="e73a0acbdd8b8b740e157aff6f0b03f3">
  <xsd:schema xmlns:xsd="http://www.w3.org/2001/XMLSchema" xmlns:xs="http://www.w3.org/2001/XMLSchema" xmlns:p="http://schemas.microsoft.com/office/2006/metadata/properties" xmlns:ns2="e71e24c0-7bc6-460c-8d4c-87d9a3cb8fe6" targetNamespace="http://schemas.microsoft.com/office/2006/metadata/properties" ma:root="true" ma:fieldsID="ec68f8356f73b7d89ee54967141a011c" ns2:_="">
    <xsd:import namespace="e71e24c0-7bc6-460c-8d4c-87d9a3cb8fe6"/>
    <xsd:element name="properties">
      <xsd:complexType>
        <xsd:sequence>
          <xsd:element name="documentManagement">
            <xsd:complexType>
              <xsd:all>
                <xsd:element ref="ns2:_x0024_Resources_x003a_SILocalization_x002c_1FF075C0_x002d_6FC7_x002d_4BC7_x002d_95E5_x002d_8748F3B91700" minOccurs="0"/>
                <xsd:element ref="ns2:_x0024_Resources_x003a_SILocalization_x002c_00ACCB6D_x002d_63E9_x002d_4C2B_x002d_ADD8_x002d_3BEB97C1EF26" minOccurs="0"/>
                <xsd:element ref="ns2:_x0024_Resources_x003a_SILocalization_x002c_2A847938_x002d_2AE0_x002d_4524_x002d_B061_x002d_23E9801152CA" minOccurs="0"/>
                <xsd:element ref="ns2:_x0024_Resources_x003a_SILocalization_x002c_BE5601D0_x002d_D879_x002d_4DD1_x002d_A08E_x002d_5646297984B4" minOccurs="0"/>
                <xsd:element ref="ns2:_x0024_Resources_x003a_SILocalization_x002c_SI_x002e_PersonalLibrary_x002e_CheckedOutFrom360FieldId" minOccurs="0"/>
                <xsd:element ref="ns2:Checked_x0020_Out_x0020_From_x0020_360_x00b0__x0020_By" minOccurs="0"/>
                <xsd:element ref="ns2:Checked_x0020_In_x0020_From_x0020_360_x00b0__x0020_By" minOccurs="0"/>
                <xsd:element ref="ns2:Document_x0020_number" minOccurs="0"/>
                <xsd:element ref="ns2:FileRecNo" minOccurs="0"/>
                <xsd:element ref="ns2:_x0024_Resources_x003a_SILocalization_x002c_9FAAD48B_x002d_B0D9_x002d_4ea4_x002d_88D3_x002d_6170FF9A7B5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1e24c0-7bc6-460c-8d4c-87d9a3cb8fe6" elementFormDefault="qualified">
    <xsd:import namespace="http://schemas.microsoft.com/office/2006/documentManagement/types"/>
    <xsd:import namespace="http://schemas.microsoft.com/office/infopath/2007/PartnerControls"/>
    <xsd:element name="_x0024_Resources_x003a_SILocalization_x002c_1FF075C0_x002d_6FC7_x002d_4BC7_x002d_95E5_x002d_8748F3B91700" ma:index="8" nillable="true" ma:displayName="Filversion" ma:internalName="_x0024_Resources_x003a_SILocalization_x002c_1FF075C0_x002d_6FC7_x002d_4BC7_x002d_95E5_x002d_8748F3B91700">
      <xsd:simpleType>
        <xsd:restriction base="dms:Text"/>
      </xsd:simpleType>
    </xsd:element>
    <xsd:element name="_x0024_Resources_x003a_SILocalization_x002c_00ACCB6D_x002d_63E9_x002d_4C2B_x002d_ADD8_x002d_3BEB97C1EF26" ma:index="9" nillable="true" ma:displayName="Filvariant" ma:internalName="_x0024_Resources_x003a_SILocalization_x002c_00ACCB6D_x002d_63E9_x002d_4C2B_x002d_ADD8_x002d_3BEB97C1EF26">
      <xsd:simpleType>
        <xsd:restriction base="dms:Text"/>
      </xsd:simpleType>
    </xsd:element>
    <xsd:element name="_x0024_Resources_x003a_SILocalization_x002c_2A847938_x002d_2AE0_x002d_4524_x002d_B061_x002d_23E9801152CA" ma:index="10" nillable="true" ma:displayName="Filstatus" ma:internalName="_x0024_Resources_x003a_SILocalization_x002c_2A847938_x002d_2AE0_x002d_4524_x002d_B061_x002d_23E9801152CA">
      <xsd:simpleType>
        <xsd:restriction base="dms:Text"/>
      </xsd:simpleType>
    </xsd:element>
    <xsd:element name="_x0024_Resources_x003a_SILocalization_x002c_BE5601D0_x002d_D879_x002d_4DD1_x002d_A08E_x002d_5646297984B4" ma:index="11" nillable="true" ma:displayName="Dok.ver.id" ma:internalName="_x0024_Resources_x003a_SILocalization_x002c_BE5601D0_x002d_D879_x002d_4DD1_x002d_A08E_x002d_5646297984B4">
      <xsd:simpleType>
        <xsd:restriction base="dms:Text"/>
      </xsd:simpleType>
    </xsd:element>
    <xsd:element name="_x0024_Resources_x003a_SILocalization_x002c_SI_x002e_PersonalLibrary_x002e_CheckedOutFrom360FieldId" ma:index="12" nillable="true" ma:displayName="Checket ud af 360°" ma:default="0" ma:internalName="_x0024_Resources_x003a_SILocalization_x002c_SI_x002e_PersonalLibrary_x002e_CheckedOutFrom360FieldId">
      <xsd:simpleType>
        <xsd:restriction base="dms:Boolean"/>
      </xsd:simpleType>
    </xsd:element>
    <xsd:element name="Checked_x0020_Out_x0020_From_x0020_360_x00b0__x0020_By" ma:index="13" nillable="true" ma:displayName="Checked Out From 360° By" ma:internalName="Checked_x0020_Out_x0020_From_x0020_360_x00b0__x0020_By">
      <xsd:simpleType>
        <xsd:restriction base="dms:Text"/>
      </xsd:simpleType>
    </xsd:element>
    <xsd:element name="Checked_x0020_In_x0020_From_x0020_360_x00b0__x0020_By" ma:index="14" nillable="true" ma:displayName="Checked In From 360° By" ma:internalName="Checked_x0020_In_x0020_From_x0020_360_x00b0__x0020_By">
      <xsd:simpleType>
        <xsd:restriction base="dms:Text"/>
      </xsd:simpleType>
    </xsd:element>
    <xsd:element name="Document_x0020_number" ma:index="15" nillable="true" ma:displayName="Dokumentnummer" ma:internalName="Document_x0020_number">
      <xsd:simpleType>
        <xsd:restriction base="dms:Text"/>
      </xsd:simpleType>
    </xsd:element>
    <xsd:element name="FileRecNo" ma:index="16" nillable="true" ma:displayName="FileRecNo" ma:internalName="FileRecNo">
      <xsd:simpleType>
        <xsd:restriction base="dms:Text"/>
      </xsd:simpleType>
    </xsd:element>
    <xsd:element name="_x0024_Resources_x003a_SILocalization_x002c_9FAAD48B_x002d_B0D9_x002d_4ea4_x002d_88D3_x002d_6170FF9A7B50" ma:index="17" nillable="true" ma:displayName="Dokumenttitel" ma:internalName="_x0024_Resources_x003a_SILocalization_x002c_9FAAD48B_x002d_B0D9_x002d_4ea4_x002d_88D3_x002d_6170FF9A7B50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hecked_x0020_In_x0020_From_x0020_360_x00b0__x0020_By xmlns="e71e24c0-7bc6-460c-8d4c-87d9a3cb8fe6" xsi:nil="true"/>
    <_x0024_Resources_x003a_SILocalization_x002c_1FF075C0_x002d_6FC7_x002d_4BC7_x002d_95E5_x002d_8748F3B91700 xmlns="e71e24c0-7bc6-460c-8d4c-87d9a3cb8fe6" xsi:nil="true"/>
    <_x0024_Resources_x003a_SILocalization_x002c_2A847938_x002d_2AE0_x002d_4524_x002d_B061_x002d_23E9801152CA xmlns="e71e24c0-7bc6-460c-8d4c-87d9a3cb8fe6" xsi:nil="true"/>
    <_x0024_Resources_x003a_SILocalization_x002c_BE5601D0_x002d_D879_x002d_4DD1_x002d_A08E_x002d_5646297984B4 xmlns="e71e24c0-7bc6-460c-8d4c-87d9a3cb8fe6" xsi:nil="true"/>
    <_x0024_Resources_x003a_SILocalization_x002c_SI_x002e_PersonalLibrary_x002e_CheckedOutFrom360FieldId xmlns="e71e24c0-7bc6-460c-8d4c-87d9a3cb8fe6">false</_x0024_Resources_x003a_SILocalization_x002c_SI_x002e_PersonalLibrary_x002e_CheckedOutFrom360FieldId>
    <FileRecNo xmlns="e71e24c0-7bc6-460c-8d4c-87d9a3cb8fe6" xsi:nil="true"/>
    <_x0024_Resources_x003a_SILocalization_x002c_9FAAD48B_x002d_B0D9_x002d_4ea4_x002d_88D3_x002d_6170FF9A7B50 xmlns="e71e24c0-7bc6-460c-8d4c-87d9a3cb8fe6">
      <Url xsi:nil="true"/>
      <Description xsi:nil="true"/>
    </_x0024_Resources_x003a_SILocalization_x002c_9FAAD48B_x002d_B0D9_x002d_4ea4_x002d_88D3_x002d_6170FF9A7B50>
    <_x0024_Resources_x003a_SILocalization_x002c_00ACCB6D_x002d_63E9_x002d_4C2B_x002d_ADD8_x002d_3BEB97C1EF26 xmlns="e71e24c0-7bc6-460c-8d4c-87d9a3cb8fe6" xsi:nil="true"/>
    <Checked_x0020_Out_x0020_From_x0020_360_x00b0__x0020_By xmlns="e71e24c0-7bc6-460c-8d4c-87d9a3cb8fe6" xsi:nil="true"/>
    <Document_x0020_number xmlns="e71e24c0-7bc6-460c-8d4c-87d9a3cb8fe6" xsi:nil="true"/>
  </documentManagement>
</p:properties>
</file>

<file path=customXml/itemProps1.xml><?xml version="1.0" encoding="utf-8"?>
<ds:datastoreItem xmlns:ds="http://schemas.openxmlformats.org/officeDocument/2006/customXml" ds:itemID="{43816C65-C2E5-4D85-8325-85BC16C981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1e24c0-7bc6-460c-8d4c-87d9a3cb8f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AF1A43-5F72-49FD-BEC4-F5BF74BC77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53BFDC-DAD6-4743-8C74-D0B41E2E760A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e71e24c0-7bc6-460c-8d4c-87d9a3cb8fe6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1557</Words>
  <Application>Microsoft Office PowerPoint</Application>
  <PresentationFormat>Skærmshow (4:3)</PresentationFormat>
  <Paragraphs>186</Paragraphs>
  <Slides>29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Diastitler</vt:lpstr>
      </vt:variant>
      <vt:variant>
        <vt:i4>29</vt:i4>
      </vt:variant>
    </vt:vector>
  </HeadingPairs>
  <TitlesOfParts>
    <vt:vector size="31" baseType="lpstr">
      <vt:lpstr>Default</vt:lpstr>
      <vt:lpstr>Pakke</vt:lpstr>
      <vt:lpstr>PowerPoint-præsentation</vt:lpstr>
      <vt:lpstr>Program</vt:lpstr>
      <vt:lpstr>Mundtlig prøve fp9 – både a og b-prøven</vt:lpstr>
      <vt:lpstr>Mundtlig prøve fp10</vt:lpstr>
      <vt:lpstr>FP9- Drama opgives under normalsider</vt:lpstr>
      <vt:lpstr>4 forskellige genrer</vt:lpstr>
      <vt:lpstr>F.eks. hvilke genrer?</vt:lpstr>
      <vt:lpstr>Opgivelser</vt:lpstr>
      <vt:lpstr>Vigtigt</vt:lpstr>
      <vt:lpstr>Tag hurtigt kontakt med din censor</vt:lpstr>
      <vt:lpstr>Fordybelsesområde</vt:lpstr>
      <vt:lpstr>PowerPoint-præsentation</vt:lpstr>
      <vt:lpstr>PowerPoint-præsentation</vt:lpstr>
      <vt:lpstr>Prøveoplæg</vt:lpstr>
      <vt:lpstr>Vejledning</vt:lpstr>
      <vt:lpstr>Vejledning og synopse</vt:lpstr>
      <vt:lpstr>Synopsen er kort og skal indeholde:</vt:lpstr>
      <vt:lpstr>Godkendelse af synopse</vt:lpstr>
      <vt:lpstr>Censors rolle</vt:lpstr>
      <vt:lpstr>Prøveafholdelsen</vt:lpstr>
      <vt:lpstr>Prøveafholdelse</vt:lpstr>
      <vt:lpstr>Oplæsning</vt:lpstr>
      <vt:lpstr>Perspektivering</vt:lpstr>
      <vt:lpstr>Dialogen</vt:lpstr>
      <vt:lpstr>Den røde tråd - fra fordybelsesområde over valg af prøveoplæg og hen til perspektivering </vt:lpstr>
      <vt:lpstr>PowerPoint-præsentation</vt:lpstr>
      <vt:lpstr>Bedømmelsen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Pernille Cramon Tjellesen</dc:creator>
  <cp:lastModifiedBy>Undervisningsministeriet</cp:lastModifiedBy>
  <cp:revision>11</cp:revision>
  <cp:lastPrinted>2019-02-26T14:16:56Z</cp:lastPrinted>
  <dcterms:created xsi:type="dcterms:W3CDTF">2019-02-22T08:07:48Z</dcterms:created>
  <dcterms:modified xsi:type="dcterms:W3CDTF">2019-02-28T10:16:39Z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0x0101005CE9E0846B29A140A4EA14611DFB9ED4</vt:lpwstr>
  </property>
</Properties>
</file>