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8"/>
  </p:notesMasterIdLst>
  <p:handoutMasterIdLst>
    <p:handoutMasterId r:id="rId19"/>
  </p:handoutMasterIdLst>
  <p:sldIdLst>
    <p:sldId id="259" r:id="rId2"/>
    <p:sldId id="280" r:id="rId3"/>
    <p:sldId id="271" r:id="rId4"/>
    <p:sldId id="267" r:id="rId5"/>
    <p:sldId id="268" r:id="rId6"/>
    <p:sldId id="269" r:id="rId7"/>
    <p:sldId id="270" r:id="rId8"/>
    <p:sldId id="272" r:id="rId9"/>
    <p:sldId id="263" r:id="rId10"/>
    <p:sldId id="273" r:id="rId11"/>
    <p:sldId id="274" r:id="rId12"/>
    <p:sldId id="261" r:id="rId13"/>
    <p:sldId id="281" r:id="rId14"/>
    <p:sldId id="265" r:id="rId15"/>
    <p:sldId id="275" r:id="rId16"/>
    <p:sldId id="279" r:id="rId17"/>
  </p:sldIdLst>
  <p:sldSz cx="12190413" cy="6859588"/>
  <p:notesSz cx="6805613" cy="9944100"/>
  <p:custDataLst>
    <p:tags r:id="rId20"/>
  </p:custDataLst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9">
          <p15:clr>
            <a:srgbClr val="A4A3A4"/>
          </p15:clr>
        </p15:guide>
        <p15:guide id="2" orient="horz" pos="2705" userDrawn="1">
          <p15:clr>
            <a:srgbClr val="A4A3A4"/>
          </p15:clr>
        </p15:guide>
        <p15:guide id="3" orient="horz" pos="1682">
          <p15:clr>
            <a:srgbClr val="A4A3A4"/>
          </p15:clr>
        </p15:guide>
        <p15:guide id="4" orient="horz" pos="1798" userDrawn="1">
          <p15:clr>
            <a:srgbClr val="A4A3A4"/>
          </p15:clr>
        </p15:guide>
        <p15:guide id="5" orient="horz" pos="1367" userDrawn="1">
          <p15:clr>
            <a:srgbClr val="A4A3A4"/>
          </p15:clr>
        </p15:guide>
        <p15:guide id="6" pos="2887" userDrawn="1">
          <p15:clr>
            <a:srgbClr val="A4A3A4"/>
          </p15:clr>
        </p15:guide>
        <p15:guide id="7" pos="5375">
          <p15:clr>
            <a:srgbClr val="A4A3A4"/>
          </p15:clr>
        </p15:guide>
        <p15:guide id="8" pos="4089" userDrawn="1">
          <p15:clr>
            <a:srgbClr val="A4A3A4"/>
          </p15:clr>
        </p15:guide>
        <p15:guide id="9" pos="4202" userDrawn="1">
          <p15:clr>
            <a:srgbClr val="A4A3A4"/>
          </p15:clr>
        </p15:guide>
        <p15:guide id="10" pos="2826">
          <p15:clr>
            <a:srgbClr val="A4A3A4"/>
          </p15:clr>
        </p15:guide>
        <p15:guide id="11" pos="370" userDrawn="1">
          <p15:clr>
            <a:srgbClr val="A4A3A4"/>
          </p15:clr>
        </p15:guide>
        <p15:guide id="12" orient="horz" pos="1039">
          <p15:clr>
            <a:srgbClr val="A4A3A4"/>
          </p15:clr>
        </p15:guide>
        <p15:guide id="13" orient="horz" pos="3595">
          <p15:clr>
            <a:srgbClr val="A4A3A4"/>
          </p15:clr>
        </p15:guide>
        <p15:guide id="14" orient="horz" pos="2243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814">
          <p15:clr>
            <a:srgbClr val="A4A3A4"/>
          </p15:clr>
        </p15:guide>
        <p15:guide id="17" pos="3911">
          <p15:clr>
            <a:srgbClr val="A4A3A4"/>
          </p15:clr>
        </p15:guide>
        <p15:guide id="18" pos="7219" userDrawn="1">
          <p15:clr>
            <a:srgbClr val="A4A3A4"/>
          </p15:clr>
        </p15:guide>
        <p15:guide id="19" pos="5472" userDrawn="1">
          <p15:clr>
            <a:srgbClr val="A4A3A4"/>
          </p15:clr>
        </p15:guide>
        <p15:guide id="20" pos="5610">
          <p15:clr>
            <a:srgbClr val="A4A3A4"/>
          </p15:clr>
        </p15:guide>
        <p15:guide id="21" pos="3768">
          <p15:clr>
            <a:srgbClr val="A4A3A4"/>
          </p15:clr>
        </p15:guide>
        <p15:guide id="2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Bruun Okholm - Mannaz" initials="MBO-M" lastIdx="20" clrIdx="0">
    <p:extLst/>
  </p:cmAuthor>
  <p:cmAuthor id="2" name="Ditte Frandsen" initials="DF" lastIdx="8" clrIdx="1">
    <p:extLst/>
  </p:cmAuthor>
  <p:cmAuthor id="3" name="Undervisningsministeriet" initials="SGL" lastIdx="1" clrIdx="2"/>
  <p:cmAuthor id="4" name="Marie Bilde" initials="MB" lastIdx="1" clrIdx="3">
    <p:extLst>
      <p:ext uri="{19B8F6BF-5375-455C-9EA6-DF929625EA0E}">
        <p15:presenceInfo xmlns:p15="http://schemas.microsoft.com/office/powerpoint/2012/main" userId="S-1-5-21-1123561945-1202660629-725345543-87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8848" autoAdjust="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779"/>
        <p:guide orient="horz" pos="2705"/>
        <p:guide orient="horz" pos="1682"/>
        <p:guide orient="horz" pos="1798"/>
        <p:guide orient="horz" pos="1367"/>
        <p:guide pos="2887"/>
        <p:guide pos="5375"/>
        <p:guide pos="4089"/>
        <p:guide pos="4202"/>
        <p:guide pos="2826"/>
        <p:guide pos="370"/>
        <p:guide orient="horz" pos="1039"/>
        <p:guide orient="horz" pos="3595"/>
        <p:guide orient="horz" pos="2243"/>
        <p:guide orient="horz" pos="2387"/>
        <p:guide orient="horz" pos="1814"/>
        <p:guide pos="3911"/>
        <p:guide pos="7219"/>
        <p:guide pos="5472"/>
        <p:guide pos="5610"/>
        <p:guide pos="3768"/>
        <p:guide pos="2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2" y="96"/>
      </p:cViewPr>
      <p:guideLst>
        <p:guide orient="horz" pos="3156"/>
        <p:guide pos="2170"/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wrap="square" lIns="95708" tIns="47854" rIns="95708" bIns="4785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wrap="square" lIns="95708" tIns="47854" rIns="95708" bIns="4785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7588AC-F512-4847-9233-601F4B16DDFE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F5B7C09-5A60-450F-8B1D-B16CDE8563A2}" type="datetime1">
              <a:rPr lang="da-DK" noProof="0" smtClean="0"/>
              <a:pPr/>
              <a:t>16-04-2018</a:t>
            </a:fld>
            <a:endParaRPr lang="da-DK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4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708" tIns="47854" rIns="95708" bIns="478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wrap="square" lIns="95708" tIns="47854" rIns="95708" bIns="4785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7205"/>
          </a:xfrm>
          <a:prstGeom prst="rect">
            <a:avLst/>
          </a:prstGeom>
        </p:spPr>
        <p:txBody>
          <a:bodyPr vert="horz" wrap="square" lIns="95708" tIns="47854" rIns="95708" bIns="4785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1F2F6E2-CA2D-40A7-8BE4-C30E5CF2054D}" type="slidenum">
              <a:rPr lang="da-DK" noProof="0" smtClean="0"/>
              <a:pPr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463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r>
              <a:rPr lang="da-DK" b="1" noProof="0" dirty="0"/>
              <a:t>NB. foreløbige resultater – lærernes egne formuleringer. </a:t>
            </a:r>
          </a:p>
          <a:p>
            <a:r>
              <a:rPr lang="da-DK" b="1" noProof="0" dirty="0"/>
              <a:t>NB. kvantificering – hvad nævnes mest? Foreløbig prioriteret rækkefølge. Ikke udtømmende. </a:t>
            </a:r>
          </a:p>
          <a:p>
            <a:pPr lvl="0"/>
            <a:endParaRPr lang="da-DK" sz="1200" kern="1200" baseline="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76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10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3583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463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="0" noProof="0" dirty="0"/>
              <a:t>Ad 1) Større rum for professionel dømmekraft – mere motivation, selvstændighed og spontanitet </a:t>
            </a:r>
            <a:r>
              <a:rPr lang="da-DK" b="0" noProof="0" dirty="0">
                <a:sym typeface="Wingdings" panose="05000000000000000000" pitchFamily="2" charset="2"/>
              </a:rPr>
              <a:t> bedre og mere motiverende undervisning </a:t>
            </a:r>
            <a:endParaRPr lang="da-DK" b="0" noProof="0" dirty="0"/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="0" noProof="0" dirty="0"/>
              <a:t>Ad 2) Større mulighed for at arbejde eksplicit / systematisk med dannelsesperspektivet og elevernes sociale og personlige udvikling </a:t>
            </a:r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="0" noProof="0" dirty="0"/>
              <a:t>Ad 3) Større mulighed for at eksperimentere med nye undervisningsformer og sætte fokus på fx </a:t>
            </a:r>
            <a:r>
              <a:rPr lang="da-DK" b="0" noProof="0" dirty="0" err="1"/>
              <a:t>kreativtiet</a:t>
            </a:r>
            <a:r>
              <a:rPr lang="da-DK" b="0" noProof="0" dirty="0"/>
              <a:t> og innovation </a:t>
            </a:r>
          </a:p>
          <a:p>
            <a:r>
              <a:rPr lang="da-DK" b="0" noProof="0" dirty="0"/>
              <a:t>Ad 4) Bedre rum til tværfaglige forløb – uden bekymring for, om alle mål ”nås” </a:t>
            </a:r>
          </a:p>
          <a:p>
            <a:r>
              <a:rPr lang="da-DK" b="0" noProof="0" dirty="0"/>
              <a:t>Ad 5) Større mulighed for at inddrage eleverne i planlægning og gennemførelse af undervisning, herunder at følge elevernes interesser </a:t>
            </a:r>
          </a:p>
          <a:p>
            <a:r>
              <a:rPr lang="da-DK" b="0" noProof="0" dirty="0"/>
              <a:t>Ad 6) M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ulighed for at styrke samarbejdet med forældrene og deres forståelse af målene i relation til deres barn udvikling, som følge af den reducerede kompleksitet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82710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2463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9867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1) Behov for sparring i forhold til at bringe kompetenceområderne i spil i undervisningen, og understøttelse af didaktiske tilgange og modeller. </a:t>
            </a:r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2) 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ag- eller læringskonsulent, som kan yde sparring på skolerne, eksempelvis ved at understøtte udarbejdelsen af årsplaner og kompetenceområdernes rolle heri </a:t>
            </a:r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3) Et r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ejsehold der kan tage rundt på skoler i landet og facilitere en dialog om, hvordan Folkeskolens formål og Fælles Mål kan sammentænkes </a:t>
            </a:r>
            <a:endParaRPr lang="da-DK" sz="1000" kern="1200" dirty="0">
              <a:solidFill>
                <a:schemeClr val="tx1"/>
              </a:solidFill>
              <a:effectLst/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GB" sz="1000" dirty="0"/>
              <a:t>Ad 4)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Vejledningerne skal i højere grad fokusere på dannelsesaspektet af undervisningen og tilrettelæggelsen heraf – ønsker konkrete eksempler herpå, herunder hvordan undervisningsforløb kan udformes</a:t>
            </a:r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5) Nye metoder til evaluering, der giver et mere alsidigt perspektiv på eleverne, herunder på deres dannelse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6) Vejledningerne skal tydeliggøre, hvordan den tværfaglige dimension kan bringes i spil hyppigere.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7) Vejledningerne skal give flere eksempler på, hvordan man kan give eleverne mere medbestemmelse i undervisningen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8) Behov for vejledninger til skoleledere og faglærer om, hvordan lærerne kan arbejde med at udvikle fagenes indhold og progression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13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4182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1) Videovejledninger, der præsenterer konkrete undervisningsforløb, praksiseksempler på anvendelsen af kompetencemål, samt konkret inspiration til de forskellige fag. </a:t>
            </a:r>
          </a:p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2) Inspirationsbank med </a:t>
            </a:r>
            <a:r>
              <a:rPr lang="da-DK" sz="1200" b="0" i="0" u="none" strike="noStrike" kern="1200" baseline="0" noProof="0" dirty="0" err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best</a:t>
            </a:r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-practice eksempler på, hvad andre gjort, eksempelvis eksemplariske forløb, et idékatalog med læringsstile, emneinspiration og bevægelse i undervisningen. </a:t>
            </a:r>
          </a:p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3) Faghæfter og lettilgængelige skriftlige vejledninger, som er ”grydeklare”. Ved grydeklare forstås, at deltagerne efterspørger vejledninger, som nemt kan anvendes direkte i undervisningen. </a:t>
            </a:r>
          </a:p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4) Én enkelt overskuelig IT-platform med søgefunktion, hvor alt vejledningsmaterialet er samlet. Fx gennem en styrket EMU portal med øget overskuelighed. </a:t>
            </a:r>
          </a:p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5) Adgang til læringskonsulenter eller fagkonsulent, eksempelvis med afsæt i en ”hotline”, læringssamtaler og aktionslæringsforløb. </a:t>
            </a:r>
          </a:p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6) Uddannede ’superbrugere’ på skolerne, som lokalt kan understøtte sine kollegaer i en ’side-mandsoplæring’. </a:t>
            </a:r>
          </a:p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7) Diskussions- og refleksionsoplæg omkring Fælles mål, enten faciliteret fra kommunal eller ministeriel side. </a:t>
            </a:r>
          </a:p>
          <a:p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8) Interaktiv vejledning gennem sociale medier, chat eller </a:t>
            </a:r>
            <a:r>
              <a:rPr lang="da-DK" sz="1200" b="0" i="0" u="none" strike="noStrike" kern="1200" baseline="0" noProof="0" dirty="0" err="1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youtube</a:t>
            </a:r>
            <a:r>
              <a:rPr lang="da-DK" sz="1200" b="0" i="0" u="none" strike="noStrike" kern="1200" baseline="0" noProof="0" dirty="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+ En app, der indeholder mere simple udgaver af vejledningsmaterialet + Multimodalt vejledningsmateriale, som kombinerer forskellige elementer i materialet. </a:t>
            </a:r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Ad 9) Fælles mål kan i højere grad kan være et pædagogisk værktøj, hvis det understøttes af videovejledninger, der præsenterer konkrete undervisningsforløb, praksiseksempler på anvendelsen af kompetencemål, samt konkret inspiration til de forskellige fag.</a:t>
            </a:r>
          </a:p>
          <a:p>
            <a:endParaRPr lang="da-DK" sz="1200" b="0" i="0" u="none" strike="noStrike" kern="1200" baseline="0" noProof="0" dirty="0">
              <a:solidFill>
                <a:schemeClr val="tx1"/>
              </a:solidFill>
              <a:latin typeface="Verdana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endParaRPr lang="da-DK" sz="1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14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6739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15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5946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16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313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1117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3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2335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22132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5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9026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6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69009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7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7600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8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3278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da-DK" b="1" noProof="0" dirty="0"/>
          </a:p>
          <a:p>
            <a:r>
              <a:rPr lang="da-DK" b="1" noProof="0" dirty="0"/>
              <a:t>Hvad fungerede godt? </a:t>
            </a:r>
          </a:p>
          <a:p>
            <a:endParaRPr lang="en-GB" b="1" dirty="0"/>
          </a:p>
          <a:p>
            <a:r>
              <a:rPr lang="da-DK" b="0" noProof="0" dirty="0"/>
              <a:t>Ad 1) Med til at skabe overblik over fagets indhold og retningslinjer for tilrettelæggelsen af undervisning. Særligt relevant for nye lærere. </a:t>
            </a:r>
          </a:p>
          <a:p>
            <a:r>
              <a:rPr lang="da-DK" b="0" noProof="0" dirty="0"/>
              <a:t>Ad 2) Udgangspunkt for didaktisk drøftelse, fx I forbindelse med årsplanlægning. Skoleledere kan sparre ind i tilrettelæggelsen af undervisning i  fagene. </a:t>
            </a:r>
          </a:p>
          <a:p>
            <a:r>
              <a:rPr lang="en-GB" b="0" dirty="0"/>
              <a:t>Ad 3) </a:t>
            </a:r>
            <a:r>
              <a:rPr lang="da-DK" b="0" noProof="0" dirty="0"/>
              <a:t>Øget fokus på, hvad eleverne skal lære (synlig læring) – og ikke, hvad eleverne skal undervises i. </a:t>
            </a:r>
          </a:p>
          <a:p>
            <a:r>
              <a:rPr lang="da-DK" b="0" noProof="0" dirty="0"/>
              <a:t>Ad 4) Øget professionelt samarbejde – ikke mindst i fagudvalg </a:t>
            </a:r>
            <a:r>
              <a:rPr lang="da-DK" b="0" noProof="0" dirty="0">
                <a:sym typeface="Wingdings" panose="05000000000000000000" pitchFamily="2" charset="2"/>
              </a:rPr>
              <a:t> skærpet faglighed og opmærksomhed på “blinde vinkler” i egen undervisning</a:t>
            </a:r>
            <a:endParaRPr lang="da-DK" b="0" noProof="0" dirty="0"/>
          </a:p>
          <a:p>
            <a:endParaRPr lang="da-DK" b="0" noProof="0" dirty="0">
              <a:sym typeface="Wingdings" panose="05000000000000000000" pitchFamily="2" charset="2"/>
            </a:endParaRPr>
          </a:p>
          <a:p>
            <a:r>
              <a:rPr lang="da-DK" b="1" noProof="0" dirty="0">
                <a:sym typeface="Wingdings" panose="05000000000000000000" pitchFamily="2" charset="2"/>
              </a:rPr>
              <a:t>Hvad fungerede ikke godt? </a:t>
            </a:r>
          </a:p>
          <a:p>
            <a:endParaRPr lang="da-DK" b="1" noProof="0" dirty="0">
              <a:sym typeface="Wingdings" panose="05000000000000000000" pitchFamily="2" charset="2"/>
            </a:endParaRPr>
          </a:p>
          <a:p>
            <a:r>
              <a:rPr lang="da-DK" b="0" noProof="0" dirty="0">
                <a:sym typeface="Wingdings" panose="05000000000000000000" pitchFamily="2" charset="2"/>
              </a:rPr>
              <a:t>Ad 1) Uoverskueligt – for mange mål, begrænset anvendelighed, for svært at navigere i og for tidskrævende </a:t>
            </a:r>
          </a:p>
          <a:p>
            <a:r>
              <a:rPr lang="da-DK" b="0" noProof="0" dirty="0">
                <a:sym typeface="Wingdings" panose="05000000000000000000" pitchFamily="2" charset="2"/>
              </a:rPr>
              <a:t>Ad 2) Risiko for målforskydning, hvor fokus er ensidigt på målene fremfor elevernes læring. For lidt fokus på dannelse, trivsel, sociale kompetencer mv. </a:t>
            </a:r>
          </a:p>
          <a:p>
            <a:r>
              <a:rPr lang="da-DK" b="0" noProof="0" dirty="0">
                <a:sym typeface="Wingdings" panose="05000000000000000000" pitchFamily="2" charset="2"/>
              </a:rPr>
              <a:t>Ad 3) Målene kan begrænse lærernes metodefrihed. Todelt: Hvad undervises der i  - begrænsede muligheder for spontanitet og til at dykke ned i det, der optager eleverne, hvordan undervises der – målene er definerende for de undervisningsmetoder, der anvendes. </a:t>
            </a:r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b="0" noProof="0" dirty="0">
                <a:sym typeface="Wingdings" panose="05000000000000000000" pitchFamily="2" charset="2"/>
              </a:rPr>
              <a:t>Ad 4) Målene fungerer ikke som dialogredskab ift. forældre og elever. Stort behov for oversættelse. Tidskrævende. </a:t>
            </a:r>
          </a:p>
          <a:p>
            <a:endParaRPr lang="da-DK" b="0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da-DK" noProof="0" smtClean="0"/>
              <a:pPr/>
              <a:t>9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7659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257164"/>
            <a:ext cx="10560296" cy="681548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943418"/>
            <a:ext cx="10559797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Logo_ramboll_bmkArt">
            <a:extLst>
              <a:ext uri="{FF2B5EF4-FFF2-40B4-BE49-F238E27FC236}">
                <a16:creationId xmlns:a16="http://schemas.microsoft.com/office/drawing/2014/main" id="{6429038B-B6AD-4449-9BB2-F32E12D62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9E3BDAA3-BCD9-472E-BA09-7C531B0CC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83E947-17D1-4C86-B58E-8E4099D2F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13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ED139080-197E-4E2D-B69A-F67B363685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299" y="3791828"/>
            <a:ext cx="5165304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2081A-1145-4A43-BE3A-6F943B045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8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55CF792B-83A6-40FA-9F48-17C9039C70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4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905774" y="3791828"/>
            <a:ext cx="2465490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81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90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3791828"/>
            <a:ext cx="2465388" cy="100643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4798264"/>
            <a:ext cx="2465388" cy="908533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1648208"/>
            <a:ext cx="2465388" cy="191179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3791828"/>
            <a:ext cx="2465388" cy="1914969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7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927" y="1648207"/>
            <a:ext cx="10554335" cy="405859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9" y="0"/>
            <a:ext cx="6078853" cy="34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2698348" y="3610812"/>
            <a:ext cx="60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a-DK" dirty="0" err="1"/>
              <a:t>Keyword</a:t>
            </a:r>
            <a:r>
              <a:rPr lang="da-DK" dirty="0"/>
              <a:t>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, Title and 3 transparent 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36000" anchor="t" anchorCtr="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Insert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r>
              <a:rPr lang="da-DK" noProof="0" dirty="0"/>
              <a:t>: </a:t>
            </a:r>
            <a:r>
              <a:rPr lang="da-DK" noProof="0" dirty="0" err="1"/>
              <a:t>Click</a:t>
            </a:r>
            <a:r>
              <a:rPr lang="da-DK" noProof="0" dirty="0"/>
              <a:t> ‘</a:t>
            </a:r>
            <a:r>
              <a:rPr lang="da-DK" noProof="0" dirty="0" err="1"/>
              <a:t>Insert</a:t>
            </a:r>
            <a:r>
              <a:rPr lang="da-DK" noProof="0" dirty="0"/>
              <a:t>’ tab in Top Ribbon, </a:t>
            </a:r>
            <a:r>
              <a:rPr lang="da-DK" noProof="0" dirty="0" err="1"/>
              <a:t>Click</a:t>
            </a:r>
            <a:r>
              <a:rPr lang="da-DK" noProof="0" dirty="0"/>
              <a:t> ‘Picture’, Select the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17562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1"/>
          </p:nvPr>
        </p:nvSpPr>
        <p:spPr>
          <a:xfrm>
            <a:off x="11364395" y="7018599"/>
            <a:ext cx="59403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5794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974025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089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Insert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r>
              <a:rPr lang="da-DK" noProof="0" dirty="0"/>
              <a:t>: </a:t>
            </a:r>
            <a:r>
              <a:rPr lang="da-DK" noProof="0" dirty="0" err="1"/>
              <a:t>Click</a:t>
            </a:r>
            <a:r>
              <a:rPr lang="da-DK" noProof="0" dirty="0"/>
              <a:t> ‘</a:t>
            </a:r>
            <a:r>
              <a:rPr lang="da-DK" noProof="0" dirty="0" err="1"/>
              <a:t>Insert</a:t>
            </a:r>
            <a:r>
              <a:rPr lang="da-DK" noProof="0" dirty="0"/>
              <a:t>’ tab in Top Ribbon, </a:t>
            </a:r>
            <a:r>
              <a:rPr lang="da-DK" noProof="0" dirty="0" err="1"/>
              <a:t>Click</a:t>
            </a:r>
            <a:r>
              <a:rPr lang="da-DK" noProof="0" dirty="0"/>
              <a:t> ‘Picture’, Select the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2878805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3141695"/>
            <a:ext cx="10560295" cy="658454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3798879"/>
            <a:ext cx="10560296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34DB23C6-3025-4A2B-A66A-87E992D8D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sp>
        <p:nvSpPr>
          <p:cNvPr id="14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7E5F18-C756-4A0F-AA81-74B6AD93B2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16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8CF6724F-69AE-4195-B2A4-82E05FF9D8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6927" y="452544"/>
            <a:ext cx="10558676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Logo_ramboll_white"/>
          <p:cNvSpPr>
            <a:spLocks noChangeAspect="1"/>
          </p:cNvSpPr>
          <p:nvPr userDrawn="1"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Logo_ramboll_white_bmkArt">
            <a:extLst>
              <a:ext uri="{FF2B5EF4-FFF2-40B4-BE49-F238E27FC236}">
                <a16:creationId xmlns:a16="http://schemas.microsoft.com/office/drawing/2014/main" id="{25BECCC9-C2E7-4065-8771-01572C6D4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200" y="6159600"/>
            <a:ext cx="1217187" cy="255600"/>
          </a:xfrm>
          <a:prstGeom prst="rect">
            <a:avLst/>
          </a:prstGeom>
        </p:spPr>
      </p:pic>
      <p:sp>
        <p:nvSpPr>
          <p:cNvPr id="9" name="Logo_fonden_white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10558676" cy="406335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308" y="1645033"/>
            <a:ext cx="5165613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9492" y="1645581"/>
            <a:ext cx="5166111" cy="4061740"/>
          </a:xfrm>
          <a:noFill/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96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3317933"/>
            <a:ext cx="4887316" cy="1072190"/>
          </a:xfrm>
        </p:spPr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210299" y="3377581"/>
            <a:ext cx="5165304" cy="2333340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1" name="Picture Placeholder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0413" cy="2878805"/>
          </a:xfrm>
          <a:noFill/>
          <a:ln>
            <a:noFill/>
          </a:ln>
        </p:spPr>
        <p:txBody>
          <a:bodyPr tIns="936000" anchor="ctr" anchorCtr="1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7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645033"/>
            <a:ext cx="516530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1645034"/>
            <a:ext cx="5165302" cy="1914966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299" y="3791827"/>
            <a:ext cx="5165304" cy="1914969"/>
          </a:xfrm>
        </p:spPr>
        <p:txBody>
          <a:bodyPr/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53120-FFA4-41A5-8256-B03A8780D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8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FB005446-C29A-469E-A3F9-E9B0849A42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6F894-CCE7-4AEC-91DB-70FCAE274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8B105DEF-7F75-4F03-B365-24771C97B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a-DK" noProof="0" dirty="0"/>
              <a:t>Presentation </a:t>
            </a:r>
            <a:r>
              <a:rPr lang="da-DK" noProof="0" dirty="0" err="1"/>
              <a:t>title</a:t>
            </a:r>
            <a:br>
              <a:rPr lang="da-DK" noProof="0" dirty="0"/>
            </a:br>
            <a:r>
              <a:rPr lang="da-DK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927" y="1648207"/>
            <a:ext cx="10558676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da-DK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61" r:id="rId4"/>
    <p:sldLayoutId id="2147483762" r:id="rId5"/>
    <p:sldLayoutId id="2147483738" r:id="rId6"/>
    <p:sldLayoutId id="2147483739" r:id="rId7"/>
    <p:sldLayoutId id="2147483741" r:id="rId8"/>
    <p:sldLayoutId id="2147483742" r:id="rId9"/>
    <p:sldLayoutId id="2147483763" r:id="rId10"/>
    <p:sldLayoutId id="2147483764" r:id="rId11"/>
    <p:sldLayoutId id="2147483765" r:id="rId12"/>
    <p:sldLayoutId id="2147483757" r:id="rId13"/>
    <p:sldLayoutId id="2147483758" r:id="rId14"/>
    <p:sldLayoutId id="2147483759" r:id="rId15"/>
    <p:sldLayoutId id="2147483749" r:id="rId16"/>
    <p:sldLayoutId id="2147483760" r:id="rId17"/>
    <p:sldLayoutId id="2147483746" r:id="rId18"/>
    <p:sldLayoutId id="2147483747" r:id="rId19"/>
    <p:sldLayoutId id="214748374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3860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6992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1BD984BA-C56B-4B0F-995E-CB5A1C754E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-64273"/>
            <a:ext cx="12190414" cy="4111560"/>
          </a:xfrm>
        </p:spPr>
      </p:pic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15308" y="4341084"/>
            <a:ext cx="10560296" cy="1753006"/>
          </a:xfrm>
        </p:spPr>
        <p:txBody>
          <a:bodyPr/>
          <a:lstStyle/>
          <a:p>
            <a:r>
              <a:rPr lang="da-DK" dirty="0"/>
              <a:t>Lempelse af fælles mål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CFF991A-8C71-4A39-B4C2-DCFD0719DCD5}"/>
              </a:ext>
            </a:extLst>
          </p:cNvPr>
          <p:cNvSpPr/>
          <p:nvPr/>
        </p:nvSpPr>
        <p:spPr>
          <a:xfrm>
            <a:off x="728597" y="-60703"/>
            <a:ext cx="7722636" cy="76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4000" b="1" dirty="0">
              <a:solidFill>
                <a:srgbClr val="00B0F0"/>
              </a:solidFill>
            </a:endParaRPr>
          </a:p>
          <a:p>
            <a:r>
              <a:rPr lang="da-DK" sz="4000" b="1" dirty="0">
                <a:solidFill>
                  <a:srgbClr val="00B0F0"/>
                </a:solidFill>
              </a:rPr>
              <a:t>OPSAMLING PÅ DIALOGMØDER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mål før aftalen om øget frihed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16D-5F36-411B-9E51-4ABACC7A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119" y="1894959"/>
            <a:ext cx="5164774" cy="36180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accent2"/>
                </a:solidFill>
              </a:rPr>
              <a:t>Hvad fungerede godt?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600" b="1" dirty="0"/>
              <a:t>Overblik og retningslinjer</a:t>
            </a:r>
            <a:r>
              <a:rPr lang="da-DK" sz="1600" dirty="0"/>
              <a:t>: </a:t>
            </a:r>
            <a:r>
              <a:rPr lang="da-DK" sz="1600" i="1" dirty="0"/>
              <a:t>”Opdeling under kompetenceområder bidrager til et overblik for læreren og skaber et fokus på at nå omkring de relevante områder”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600" b="1" dirty="0"/>
              <a:t>Styrkelse af elevernes læreprocesser</a:t>
            </a:r>
            <a:r>
              <a:rPr lang="da-DK" sz="1600" dirty="0"/>
              <a:t>: </a:t>
            </a:r>
            <a:r>
              <a:rPr lang="da-DK" sz="1600" i="1" dirty="0"/>
              <a:t>”Målene skaber et naturligt blik for elevernes progression: Hvis man følger målene så har man gjort eleverne klar til næste trin.”.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E1E6-CC65-48CC-A132-BD87749B1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520" y="1894958"/>
            <a:ext cx="5165304" cy="36180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accent5"/>
                </a:solidFill>
              </a:rPr>
              <a:t>Hvad fungerede ikke godt?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600" b="1" dirty="0"/>
              <a:t>Uoverskueligt – for mange mål</a:t>
            </a:r>
            <a:r>
              <a:rPr lang="da-DK" sz="1600" dirty="0"/>
              <a:t>: </a:t>
            </a:r>
            <a:r>
              <a:rPr lang="da-DK" sz="1600" i="1" dirty="0"/>
              <a:t>”De mange mål fjerner fokus fra elevernes behov og en differentieret undervisning”</a:t>
            </a:r>
            <a:br>
              <a:rPr lang="da-DK" sz="1600" i="1" dirty="0"/>
            </a:br>
            <a:endParaRPr lang="da-DK" sz="1600" i="1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1600" b="1" dirty="0"/>
              <a:t>Risiko for fokus på mål fremfor læring</a:t>
            </a:r>
            <a:r>
              <a:rPr lang="da-DK" sz="1600" dirty="0"/>
              <a:t>: </a:t>
            </a:r>
            <a:br>
              <a:rPr lang="da-DK" sz="1600" dirty="0"/>
            </a:br>
            <a:r>
              <a:rPr lang="da-DK" sz="1600" dirty="0"/>
              <a:t>”… </a:t>
            </a:r>
            <a:r>
              <a:rPr lang="da-DK" sz="1600" i="1" dirty="0"/>
              <a:t>en distance til egen undervisning, der skal ’tilfredsstille systemet’ fremfor at skabe læring for eleverne.”</a:t>
            </a:r>
            <a:endParaRPr lang="da-DK" sz="1600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EBB52B1E-6986-470A-A541-4E072A923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47B72F-DFEA-4619-8A09-6A07DD276C31}"/>
              </a:ext>
            </a:extLst>
          </p:cNvPr>
          <p:cNvSpPr txBox="1"/>
          <p:nvPr/>
        </p:nvSpPr>
        <p:spPr bwMode="auto">
          <a:xfrm>
            <a:off x="816927" y="1346546"/>
            <a:ext cx="9126266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da-DK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Udvalgte citater fra møderne:  </a:t>
            </a:r>
          </a:p>
        </p:txBody>
      </p:sp>
    </p:spTree>
    <p:extLst>
      <p:ext uri="{BB962C8B-B14F-4D97-AF65-F5344CB8AC3E}">
        <p14:creationId xmlns:p14="http://schemas.microsoft.com/office/powerpoint/2010/main" val="20955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Professionel dømmekraft – mere motivation, selvstændighed og spontanitet</a:t>
            </a:r>
          </a:p>
          <a:p>
            <a:pPr>
              <a:lnSpc>
                <a:spcPct val="150000"/>
              </a:lnSpc>
            </a:pPr>
            <a:r>
              <a:rPr lang="da-DK" dirty="0"/>
              <a:t>Øget fokus på elevernes dannelse, trivsel, sociale og personlige kompetencer – en større sammenhæng med folkeskolens formålsparagraf</a:t>
            </a:r>
          </a:p>
          <a:p>
            <a:pPr>
              <a:lnSpc>
                <a:spcPct val="150000"/>
              </a:lnSpc>
            </a:pPr>
            <a:r>
              <a:rPr lang="da-DK" dirty="0"/>
              <a:t>Kreativitet, varieret læring, innovation og åben skole</a:t>
            </a:r>
          </a:p>
          <a:p>
            <a:pPr>
              <a:lnSpc>
                <a:spcPct val="150000"/>
              </a:lnSpc>
            </a:pPr>
            <a:r>
              <a:rPr lang="da-DK" dirty="0"/>
              <a:t>Tværfaglighed </a:t>
            </a:r>
          </a:p>
          <a:p>
            <a:pPr>
              <a:lnSpc>
                <a:spcPct val="150000"/>
              </a:lnSpc>
            </a:pPr>
            <a:r>
              <a:rPr lang="da-DK" dirty="0"/>
              <a:t>Elevinddragelse og –medbestemmelse </a:t>
            </a:r>
          </a:p>
          <a:p>
            <a:pPr>
              <a:lnSpc>
                <a:spcPct val="150000"/>
              </a:lnSpc>
            </a:pPr>
            <a:r>
              <a:rPr lang="da-DK" dirty="0"/>
              <a:t>Et forbedret forældresamarbejde om Fælles Mål</a:t>
            </a:r>
          </a:p>
          <a:p>
            <a:pPr marL="0" indent="0">
              <a:buNone/>
            </a:pP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muligheder efter aftalen om øget frihed</a:t>
            </a:r>
          </a:p>
        </p:txBody>
      </p:sp>
      <p:pic>
        <p:nvPicPr>
          <p:cNvPr id="7" name="Logo_ramboll_bmkArt">
            <a:extLst>
              <a:ext uri="{FF2B5EF4-FFF2-40B4-BE49-F238E27FC236}">
                <a16:creationId xmlns:a16="http://schemas.microsoft.com/office/drawing/2014/main" id="{16F3CE58-4B71-47FE-BE59-7D8476C4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DAF320-5C10-4A82-A8DE-D6D244F3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10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D8C2CA46-56FB-4769-8E21-E0C98F03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8">
            <a:extLst>
              <a:ext uri="{FF2B5EF4-FFF2-40B4-BE49-F238E27FC236}">
                <a16:creationId xmlns:a16="http://schemas.microsoft.com/office/drawing/2014/main" id="{4480B792-2D57-4728-8C8C-F453B9C9C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6927" y="1645033"/>
            <a:ext cx="4814439" cy="406335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sz="1600" b="1" dirty="0"/>
              <a:t>Kreativitet, varieret læring, innovation og åben skole</a:t>
            </a:r>
            <a:r>
              <a:rPr lang="da-DK" sz="1600" dirty="0"/>
              <a:t>: </a:t>
            </a:r>
            <a:r>
              <a:rPr lang="da-DK" sz="1600" i="1" dirty="0"/>
              <a:t>”det spontane – det der ikke er et mål – kan bedre komme i spil”</a:t>
            </a:r>
            <a:endParaRPr lang="da-DK" sz="1600" dirty="0"/>
          </a:p>
          <a:p>
            <a:pPr marL="0" indent="0">
              <a:lnSpc>
                <a:spcPct val="150000"/>
              </a:lnSpc>
              <a:buNone/>
            </a:pPr>
            <a:br>
              <a:rPr lang="da-DK" sz="1600" b="1" dirty="0"/>
            </a:br>
            <a:br>
              <a:rPr lang="da-DK" sz="1600" b="1" dirty="0"/>
            </a:br>
            <a:r>
              <a:rPr lang="da-DK" sz="1600" b="1" dirty="0"/>
              <a:t>Dannelse, trivsel, sociale og personlige kompetencer samt relationsarbejdet</a:t>
            </a:r>
            <a:r>
              <a:rPr lang="da-DK" sz="1600" dirty="0"/>
              <a:t>: </a:t>
            </a:r>
            <a:r>
              <a:rPr lang="da-DK" sz="1600" i="1" dirty="0"/>
              <a:t>”Der bliver plads til dannelsestænkning i forberedelse og gennemførelse af undervisningen eller med andre ord fokus på det, der ikke er målbart”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600" dirty="0"/>
              <a:t> </a:t>
            </a:r>
            <a:endParaRPr lang="da-DK" sz="1600" b="1" dirty="0"/>
          </a:p>
          <a:p>
            <a:pPr marL="0" indent="0">
              <a:buNone/>
            </a:pPr>
            <a:endParaRPr lang="da-DK" sz="1600" dirty="0">
              <a:highlight>
                <a:srgbClr val="FFFF00"/>
              </a:highligh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muligheder efter aftalen om øget frihed</a:t>
            </a:r>
          </a:p>
        </p:txBody>
      </p:sp>
      <p:pic>
        <p:nvPicPr>
          <p:cNvPr id="7" name="Logo_ramboll_bmkArt">
            <a:extLst>
              <a:ext uri="{FF2B5EF4-FFF2-40B4-BE49-F238E27FC236}">
                <a16:creationId xmlns:a16="http://schemas.microsoft.com/office/drawing/2014/main" id="{16F3CE58-4B71-47FE-BE59-7D8476C4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DAF320-5C10-4A82-A8DE-D6D244F3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10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D8C2CA46-56FB-4769-8E21-E0C98F03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8">
            <a:extLst>
              <a:ext uri="{FF2B5EF4-FFF2-40B4-BE49-F238E27FC236}">
                <a16:creationId xmlns:a16="http://schemas.microsoft.com/office/drawing/2014/main" id="{4480B792-2D57-4728-8C8C-F453B9C9C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B95F9A-9FBD-4F95-B821-49805FCA05B3}"/>
              </a:ext>
            </a:extLst>
          </p:cNvPr>
          <p:cNvSpPr txBox="1"/>
          <p:nvPr/>
        </p:nvSpPr>
        <p:spPr bwMode="auto">
          <a:xfrm>
            <a:off x="816927" y="1167519"/>
            <a:ext cx="9126266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da-DK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Udvalgte citater fra møderne: 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0604CDE-87C7-4123-860A-E40DCE606C0C}"/>
              </a:ext>
            </a:extLst>
          </p:cNvPr>
          <p:cNvSpPr txBox="1">
            <a:spLocks/>
          </p:cNvSpPr>
          <p:nvPr/>
        </p:nvSpPr>
        <p:spPr bwMode="auto">
          <a:xfrm>
            <a:off x="6095206" y="1645033"/>
            <a:ext cx="5156375" cy="40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a-DK" sz="1600" b="1" dirty="0"/>
              <a:t>Elevinddragelse og –medbestemmelse</a:t>
            </a:r>
            <a:r>
              <a:rPr lang="da-DK" sz="1600" dirty="0"/>
              <a:t>: ”Lempelsen gør det nemmere at inddrage eleverne og gøre dem til </a:t>
            </a:r>
            <a:r>
              <a:rPr lang="da-DK" sz="1600" i="1" dirty="0" err="1"/>
              <a:t>medskabere</a:t>
            </a:r>
            <a:r>
              <a:rPr lang="da-DK" sz="1600" i="1" dirty="0"/>
              <a:t> af undervisningen”</a:t>
            </a:r>
            <a:endParaRPr lang="da-DK" sz="1600" dirty="0"/>
          </a:p>
          <a:p>
            <a:pPr marL="0" indent="0">
              <a:lnSpc>
                <a:spcPct val="150000"/>
              </a:lnSpc>
              <a:buNone/>
            </a:pPr>
            <a:br>
              <a:rPr lang="da-DK" sz="1600" b="1" dirty="0"/>
            </a:br>
            <a:r>
              <a:rPr lang="da-DK" sz="1600" b="1" dirty="0"/>
              <a:t>Professionel dømmekraft – mere motivation, selvstændighed og spontanitet</a:t>
            </a:r>
            <a:r>
              <a:rPr lang="da-DK" sz="1600" dirty="0"/>
              <a:t>:</a:t>
            </a:r>
            <a:r>
              <a:rPr lang="da-DK" sz="1600" i="1" dirty="0"/>
              <a:t>” Vi får professionen tilbage” … ”Vi kan gøre det vi er gode til. Det skaber grobund for ildsjæle og god energi”</a:t>
            </a:r>
            <a:endParaRPr lang="da-DK" sz="1600" dirty="0"/>
          </a:p>
          <a:p>
            <a:pPr marL="0" indent="0">
              <a:buFont typeface="Verdana" pitchFamily="34" charset="0"/>
              <a:buNone/>
            </a:pPr>
            <a:endParaRPr lang="da-DK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6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Ønsker til vejledningsmateriale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16D-5F36-411B-9E51-4ABACC7A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388" y="1110946"/>
            <a:ext cx="10448344" cy="4063354"/>
          </a:xfrm>
        </p:spPr>
        <p:txBody>
          <a:bodyPr/>
          <a:lstStyle/>
          <a:p>
            <a:pPr marL="0" indent="0">
              <a:buNone/>
            </a:pPr>
            <a:r>
              <a:rPr lang="da-DK" sz="1600" b="1" dirty="0"/>
              <a:t>Forslag til indhold i vejledningsmaterialet:</a:t>
            </a:r>
          </a:p>
          <a:p>
            <a:r>
              <a:rPr lang="da-DK" sz="1600" dirty="0"/>
              <a:t>Sparring og dialog omkring didaktiske modeller, arbejdet med kompetencemål, samt kobling af mål til folkeskolens formål</a:t>
            </a:r>
          </a:p>
          <a:p>
            <a:r>
              <a:rPr lang="da-DK" sz="1600" dirty="0"/>
              <a:t>Forløb med fag- eller læringskonsulenter, der kan understøtte udarbejdelse af årsplaner og kompetencemålenes rolle heri</a:t>
            </a:r>
          </a:p>
          <a:p>
            <a:r>
              <a:rPr lang="da-DK" sz="1600" dirty="0"/>
              <a:t>Workshops med dialog omkring, hvordan folkeskolens formål og Fælles Mål kan sammentænkes – eksempelvis med rejsehold, der faciliterer dialog på landets skoler</a:t>
            </a:r>
          </a:p>
          <a:p>
            <a:r>
              <a:rPr lang="da-DK" sz="1600" dirty="0"/>
              <a:t>Vejledning med </a:t>
            </a:r>
            <a:r>
              <a:rPr lang="da-DK" sz="1600" dirty="0">
                <a:latin typeface="Verdana" pitchFamily="34" charset="0"/>
              </a:rPr>
              <a:t>konkrete eksempler på, hvordan undervisningsforløb med </a:t>
            </a:r>
            <a:r>
              <a:rPr lang="da-DK" sz="1600" dirty="0"/>
              <a:t>fokus på dannelsesperspektivet </a:t>
            </a:r>
            <a:r>
              <a:rPr lang="da-DK" sz="1600" dirty="0">
                <a:latin typeface="Verdana" pitchFamily="34" charset="0"/>
              </a:rPr>
              <a:t>kan udformes</a:t>
            </a:r>
          </a:p>
          <a:p>
            <a:r>
              <a:rPr lang="da-DK" sz="1600" dirty="0"/>
              <a:t>Nye og mere alsidige metoder til evaluering, herunder ved at indtænke læringsplatforme, hvor eleverne også selv kan sætte mål og evaluere sig selv </a:t>
            </a:r>
          </a:p>
          <a:p>
            <a:r>
              <a:rPr lang="da-DK" sz="1600" dirty="0"/>
              <a:t>Vejledning i, hvordan tværfaglige forløb hyppigere kan bringes i spil med blik for kompetencemål, eksempelvis ved konkrete eksempler på undervisningsforløb</a:t>
            </a:r>
          </a:p>
          <a:p>
            <a:r>
              <a:rPr lang="da-DK" sz="1600" dirty="0"/>
              <a:t>Elevinddragelse og –medbestemmelse – hvordan kan dette aspekt styrkes?</a:t>
            </a:r>
          </a:p>
          <a:p>
            <a:r>
              <a:rPr lang="da-DK" sz="1600" dirty="0"/>
              <a:t>Udvikling af fagenes indhold og elevernes progression</a:t>
            </a:r>
          </a:p>
          <a:p>
            <a:endParaRPr lang="da-DK" sz="1600" dirty="0"/>
          </a:p>
          <a:p>
            <a:pPr marL="0" indent="0">
              <a:buNone/>
            </a:pPr>
            <a:endParaRPr lang="da-DK" sz="1600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A3CE613F-B479-466E-81B1-B424131F1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Ønsker til vejledningsmateriale </a:t>
            </a:r>
            <a:endParaRPr lang="en-GB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A3CE613F-B479-466E-81B1-B424131F1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7D3A28-2A4D-4B2F-85DE-F38D1CE30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927" y="1412029"/>
            <a:ext cx="10559098" cy="4063354"/>
          </a:xfrm>
        </p:spPr>
        <p:txBody>
          <a:bodyPr/>
          <a:lstStyle/>
          <a:p>
            <a:pPr marL="0" indent="0">
              <a:buNone/>
            </a:pPr>
            <a:r>
              <a:rPr lang="da-DK" sz="1600" b="1" dirty="0"/>
              <a:t>Forslag til form på vejledningsmaterialet </a:t>
            </a:r>
          </a:p>
          <a:p>
            <a:r>
              <a:rPr lang="da-DK" sz="1600" dirty="0">
                <a:latin typeface="Verdana" pitchFamily="34" charset="0"/>
              </a:rPr>
              <a:t>Videovejledninger, der præsenterer konkrete undervisningsforløb og inspiration til arbejdet med kompetencemål</a:t>
            </a:r>
          </a:p>
          <a:p>
            <a:r>
              <a:rPr lang="da-DK" sz="1600" dirty="0"/>
              <a:t>Inspirationsbank med </a:t>
            </a:r>
            <a:r>
              <a:rPr lang="da-DK" sz="1600" dirty="0" err="1"/>
              <a:t>best</a:t>
            </a:r>
            <a:r>
              <a:rPr lang="da-DK" sz="1600" dirty="0"/>
              <a:t> practice, herunder </a:t>
            </a:r>
            <a:r>
              <a:rPr lang="da-DK" sz="1600" dirty="0">
                <a:latin typeface="Verdana" pitchFamily="34" charset="0"/>
              </a:rPr>
              <a:t>et idékatalog med læringsstile og emneinspiration </a:t>
            </a:r>
            <a:endParaRPr lang="da-DK" sz="1600" dirty="0"/>
          </a:p>
          <a:p>
            <a:r>
              <a:rPr lang="da-DK" sz="1600" dirty="0"/>
              <a:t>Faghæfter og lettilgængelige skriftlige vejledninger, som er ”grydeklare”)</a:t>
            </a:r>
          </a:p>
          <a:p>
            <a:r>
              <a:rPr lang="da-DK" sz="1600" dirty="0"/>
              <a:t>Overskuelig IT-platform med søgefunktion </a:t>
            </a:r>
          </a:p>
          <a:p>
            <a:r>
              <a:rPr lang="da-DK" sz="1600" dirty="0"/>
              <a:t>Adgang til læringskonsulenterne eller fagkonsulent, fx ”hotline” og aktionslæringsforløb</a:t>
            </a:r>
          </a:p>
          <a:p>
            <a:r>
              <a:rPr lang="da-DK" sz="1600" dirty="0">
                <a:latin typeface="Verdana" pitchFamily="34" charset="0"/>
              </a:rPr>
              <a:t>Uddannede ’superbrugere’ på skolerne, som lokalt kan understøtte sine kollegaer i en ’side-mandsoplæring’. </a:t>
            </a:r>
            <a:endParaRPr lang="da-DK" sz="1600" dirty="0"/>
          </a:p>
          <a:p>
            <a:r>
              <a:rPr lang="da-DK" sz="1600" dirty="0"/>
              <a:t>Diskussions- og refleksionsoplæg </a:t>
            </a:r>
          </a:p>
          <a:p>
            <a:r>
              <a:rPr lang="da-DK" sz="1600" dirty="0"/>
              <a:t>Multimodalt vejledningsmateriale, apps og anvendelse af sociale medier</a:t>
            </a:r>
          </a:p>
          <a:p>
            <a:r>
              <a:rPr lang="da-DK" sz="1600" dirty="0"/>
              <a:t>En ny form af vejledninger kan understøtte den pædagogiske anvendelse af Fælles Mål </a:t>
            </a:r>
          </a:p>
          <a:p>
            <a:endParaRPr lang="da-DK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2797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Ønsker til vejledningsmateriale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16D-5F36-411B-9E51-4ABACC7A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927" y="1336224"/>
            <a:ext cx="11170634" cy="406335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da-DK" b="1" dirty="0"/>
              <a:t>Eksempler på forslag til indhold: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a-DK" sz="1600" b="1" dirty="0"/>
              <a:t>Vejledning med fokus på dannelsesperspektivet </a:t>
            </a:r>
            <a:r>
              <a:rPr lang="da-DK" sz="1600" dirty="0">
                <a:sym typeface="Wingdings" panose="05000000000000000000" pitchFamily="2" charset="2"/>
              </a:rPr>
              <a:t> E</a:t>
            </a:r>
            <a:r>
              <a:rPr lang="da-DK" sz="1600" dirty="0"/>
              <a:t>ksempler på, hvordan et undervisningsforløb kan omhandle dannelse i et samspil med fagenes mål.</a:t>
            </a:r>
          </a:p>
          <a:p>
            <a:pPr marL="0" lvl="0" indent="0" eaLnBrk="0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da-DK" sz="1600" b="1" dirty="0"/>
              <a:t>Supervision og sparring </a:t>
            </a:r>
            <a:r>
              <a:rPr lang="da-DK" sz="1600" b="1" dirty="0">
                <a:sym typeface="Wingdings" panose="05000000000000000000" pitchFamily="2" charset="2"/>
              </a:rPr>
              <a:t> </a:t>
            </a:r>
            <a:r>
              <a:rPr lang="da-DK" sz="1600" dirty="0">
                <a:latin typeface="Verdana" pitchFamily="34" charset="0"/>
              </a:rPr>
              <a:t>i forhold til at bringe kompetenceområderne i spil i undervisningen, og understøttelse af didaktiske tilgange og modeller. </a:t>
            </a:r>
          </a:p>
          <a:p>
            <a:pPr marL="0" lvl="0" indent="0" eaLnBrk="0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da-DK" sz="1600" dirty="0">
              <a:latin typeface="Verdana" pitchFamily="34" charset="0"/>
            </a:endParaRPr>
          </a:p>
          <a:p>
            <a:pPr marL="0" lvl="0" indent="0" eaLnBrk="0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da-DK" b="1" dirty="0">
                <a:latin typeface="Verdana" pitchFamily="34" charset="0"/>
              </a:rPr>
              <a:t>Eksempler på forslag til form:</a:t>
            </a:r>
          </a:p>
          <a:p>
            <a:pPr marL="0" lvl="0" indent="0" eaLnBrk="0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da-DK" sz="1200" b="1" dirty="0">
              <a:latin typeface="Verdana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da-DK" sz="1600" b="1" dirty="0"/>
              <a:t>En overskuelig IT-platform med klar kobling til eksisterende platforme</a:t>
            </a:r>
            <a:r>
              <a:rPr lang="da-DK" sz="1600" dirty="0"/>
              <a:t> </a:t>
            </a:r>
            <a:r>
              <a:rPr lang="da-DK" sz="1600" dirty="0">
                <a:sym typeface="Wingdings" panose="05000000000000000000" pitchFamily="2" charset="2"/>
              </a:rPr>
              <a:t> </a:t>
            </a:r>
            <a:r>
              <a:rPr lang="da-DK" sz="1600" dirty="0" err="1"/>
              <a:t>EMU’en</a:t>
            </a:r>
            <a:r>
              <a:rPr lang="da-DK" sz="1600" dirty="0"/>
              <a:t> er på nuværende tidspunkt at svær at navigere i, men med de rette tiltag kan den fungere som en base for vejledninger. Platformen kan </a:t>
            </a:r>
            <a:r>
              <a:rPr lang="da-DK" sz="1600"/>
              <a:t>med fordel </a:t>
            </a:r>
            <a:r>
              <a:rPr lang="da-DK" sz="1600" dirty="0"/>
              <a:t>have en søgefunktion og et mere simpelt udtryk.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a-DK" sz="1600" b="1" dirty="0"/>
              <a:t>En ny form af vejledning kan understøtte målene som pædagogisk værktøj </a:t>
            </a:r>
            <a:r>
              <a:rPr lang="da-DK" sz="1600" dirty="0">
                <a:sym typeface="Wingdings" panose="05000000000000000000" pitchFamily="2" charset="2"/>
              </a:rPr>
              <a:t> </a:t>
            </a:r>
            <a:r>
              <a:rPr lang="da-DK" sz="1600" dirty="0"/>
              <a:t>Videovejledninger, der præsenterer konkrete undervisningsforløb, praksiseksempler på anvendelsen af kompetencemål, samt konkret inspiration til de forskellige fag.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A3CE613F-B479-466E-81B1-B424131F1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A3CE613F-B479-466E-81B1-B424131F1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E52F1C9-EBFE-41A9-AD2F-B44C1A71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56" y="1020971"/>
            <a:ext cx="10559098" cy="398455"/>
          </a:xfrm>
        </p:spPr>
        <p:txBody>
          <a:bodyPr/>
          <a:lstStyle/>
          <a:p>
            <a:r>
              <a:rPr lang="en-GB" dirty="0"/>
              <a:t>Afslutningsvis: Spørgsmål? </a:t>
            </a:r>
          </a:p>
        </p:txBody>
      </p:sp>
      <p:pic>
        <p:nvPicPr>
          <p:cNvPr id="12" name="Content Placeholder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1DE6481-886E-4EB6-9E10-46576F2794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839688" y="1419426"/>
            <a:ext cx="4386234" cy="4460022"/>
          </a:xfrm>
        </p:spPr>
      </p:pic>
    </p:spTree>
    <p:extLst>
      <p:ext uri="{BB962C8B-B14F-4D97-AF65-F5344CB8AC3E}">
        <p14:creationId xmlns:p14="http://schemas.microsoft.com/office/powerpoint/2010/main" val="33793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</a:t>
            </a:r>
            <a:endParaRPr lang="en-GB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EBB52B1E-6986-470A-A541-4E072A923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12CC25-0FDC-4640-819B-C5A542E01B5F}"/>
              </a:ext>
            </a:extLst>
          </p:cNvPr>
          <p:cNvSpPr txBox="1">
            <a:spLocks/>
          </p:cNvSpPr>
          <p:nvPr/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189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2pPr>
            <a:lvl3pPr marL="914377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ＭＳ Ｐゴシック" pitchFamily="-111" charset="-128"/>
                <a:cs typeface="+mn-cs"/>
              </a:defRPr>
            </a:lvl9pPr>
          </a:lstStyle>
          <a:p>
            <a:fld id="{31421AFA-3AE7-4CEA-BC9B-447859BED57B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6E9909-4828-45D0-9A29-5F21DE14718F}"/>
              </a:ext>
            </a:extLst>
          </p:cNvPr>
          <p:cNvCxnSpPr/>
          <p:nvPr/>
        </p:nvCxnSpPr>
        <p:spPr>
          <a:xfrm>
            <a:off x="787297" y="1375962"/>
            <a:ext cx="1062851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4805B5-018E-4C2A-8896-BDD564F8164F}"/>
              </a:ext>
            </a:extLst>
          </p:cNvPr>
          <p:cNvSpPr txBox="1"/>
          <p:nvPr/>
        </p:nvSpPr>
        <p:spPr bwMode="auto">
          <a:xfrm>
            <a:off x="3358902" y="1728023"/>
            <a:ext cx="805691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609585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da-DK" b="1" dirty="0">
                <a:latin typeface="Verdana"/>
                <a:cs typeface="ＭＳ Ｐゴシック" pitchFamily="-111" charset="-128"/>
              </a:rPr>
              <a:t>Rammesætning</a:t>
            </a:r>
          </a:p>
          <a:p>
            <a:pPr marL="742939" lvl="1" indent="-285750" defTabSz="609585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/>
                <a:cs typeface="ＭＳ Ｐゴシック" pitchFamily="-111" charset="-128"/>
              </a:rPr>
              <a:t>Formål og baggrund</a:t>
            </a:r>
          </a:p>
          <a:p>
            <a:pPr marL="742939" lvl="1" indent="-285750" defTabSz="609585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/>
                <a:cs typeface="ＭＳ Ｐゴシック" pitchFamily="-111" charset="-128"/>
              </a:rPr>
              <a:t>Fakta om møder</a:t>
            </a:r>
          </a:p>
          <a:p>
            <a:pPr marL="742939" lvl="1" indent="-285750" defTabSz="609585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/>
                <a:cs typeface="ＭＳ Ｐゴシック" pitchFamily="-111" charset="-128"/>
              </a:rPr>
              <a:t>Tilgang til opsamling </a:t>
            </a:r>
          </a:p>
          <a:p>
            <a:pPr lvl="1" defTabSz="609585" eaLnBrk="0" hangingPunct="0">
              <a:spcAft>
                <a:spcPts val="600"/>
              </a:spcAft>
            </a:pPr>
            <a:endParaRPr lang="da-DK" dirty="0">
              <a:latin typeface="Verdana"/>
              <a:cs typeface="ＭＳ Ｐゴシック" pitchFamily="-111" charset="-128"/>
            </a:endParaRPr>
          </a:p>
          <a:p>
            <a:pPr marL="342900" indent="-342900" defTabSz="609585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da-DK" b="1" dirty="0">
                <a:latin typeface="Verdana"/>
                <a:cs typeface="ＭＳ Ｐゴシック" pitchFamily="-111" charset="-128"/>
              </a:rPr>
              <a:t>Centrale pointer fra dialogmøder</a:t>
            </a:r>
          </a:p>
          <a:p>
            <a:pPr marL="800089" lvl="1" indent="-342900" defTabSz="609585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/>
                <a:cs typeface="ＭＳ Ｐゴシック" pitchFamily="-111" charset="-128"/>
              </a:rPr>
              <a:t>Erfaringer med Fælles Mål før aftale om øget frihed</a:t>
            </a:r>
          </a:p>
          <a:p>
            <a:pPr marL="800089" lvl="1" indent="-342900" defTabSz="609585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/>
                <a:cs typeface="ＭＳ Ｐゴシック" pitchFamily="-111" charset="-128"/>
              </a:rPr>
              <a:t>Nye muligheder efter aftale om øget frihed</a:t>
            </a:r>
          </a:p>
          <a:p>
            <a:pPr marL="800089" lvl="1" indent="-342900" defTabSz="609585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>
                <a:latin typeface="Verdana"/>
                <a:cs typeface="ＭＳ Ｐゴシック" pitchFamily="-111" charset="-128"/>
              </a:rPr>
              <a:t>Ønsker til vejledningsmateriale</a:t>
            </a:r>
          </a:p>
          <a:p>
            <a:pPr marL="800089" lvl="1" indent="-342900" defTabSz="609585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dirty="0">
              <a:latin typeface="Verdana"/>
              <a:cs typeface="ＭＳ Ｐゴシック" pitchFamily="-111" charset="-128"/>
            </a:endParaRPr>
          </a:p>
          <a:p>
            <a:pPr marL="342900" indent="-342900" defTabSz="609585" eaLnBrk="0" hangingPunct="0">
              <a:spcAft>
                <a:spcPts val="600"/>
              </a:spcAft>
              <a:buFont typeface="+mj-lt"/>
              <a:buAutoNum type="arabicPeriod"/>
            </a:pPr>
            <a:r>
              <a:rPr lang="da-DK" b="1" dirty="0">
                <a:latin typeface="Verdana"/>
                <a:cs typeface="ＭＳ Ｐゴシック" pitchFamily="-111" charset="-128"/>
              </a:rPr>
              <a:t>Spørgsmål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F060FC-66FE-4FCF-8C33-93D0858738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110"/>
          <a:stretch/>
        </p:blipFill>
        <p:spPr>
          <a:xfrm>
            <a:off x="787296" y="1410868"/>
            <a:ext cx="2470643" cy="427157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328ED8-94FE-4D4E-8B6C-D7CE5DB9D40A}"/>
              </a:ext>
            </a:extLst>
          </p:cNvPr>
          <p:cNvCxnSpPr/>
          <p:nvPr/>
        </p:nvCxnSpPr>
        <p:spPr>
          <a:xfrm>
            <a:off x="787296" y="5682445"/>
            <a:ext cx="10628518" cy="0"/>
          </a:xfrm>
          <a:prstGeom prst="line">
            <a:avLst/>
          </a:prstGeom>
          <a:ln w="571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1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05F7A5C-D89B-4915-BB54-5C6FBE9B17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8108" b="3810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F716CD-E651-4E97-B791-60700216E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Rammesætning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64289F-575A-4D15-9E6E-2B071E93DAC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/>
              <a:t>Dialogmøder</a:t>
            </a:r>
            <a:r>
              <a:rPr lang="en-GB" dirty="0"/>
              <a:t>: </a:t>
            </a:r>
            <a:r>
              <a:rPr lang="en-GB" dirty="0" err="1"/>
              <a:t>hvorfor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hvordan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21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cissors&#10;&#10;Description generated with very high confidence">
            <a:extLst>
              <a:ext uri="{FF2B5EF4-FFF2-40B4-BE49-F238E27FC236}">
                <a16:creationId xmlns:a16="http://schemas.microsoft.com/office/drawing/2014/main" id="{2C8C1F4C-1964-43F2-BBC5-2BA1066C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374" y="1822035"/>
            <a:ext cx="4748627" cy="3091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og formål med dialogmøder</a:t>
            </a:r>
            <a:endParaRPr lang="en-GB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EBB52B1E-6986-470A-A541-4E072A923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F6C322-F866-40DE-B3A2-F0EEDBB3E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388" y="1112135"/>
            <a:ext cx="6540986" cy="4063354"/>
          </a:xfrm>
        </p:spPr>
        <p:txBody>
          <a:bodyPr/>
          <a:lstStyle/>
          <a:p>
            <a:pPr marL="0" indent="0">
              <a:buNone/>
            </a:pPr>
            <a:r>
              <a:rPr lang="da-DK" sz="1600" b="1" dirty="0">
                <a:latin typeface="+mj-lt"/>
              </a:rPr>
              <a:t>Formål med møder: 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da-DK" sz="1600" dirty="0">
                <a:latin typeface="+mj-lt"/>
              </a:rPr>
              <a:t>Rådgivningsgruppen for Fælles Mål, der rådgiver ministeriet i forbindelse med aftalen om lempelsen af Fælles Mål, ønsker at inddrage skole- og forvaltningspersonale i realiseringen af aftalen. 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da-DK" sz="1600" dirty="0">
                <a:latin typeface="+mj-lt"/>
              </a:rPr>
              <a:t>Møderne skal skabe et rum for faglig drøftelse af den øgede frihed og kvalificering af ideer og ønsker til det nye vejlednings- og inspirationsmateriale, som Undervisningsministeriet skal udarbejde til skoler, teams, lærere og øvrigt pædagogisk personale. </a:t>
            </a:r>
          </a:p>
          <a:p>
            <a:pPr>
              <a:lnSpc>
                <a:spcPts val="2900"/>
              </a:lnSpc>
              <a:spcAft>
                <a:spcPts val="600"/>
              </a:spcAft>
            </a:pPr>
            <a:r>
              <a:rPr lang="da-DK" sz="1600" dirty="0">
                <a:latin typeface="+mj-lt"/>
              </a:rPr>
              <a:t>Møderne skal igangsætte en lokal dialog om, hvad lempelsen af bindingerne i Fælles Mål skal betyde for det pædagogiske arbejde på den enkelte skole og kommune. </a:t>
            </a:r>
          </a:p>
        </p:txBody>
      </p:sp>
    </p:spTree>
    <p:extLst>
      <p:ext uri="{BB962C8B-B14F-4D97-AF65-F5344CB8AC3E}">
        <p14:creationId xmlns:p14="http://schemas.microsoft.com/office/powerpoint/2010/main" val="18549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748800"/>
          </a:xfrm>
        </p:spPr>
        <p:txBody>
          <a:bodyPr/>
          <a:lstStyle/>
          <a:p>
            <a:r>
              <a:rPr lang="da-DK" dirty="0" err="1"/>
              <a:t>dialogMødernes</a:t>
            </a:r>
            <a:r>
              <a:rPr lang="da-DK" dirty="0"/>
              <a:t> form og indhold</a:t>
            </a:r>
            <a:endParaRPr lang="en-GB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EBB52B1E-6986-470A-A541-4E072A923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F6C322-F866-40DE-B3A2-F0EEDBB3E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928" y="1485537"/>
            <a:ext cx="6349416" cy="4160323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To mødetyper - skolemøder og regionale møder </a:t>
            </a:r>
          </a:p>
          <a:p>
            <a:r>
              <a:rPr lang="da-DK" dirty="0"/>
              <a:t>Skolemøder på lokale skoler omkring i landet med lærere, pædagoger og skoleledere som deltagere</a:t>
            </a:r>
          </a:p>
          <a:p>
            <a:r>
              <a:rPr lang="da-DK" dirty="0"/>
              <a:t>De regionale møder hos forvaltningerne med skole- og forvaltningspersonale som deltagere.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Indhold på møderne: </a:t>
            </a:r>
          </a:p>
          <a:p>
            <a:r>
              <a:rPr lang="da-DK" dirty="0"/>
              <a:t>Erfaringer med Fælles Mål før aftalen</a:t>
            </a:r>
          </a:p>
          <a:p>
            <a:r>
              <a:rPr lang="da-DK" dirty="0"/>
              <a:t>Muligheder med øget frihed</a:t>
            </a:r>
          </a:p>
          <a:p>
            <a:r>
              <a:rPr lang="da-DK" dirty="0"/>
              <a:t>Ønsker til vejledningsmaterialet</a:t>
            </a:r>
          </a:p>
          <a:p>
            <a:r>
              <a:rPr lang="da-DK" dirty="0"/>
              <a:t>Forvaltningerne og skoleledelsens rolle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CD9560A-F837-4BB0-B00D-9AFCB48BBD6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472" b="-377"/>
          <a:stretch/>
        </p:blipFill>
        <p:spPr bwMode="auto">
          <a:xfrm>
            <a:off x="7368363" y="2115880"/>
            <a:ext cx="4566869" cy="3554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39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Fakta om dialogmøder</a:t>
            </a:r>
            <a:endParaRPr lang="en-GB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EBB52B1E-6986-470A-A541-4E072A923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F6C322-F866-40DE-B3A2-F0EEDBB3E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927" y="1412029"/>
            <a:ext cx="9836895" cy="9532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Lidt tal på de afholdte møder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DAF788-FD38-49D4-9D19-336B53EEEA4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5" y="2284253"/>
            <a:ext cx="8646459" cy="3632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2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på møder</a:t>
            </a:r>
            <a:endParaRPr lang="en-GB" dirty="0"/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EBB52B1E-6986-470A-A541-4E072A923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F6C322-F866-40DE-B3A2-F0EEDBB3E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927" y="1560890"/>
            <a:ext cx="10390049" cy="3948691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Tilgang til opsamling på møder:</a:t>
            </a:r>
          </a:p>
          <a:p>
            <a:r>
              <a:rPr lang="da-DK" dirty="0"/>
              <a:t>I opsamlingen er sammenfattet en række gennemgående pointer fra møderne</a:t>
            </a:r>
          </a:p>
          <a:p>
            <a:r>
              <a:rPr lang="da-DK" dirty="0"/>
              <a:t>I vores tilgang fremhæves de pointer, som nævnes oftest af deltagerne på tværs af møderne</a:t>
            </a:r>
          </a:p>
          <a:p>
            <a:r>
              <a:rPr lang="da-DK" dirty="0"/>
              <a:t>Opsamlingen har fokus på at </a:t>
            </a:r>
            <a:r>
              <a:rPr lang="da-DK" u="sng" dirty="0"/>
              <a:t>gengive pointer</a:t>
            </a:r>
            <a:r>
              <a:rPr lang="da-DK" dirty="0"/>
              <a:t>, som de er fremført af deltagerne på møderne, og opsamlingen indeholder således hverken en tolkning eller analyse af pointer</a:t>
            </a:r>
          </a:p>
          <a:p>
            <a:r>
              <a:rPr lang="da-DK" dirty="0"/>
              <a:t>Der er ikke væsentlige geografiske forskelle i pointer mellem møderne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8913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8">
            <a:extLst>
              <a:ext uri="{FF2B5EF4-FFF2-40B4-BE49-F238E27FC236}">
                <a16:creationId xmlns:a16="http://schemas.microsoft.com/office/drawing/2014/main" id="{13E1C79D-5F05-4CEA-8ED4-95A99BCA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64273"/>
            <a:ext cx="12190414" cy="294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F716CD-E651-4E97-B791-60700216E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Centrale pointer </a:t>
            </a:r>
          </a:p>
        </p:txBody>
      </p:sp>
    </p:spTree>
    <p:extLst>
      <p:ext uri="{BB962C8B-B14F-4D97-AF65-F5344CB8AC3E}">
        <p14:creationId xmlns:p14="http://schemas.microsoft.com/office/powerpoint/2010/main" val="34949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1E2D-435E-4EB6-ABAF-5428D58F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mål før aftalen om øget frihed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016D-5F36-411B-9E51-4ABACC7A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913" y="1812140"/>
            <a:ext cx="5164774" cy="38583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a-DK" sz="1600" b="1" dirty="0"/>
              <a:t>Hvad fungerede godt? </a:t>
            </a:r>
          </a:p>
          <a:p>
            <a:r>
              <a:rPr lang="da-DK" sz="1700" i="1" dirty="0"/>
              <a:t>Fælles mål skaber overblik og tilbyder klare retningslinjer</a:t>
            </a:r>
            <a:endParaRPr lang="da-DK" sz="1700" dirty="0"/>
          </a:p>
          <a:p>
            <a:r>
              <a:rPr lang="da-DK" sz="1700" i="1" dirty="0"/>
              <a:t>Fælles Mål giver et fælles sprog om fagene</a:t>
            </a:r>
            <a:endParaRPr lang="da-DK" sz="1700" dirty="0"/>
          </a:p>
          <a:p>
            <a:pPr>
              <a:lnSpc>
                <a:spcPct val="150000"/>
              </a:lnSpc>
            </a:pPr>
            <a:r>
              <a:rPr lang="da-DK" sz="1700" dirty="0"/>
              <a:t>Fælles Mål bidrager til styrkelse af elevernes læreprocesser</a:t>
            </a:r>
          </a:p>
          <a:p>
            <a:pPr>
              <a:lnSpc>
                <a:spcPct val="150000"/>
              </a:lnSpc>
            </a:pPr>
            <a:r>
              <a:rPr lang="da-DK" sz="1700" dirty="0"/>
              <a:t>Fælles Mål bidrager til styrket faglighed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E1E6-CC65-48CC-A132-BD87749B1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812140"/>
            <a:ext cx="5296431" cy="38583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a-DK" sz="1700" b="1" dirty="0"/>
              <a:t>Hvad fungerede ikke godt? </a:t>
            </a:r>
          </a:p>
          <a:p>
            <a:pPr>
              <a:lnSpc>
                <a:spcPct val="150000"/>
              </a:lnSpc>
            </a:pPr>
            <a:r>
              <a:rPr lang="da-DK" sz="1700" dirty="0"/>
              <a:t>Fælles Mål før lempelsen var uoverskuelige som følge af for mange mål</a:t>
            </a:r>
          </a:p>
          <a:p>
            <a:pPr>
              <a:lnSpc>
                <a:spcPct val="150000"/>
              </a:lnSpc>
            </a:pPr>
            <a:r>
              <a:rPr lang="da-DK" sz="1700" dirty="0"/>
              <a:t>Risiko for forskydning af fokus fra læring til målene</a:t>
            </a:r>
          </a:p>
          <a:p>
            <a:pPr>
              <a:lnSpc>
                <a:spcPct val="150000"/>
              </a:lnSpc>
            </a:pPr>
            <a:r>
              <a:rPr lang="da-DK" sz="1700" dirty="0"/>
              <a:t>Begrænset metodefrihed og kreativitet</a:t>
            </a:r>
          </a:p>
          <a:p>
            <a:r>
              <a:rPr lang="da-DK" sz="1700" dirty="0"/>
              <a:t>Fælles Mål fungerer ikke i dialogen med forældre og elever </a:t>
            </a:r>
          </a:p>
        </p:txBody>
      </p:sp>
      <p:pic>
        <p:nvPicPr>
          <p:cNvPr id="5" name="Logo_ramboll_bmkArt">
            <a:extLst>
              <a:ext uri="{FF2B5EF4-FFF2-40B4-BE49-F238E27FC236}">
                <a16:creationId xmlns:a16="http://schemas.microsoft.com/office/drawing/2014/main" id="{0A4218D5-F8B0-4F8D-BF76-88E3842A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1" y="6159600"/>
            <a:ext cx="1217187" cy="25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5F8EA-814A-472A-8F94-E545F04C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90" y="6211918"/>
            <a:ext cx="1245831" cy="295773"/>
          </a:xfrm>
          <a:prstGeom prst="rect">
            <a:avLst/>
          </a:prstGeom>
        </p:spPr>
      </p:pic>
      <p:pic>
        <p:nvPicPr>
          <p:cNvPr id="7" name="625EB44E-4F73-408F-91FF-3BDF88BE6AA5" descr="625EB44E-4F73-408F-91FF-3BDF88BE6AA5">
            <a:extLst>
              <a:ext uri="{FF2B5EF4-FFF2-40B4-BE49-F238E27FC236}">
                <a16:creationId xmlns:a16="http://schemas.microsoft.com/office/drawing/2014/main" id="{B5CEB736-65A7-4E72-9A9C-618C6726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22" y="5805356"/>
            <a:ext cx="1344381" cy="9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8">
            <a:extLst>
              <a:ext uri="{FF2B5EF4-FFF2-40B4-BE49-F238E27FC236}">
                <a16:creationId xmlns:a16="http://schemas.microsoft.com/office/drawing/2014/main" id="{EBB52B1E-6986-470A-A541-4E072A923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193" y="241857"/>
            <a:ext cx="2160808" cy="1094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47B72F-DFEA-4619-8A09-6A07DD276C31}"/>
              </a:ext>
            </a:extLst>
          </p:cNvPr>
          <p:cNvSpPr txBox="1"/>
          <p:nvPr/>
        </p:nvSpPr>
        <p:spPr bwMode="auto">
          <a:xfrm>
            <a:off x="816927" y="999458"/>
            <a:ext cx="9126266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På </a:t>
            </a:r>
            <a:r>
              <a:rPr lang="da-DK" sz="1600" i="1" dirty="0">
                <a:latin typeface="Verdana"/>
                <a:cs typeface="ＭＳ Ｐゴシック" pitchFamily="-111" charset="-128"/>
              </a:rPr>
              <a:t>dialog</a:t>
            </a: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møderne diskuterede skole- og forvaltningspersonale hvad der fungerede godt og hvad der fungerede mindre godt ved</a:t>
            </a:r>
            <a:r>
              <a:rPr lang="da-DK" sz="1600" i="1" dirty="0">
                <a:latin typeface="Verdana"/>
                <a:cs typeface="ＭＳ Ｐゴシック" pitchFamily="-111" charset="-128"/>
              </a:rPr>
              <a:t> Fælles Mål </a:t>
            </a:r>
            <a:r>
              <a:rPr lang="da-DK" sz="1600" i="1" u="sng" dirty="0">
                <a:latin typeface="Verdana"/>
                <a:cs typeface="ＭＳ Ｐゴシック" pitchFamily="-111" charset="-128"/>
              </a:rPr>
              <a:t>før</a:t>
            </a:r>
            <a:r>
              <a:rPr lang="da-DK" sz="1600" i="1" dirty="0">
                <a:latin typeface="Verdana"/>
                <a:cs typeface="ＭＳ Ｐゴシック" pitchFamily="-111" charset="-128"/>
              </a:rPr>
              <a:t> lempelsen:</a:t>
            </a:r>
            <a:endParaRPr kumimoji="0" lang="da-DK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8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Ramboll Basic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D653125C-1E6D-488F-9583-8A27F724BC2E}" vid="{3B480301-3050-4E31-9D61-39A9D7868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3185</TotalTime>
  <Words>1796</Words>
  <Application>Microsoft Office PowerPoint</Application>
  <PresentationFormat>Custom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Verdana</vt:lpstr>
      <vt:lpstr>Wingdings</vt:lpstr>
      <vt:lpstr>Ramboll Basic template</vt:lpstr>
      <vt:lpstr>PowerPoint Presentation</vt:lpstr>
      <vt:lpstr>INDHOLD</vt:lpstr>
      <vt:lpstr>Rammesætning</vt:lpstr>
      <vt:lpstr>Baggrund og formål med dialogmøder</vt:lpstr>
      <vt:lpstr>dialogMødernes form og indhold</vt:lpstr>
      <vt:lpstr>Fakta om dialogmøder</vt:lpstr>
      <vt:lpstr>Opsamling på møder</vt:lpstr>
      <vt:lpstr>Centrale pointer </vt:lpstr>
      <vt:lpstr>fælles mål før aftalen om øget frihed</vt:lpstr>
      <vt:lpstr>fælles mål før aftalen om øget frihed</vt:lpstr>
      <vt:lpstr>Nye muligheder efter aftalen om øget frihed</vt:lpstr>
      <vt:lpstr>Nye muligheder efter aftalen om øget frihed</vt:lpstr>
      <vt:lpstr>Ønsker til vejledningsmateriale </vt:lpstr>
      <vt:lpstr>Ønsker til vejledningsmateriale </vt:lpstr>
      <vt:lpstr>Ønsker til vejledningsmateriale </vt:lpstr>
      <vt:lpstr>Afslutningsvis: Spørgsmål? 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Ditte Frandsen</dc:creator>
  <cp:lastModifiedBy>Marie Bilde</cp:lastModifiedBy>
  <cp:revision>187</cp:revision>
  <cp:lastPrinted>2018-03-12T09:56:05Z</cp:lastPrinted>
  <dcterms:created xsi:type="dcterms:W3CDTF">2018-02-02T11:57:15Z</dcterms:created>
  <dcterms:modified xsi:type="dcterms:W3CDTF">2018-04-16T12:17:16Z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DocumentLanguageString">
    <vt:lpwstr>Danish</vt:lpwstr>
  </property>
  <property fmtid="{D5CDD505-2E9C-101B-9397-08002B2CF9AE}" pid="4" name="SD_DocumentLanguage">
    <vt:lpwstr>da-DK</vt:lpwstr>
  </property>
  <property fmtid="{D5CDD505-2E9C-101B-9397-08002B2CF9AE}" pid="5" name="sdDocumentDateFormat">
    <vt:lpwstr>da-DK:dd/MM/yyyy</vt:lpwstr>
  </property>
  <property fmtid="{D5CDD505-2E9C-101B-9397-08002B2CF9AE}" pid="6" name="SD_CtlText_UserProfiles_Date">
    <vt:lpwstr/>
  </property>
  <property fmtid="{D5CDD505-2E9C-101B-9397-08002B2CF9AE}" pid="7" name="SD_CtlText_UserProfiles_Name">
    <vt:lpwstr/>
  </property>
  <property fmtid="{D5CDD505-2E9C-101B-9397-08002B2CF9AE}" pid="8" name="SD_ArtworkDefinition">
    <vt:lpwstr>Ramboll</vt:lpwstr>
  </property>
  <property fmtid="{D5CDD505-2E9C-101B-9397-08002B2CF9AE}" pid="9" name="SD_CtlText_LogoSelector">
    <vt:lpwstr>Ramboll</vt:lpwstr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