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22"/>
  </p:notesMasterIdLst>
  <p:handoutMasterIdLst>
    <p:handoutMasterId r:id="rId23"/>
  </p:handoutMasterIdLst>
  <p:sldIdLst>
    <p:sldId id="307" r:id="rId2"/>
    <p:sldId id="308" r:id="rId3"/>
    <p:sldId id="290" r:id="rId4"/>
    <p:sldId id="268" r:id="rId5"/>
    <p:sldId id="295" r:id="rId6"/>
    <p:sldId id="298" r:id="rId7"/>
    <p:sldId id="270" r:id="rId8"/>
    <p:sldId id="273" r:id="rId9"/>
    <p:sldId id="310" r:id="rId10"/>
    <p:sldId id="272" r:id="rId11"/>
    <p:sldId id="274" r:id="rId12"/>
    <p:sldId id="275" r:id="rId13"/>
    <p:sldId id="300" r:id="rId14"/>
    <p:sldId id="277" r:id="rId15"/>
    <p:sldId id="289" r:id="rId16"/>
    <p:sldId id="306" r:id="rId17"/>
    <p:sldId id="305" r:id="rId18"/>
    <p:sldId id="267" r:id="rId19"/>
    <p:sldId id="280" r:id="rId20"/>
    <p:sldId id="30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D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ema til typografi 1 - Marker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til typografi 1 - Marker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 til typografi 1 - Marker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llemlayout 3 - Marker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llemlayout 3 - 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Mørkt layout 1 - Marker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8"/>
    <p:restoredTop sz="94676"/>
  </p:normalViewPr>
  <p:slideViewPr>
    <p:cSldViewPr snapToGrid="0" snapToObjects="1">
      <p:cViewPr>
        <p:scale>
          <a:sx n="90" d="100"/>
          <a:sy n="90" d="100"/>
        </p:scale>
        <p:origin x="-5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-264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CE83D-C006-9940-A767-D303411D47FB}" type="datetimeFigureOut">
              <a:rPr lang="da-DK" smtClean="0"/>
              <a:t>22-03-2018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F7E51-E914-8A49-B5D3-BDEF13E6FB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056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06371-3386-D246-B9D3-57B664940E06}" type="datetimeFigureOut">
              <a:rPr lang="da-DK" smtClean="0"/>
              <a:t>22-03-2018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2459B-14BD-0944-B334-3C8C94D0BF6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408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2442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16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4552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242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501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Læs vejledningen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120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0222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25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0B8-DB2B-4B98-BFDE-A92BF6723D72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5FBB-5B93-4F6D-925D-4609EBE8EFEE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3921-5698-407E-9C51-4182779C6C22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575734" y="1204913"/>
            <a:ext cx="2400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800" dirty="0">
              <a:latin typeface="Calibri" panose="020F0502020204030204" pitchFamily="34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575734" y="6099175"/>
            <a:ext cx="85407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800" dirty="0">
              <a:latin typeface="Calibri" panose="020F0502020204030204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9450917" y="6099175"/>
            <a:ext cx="2159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800" dirty="0">
              <a:latin typeface="Calibri" panose="020F050202020403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2289367" y="-26988"/>
            <a:ext cx="259080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77888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4001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922463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4447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901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9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16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73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a-DK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Tilføj hjælpelinjer: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Højreklik</a:t>
            </a:r>
            <a:r>
              <a:rPr lang="da-DK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et sted i det grå område rundt om dette dias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Vælg "Gitter og hjælpelinjer"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Vælg "Vis hjælpelinjer på skærm"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4" y="2497139"/>
            <a:ext cx="8638117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83" y="116633"/>
            <a:ext cx="1779885" cy="444971"/>
          </a:xfrm>
          <a:prstGeom prst="rect">
            <a:avLst/>
          </a:prstGeom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71ED13-B763-4E52-ADEE-D3CFAE5162EA}" type="datetime1">
              <a:rPr lang="da-DK" smtClean="0"/>
              <a:t>22-03-2018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Læringskonsulent Mads Joakim Sørensen 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>
                <a:latin typeface="Calibri" panose="020F0502020204030204" pitchFamily="34" charset="0"/>
              </a:rPr>
              <a:t>Side </a:t>
            </a:r>
            <a:fld id="{328619CC-3AD1-4B14-89FD-16135A949528}" type="slidenum">
              <a:rPr lang="da-DK" smtClean="0">
                <a:latin typeface="Calibri" panose="020F0502020204030204" pitchFamily="34" charset="0"/>
              </a:rPr>
              <a:pPr>
                <a:defRPr/>
              </a:pPr>
              <a:t>‹nr.›</a:t>
            </a:fld>
            <a:endParaRPr lang="da-DK" dirty="0">
              <a:latin typeface="Calibri" panose="020F0502020204030204" pitchFamily="34" charset="0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82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A4E-6B4F-4524-9BB9-BF233930F6DB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655C-FAF0-40C9-93F2-CE08C56ACD11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AA4D-F94D-41CB-B2E2-6205E049B52A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FA6-08EA-49DB-8F11-166826A6238D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02F7-E709-4D74-896D-C86E3C24657F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FAC4-0181-433C-8420-66D84978F7C8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547924-ED7F-43B3-8096-7D239B2B5119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E117-A0A4-4E19-A974-CA51B035F8CA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dirty="0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0F4E9E5-9BFD-42AE-BBE9-34ED92DAD467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led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39414" y="178229"/>
            <a:ext cx="2464073" cy="821357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11032876" y="968252"/>
            <a:ext cx="106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accent1"/>
                </a:solidFill>
              </a:rPr>
              <a:t>Naturfag</a:t>
            </a:r>
            <a:endParaRPr lang="da-DK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0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70D49E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11.jpe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vm.dk/folkeskolen/folkeskolens-proever/aktuelt/arrangement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m.dk/folkeskolen/folkeskolens-proever/forberedelse/proevevejledninger" TargetMode="External"/><Relationship Id="rId7" Type="http://schemas.openxmlformats.org/officeDocument/2006/relationships/hyperlink" Target="mailto:Mads.joakim.soerensen@stukuvm.dk" TargetMode="External"/><Relationship Id="rId2" Type="http://schemas.openxmlformats.org/officeDocument/2006/relationships/hyperlink" Target="https://www.retsinformation.dk/Forms/R0710.aspx?id=1981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ars.volf@stukuvm.dk" TargetMode="External"/><Relationship Id="rId5" Type="http://schemas.openxmlformats.org/officeDocument/2006/relationships/hyperlink" Target="mailto:fp@stukuvm.dk" TargetMode="External"/><Relationship Id="rId4" Type="http://schemas.openxmlformats.org/officeDocument/2006/relationships/hyperlink" Target="mailto:naturfag@uvm.d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Webinar</a:t>
            </a:r>
            <a:r>
              <a:rPr lang="da-DK" dirty="0" smtClean="0"/>
              <a:t> som deltager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da-DK" dirty="0" smtClean="0">
              <a:latin typeface="Calibri" panose="020F0502020204030204" pitchFamily="34" charset="0"/>
              <a:sym typeface="Georgia"/>
            </a:endParaRPr>
          </a:p>
          <a:p>
            <a:pPr marL="0" indent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da-DK" dirty="0" smtClean="0">
                <a:latin typeface="Calibri" panose="020F0502020204030204" pitchFamily="34" charset="0"/>
                <a:sym typeface="Georgia"/>
              </a:rPr>
              <a:t>Både computer/tablet/telefon </a:t>
            </a:r>
            <a:r>
              <a:rPr lang="da-DK" dirty="0">
                <a:latin typeface="Calibri" panose="020F0502020204030204" pitchFamily="34" charset="0"/>
                <a:sym typeface="Georgia"/>
              </a:rPr>
              <a:t>er mulig</a:t>
            </a:r>
          </a:p>
          <a:p>
            <a:pPr marL="0" indent="0">
              <a:buNone/>
            </a:pPr>
            <a:endParaRPr lang="da-DK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dirty="0" smtClean="0">
                <a:latin typeface="Calibri" panose="020F0502020204030204" pitchFamily="34" charset="0"/>
              </a:rPr>
              <a:t>Husk at kontroller lyd (brug evt. </a:t>
            </a:r>
            <a:r>
              <a:rPr lang="da-DK" dirty="0" err="1" smtClean="0">
                <a:latin typeface="Calibri" panose="020F0502020204030204" pitchFamily="34" charset="0"/>
              </a:rPr>
              <a:t>headset</a:t>
            </a:r>
            <a:r>
              <a:rPr lang="da-DK" dirty="0" smtClean="0">
                <a:latin typeface="Calibri" panose="020F0502020204030204" pitchFamily="34" charset="0"/>
              </a:rPr>
              <a:t>) </a:t>
            </a:r>
            <a:endParaRPr lang="da-DK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dirty="0" smtClean="0">
                <a:latin typeface="Calibri" panose="020F0502020204030204" pitchFamily="34" charset="0"/>
              </a:rPr>
              <a:t>Du/I kan </a:t>
            </a:r>
            <a:r>
              <a:rPr lang="da-DK" dirty="0">
                <a:latin typeface="Calibri" panose="020F0502020204030204" pitchFamily="34" charset="0"/>
              </a:rPr>
              <a:t>kun </a:t>
            </a:r>
            <a:r>
              <a:rPr lang="da-DK" dirty="0" smtClean="0">
                <a:latin typeface="Calibri" panose="020F0502020204030204" pitchFamily="34" charset="0"/>
              </a:rPr>
              <a:t>skrive spørgsmål (</a:t>
            </a:r>
            <a:r>
              <a:rPr lang="da-DK" dirty="0">
                <a:latin typeface="Calibri" panose="020F0502020204030204" pitchFamily="34" charset="0"/>
              </a:rPr>
              <a:t>i chat</a:t>
            </a:r>
            <a:r>
              <a:rPr lang="da-DK" dirty="0" smtClean="0">
                <a:latin typeface="Calibri" panose="020F0502020204030204" pitchFamily="34" charset="0"/>
              </a:rPr>
              <a:t>) – besvares umiddelbart efter oplægget</a:t>
            </a:r>
            <a:endParaRPr lang="da-DK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a-DK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dirty="0" smtClean="0">
                <a:latin typeface="Calibri" panose="020F0502020204030204" pitchFamily="34" charset="0"/>
              </a:rPr>
              <a:t>Video af </a:t>
            </a:r>
            <a:r>
              <a:rPr lang="da-DK" dirty="0" err="1" smtClean="0">
                <a:latin typeface="Calibri" panose="020F0502020204030204" pitchFamily="34" charset="0"/>
              </a:rPr>
              <a:t>webinar</a:t>
            </a:r>
            <a:r>
              <a:rPr lang="da-DK" dirty="0" smtClean="0">
                <a:latin typeface="Calibri" panose="020F0502020204030204" pitchFamily="34" charset="0"/>
              </a:rPr>
              <a:t> kan ses efterfølgende</a:t>
            </a:r>
            <a:endParaRPr lang="da-DK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dirty="0">
                <a:latin typeface="Calibri" panose="020F0502020204030204" pitchFamily="34" charset="0"/>
              </a:rPr>
              <a:t>Alt kan ikke besvares en-til-en</a:t>
            </a:r>
          </a:p>
          <a:p>
            <a:pPr marL="285750" indent="-28575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da-DK" dirty="0">
              <a:solidFill>
                <a:srgbClr val="000000"/>
              </a:solidFill>
              <a:latin typeface="Calibri" panose="020F0502020204030204" pitchFamily="34" charset="0"/>
              <a:sym typeface="Georgia"/>
            </a:endParaRPr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4254-45D4-4160-8F04-FBAAD379D8AD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i naturfag Mads Joakim Sørensen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93" y="2752731"/>
            <a:ext cx="4938712" cy="220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2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Indledende samarbejde lærer(e)/censor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Kontakt i god tid og lav aftaler om samarbejdet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 smtClean="0"/>
              <a:t>Drøft erfaringer og regler, særligt prøveforløbet, uddybende spørgsmål og vurderingskriterier</a:t>
            </a:r>
          </a:p>
          <a:p>
            <a:endParaRPr lang="da-DK" dirty="0"/>
          </a:p>
          <a:p>
            <a:r>
              <a:rPr lang="da-DK" dirty="0"/>
              <a:t>Opgivelser + elevernes naturfaglige problemstillinger med arbejdsspørgsmål og uddybende spørgsmål sendes til censor senest 14 dage før prøven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Send </a:t>
            </a:r>
            <a:r>
              <a:rPr lang="da-DK" dirty="0"/>
              <a:t>til </a:t>
            </a:r>
            <a:r>
              <a:rPr lang="da-DK" dirty="0" smtClean="0"/>
              <a:t>tiden, evt. opgivelser tidligere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AA4D-F94D-41CB-B2E2-6205E049B52A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9843655" y="6459785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Pladsholder til indhold 7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64" b="7303"/>
          <a:stretch/>
        </p:blipFill>
        <p:spPr>
          <a:xfrm>
            <a:off x="1096963" y="3090480"/>
            <a:ext cx="4668837" cy="1422254"/>
          </a:xfrm>
        </p:spPr>
      </p:pic>
    </p:spTree>
    <p:extLst>
      <p:ext uri="{BB962C8B-B14F-4D97-AF65-F5344CB8AC3E}">
        <p14:creationId xmlns:p14="http://schemas.microsoft.com/office/powerpoint/2010/main" val="296534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 på oversigt til prøven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A4E-6B4F-4524-9BB9-BF233930F6DB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Pladsholder til indhold 8"/>
          <p:cNvSpPr>
            <a:spLocks noGrp="1"/>
          </p:cNvSpPr>
          <p:nvPr>
            <p:ph sz="half" idx="1"/>
          </p:nvPr>
        </p:nvSpPr>
        <p:spPr>
          <a:xfrm>
            <a:off x="9737514" y="2234762"/>
            <a:ext cx="2294466" cy="1906693"/>
          </a:xfrm>
        </p:spPr>
        <p:txBody>
          <a:bodyPr>
            <a:normAutofit fontScale="70000" lnSpcReduction="20000"/>
          </a:bodyPr>
          <a:lstStyle/>
          <a:p>
            <a:r>
              <a:rPr lang="da-DK" b="1" dirty="0"/>
              <a:t>Prøven s. 21 </a:t>
            </a:r>
            <a:endParaRPr lang="da-DK" dirty="0"/>
          </a:p>
          <a:p>
            <a:r>
              <a:rPr lang="da-DK" i="1" dirty="0"/>
              <a:t>Formål </a:t>
            </a:r>
            <a:r>
              <a:rPr lang="da-DK" dirty="0"/>
              <a:t>– at inspirere lærere og elever til alternative måder at disponere prøven på. </a:t>
            </a:r>
          </a:p>
          <a:p>
            <a:r>
              <a:rPr lang="da-DK" i="1" dirty="0"/>
              <a:t>Præcisering </a:t>
            </a:r>
            <a:r>
              <a:rPr lang="da-DK" dirty="0"/>
              <a:t>– der er indsat et konkret eksempel på et elevproduceret mindmap fra prøveterminen juni 2017.</a:t>
            </a:r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3" y="2234762"/>
            <a:ext cx="9191097" cy="36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8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Praktiske undersøgelser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A4E-6B4F-4524-9BB9-BF233930F6DB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pic>
        <p:nvPicPr>
          <p:cNvPr id="13" name="Pladsholder til indhold 9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78"/>
          <a:stretch/>
        </p:blipFill>
        <p:spPr>
          <a:xfrm>
            <a:off x="1012296" y="1845735"/>
            <a:ext cx="4938712" cy="1907237"/>
          </a:xfrm>
        </p:spPr>
      </p:pic>
      <p:sp>
        <p:nvSpPr>
          <p:cNvPr id="14" name="Pladsholder til indhold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smtClean="0"/>
              <a:t>Skal indgå i elevernes arbejde med at belyse den naturfaglige problemstilling til prøve</a:t>
            </a:r>
          </a:p>
          <a:p>
            <a:endParaRPr lang="da-DK" dirty="0" smtClean="0"/>
          </a:p>
          <a:p>
            <a:r>
              <a:rPr lang="da-DK" dirty="0" smtClean="0"/>
              <a:t>Nogle undersøgelser kan dokumenteres med billeder/video, men kan ikke stå alene</a:t>
            </a:r>
          </a:p>
          <a:p>
            <a:endParaRPr lang="da-DK" dirty="0"/>
          </a:p>
          <a:p>
            <a:r>
              <a:rPr lang="da-DK" dirty="0" smtClean="0"/>
              <a:t>Det forventes, at eleverne kan relatere de valgte undersøgelser til den naturfaglige problemstilling, samt være eksplicit om det metodiske</a:t>
            </a:r>
            <a:endParaRPr lang="da-DK" dirty="0"/>
          </a:p>
          <a:p>
            <a:endParaRPr lang="da-DK" dirty="0"/>
          </a:p>
        </p:txBody>
      </p:sp>
      <p:pic>
        <p:nvPicPr>
          <p:cNvPr id="16" name="Pladsholder til indhold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98"/>
          <a:stretch/>
        </p:blipFill>
        <p:spPr>
          <a:xfrm>
            <a:off x="1012296" y="3752972"/>
            <a:ext cx="4938712" cy="2145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040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Hjælpemidler til prøven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a-DK" b="1" i="1" dirty="0" smtClean="0"/>
              <a:t> </a:t>
            </a:r>
            <a:r>
              <a:rPr lang="da-DK" b="1" dirty="0"/>
              <a:t>Hjælpemidler s. 23 </a:t>
            </a:r>
            <a:endParaRPr lang="da-DK" dirty="0"/>
          </a:p>
          <a:p>
            <a:r>
              <a:rPr lang="da-DK" i="1" dirty="0" smtClean="0"/>
              <a:t>Præcisering </a:t>
            </a:r>
            <a:r>
              <a:rPr lang="da-DK" dirty="0"/>
              <a:t>– udfoldning af prøvebekendtgørelsens bestemmelser vedrørende brug af internettet til prøven.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 smtClean="0"/>
              <a:t>Eleverne må medbringe alle hjælpemidler fra den daglige undervisning </a:t>
            </a:r>
          </a:p>
          <a:p>
            <a:pPr marL="0" indent="0">
              <a:buNone/>
            </a:pPr>
            <a:r>
              <a:rPr lang="da-DK" dirty="0" smtClean="0"/>
              <a:t>Alle hjælpemidler skal så vidt muligt opbevares og medbringes lokalt på elevernes computer</a:t>
            </a:r>
            <a:endParaRPr lang="da-DK" dirty="0"/>
          </a:p>
          <a:p>
            <a:pPr marL="0" indent="0">
              <a:buNone/>
            </a:pPr>
            <a:r>
              <a:rPr lang="da-DK" dirty="0" smtClean="0"/>
              <a:t>Det er skolens leder, som skal afgøre hvilke hjælpemidler, der evt. må tilgås via internettet</a:t>
            </a:r>
            <a:endParaRPr lang="da-DK" dirty="0"/>
          </a:p>
          <a:p>
            <a:pPr marL="0" indent="0">
              <a:buNone/>
            </a:pPr>
            <a:r>
              <a:rPr lang="da-DK" dirty="0" smtClean="0"/>
              <a:t>Eleverne må ikke anvende internettet til søge ny viden under prøven</a:t>
            </a:r>
            <a:endParaRPr lang="da-DK" dirty="0"/>
          </a:p>
          <a:p>
            <a:pPr marL="0" indent="0">
              <a:buNone/>
            </a:pPr>
            <a:r>
              <a:rPr lang="da-DK" dirty="0" smtClean="0"/>
              <a:t>Informer eleverne grundigt om reglerne – i god tid inden prøven</a:t>
            </a:r>
            <a:endParaRPr lang="da-DK" dirty="0"/>
          </a:p>
          <a:p>
            <a:pPr marL="0" indent="0">
              <a:buNone/>
            </a:pPr>
            <a:r>
              <a:rPr lang="da-DK" dirty="0" smtClean="0"/>
              <a:t>Lav evt. særlige foranstaltninger fx internetadgang via skolens computere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A4E-6B4F-4524-9BB9-BF233930F6DB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8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Vurderingskriterier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1097280" y="6438088"/>
            <a:ext cx="2472271" cy="365125"/>
          </a:xfrm>
        </p:spPr>
        <p:txBody>
          <a:bodyPr/>
          <a:lstStyle/>
          <a:p>
            <a:fld id="{385AAA4D-F94D-41CB-B2E2-6205E049B52A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da-DK" b="1" dirty="0" smtClean="0"/>
          </a:p>
          <a:p>
            <a:endParaRPr lang="da-DK" b="1" dirty="0"/>
          </a:p>
          <a:p>
            <a:endParaRPr lang="da-DK" b="1" dirty="0" smtClean="0"/>
          </a:p>
          <a:p>
            <a:endParaRPr lang="da-DK" b="1" dirty="0" smtClean="0"/>
          </a:p>
          <a:p>
            <a:endParaRPr lang="da-DK" b="1" dirty="0"/>
          </a:p>
          <a:p>
            <a:endParaRPr lang="da-DK" b="1" dirty="0" smtClean="0"/>
          </a:p>
          <a:p>
            <a:r>
              <a:rPr lang="da-DK" b="1" dirty="0"/>
              <a:t>B</a:t>
            </a:r>
            <a:r>
              <a:rPr lang="da-DK" b="1" dirty="0" smtClean="0"/>
              <a:t>edømmelse </a:t>
            </a:r>
            <a:r>
              <a:rPr lang="da-DK" b="1" dirty="0"/>
              <a:t>s. 29 </a:t>
            </a:r>
            <a:endParaRPr lang="da-DK" dirty="0"/>
          </a:p>
          <a:p>
            <a:r>
              <a:rPr lang="da-DK" i="1" dirty="0"/>
              <a:t>Formål </a:t>
            </a:r>
            <a:r>
              <a:rPr lang="da-DK" dirty="0"/>
              <a:t>– at konkretisere for lærere og censorer, hvordan de vurderer naurfaglig kompetence til prøven. </a:t>
            </a:r>
          </a:p>
          <a:p>
            <a:r>
              <a:rPr lang="da-DK" i="1" dirty="0"/>
              <a:t>Præcisering </a:t>
            </a:r>
            <a:r>
              <a:rPr lang="da-DK" dirty="0"/>
              <a:t>– udfoldning de fire naturfaglige kompetenceområder i prøvesammenhæng, herunder oplistning af konkrete opmærksomhedsfelter </a:t>
            </a:r>
          </a:p>
        </p:txBody>
      </p:sp>
      <p:sp>
        <p:nvSpPr>
          <p:cNvPr id="12" name="Pladsholder til indhold 11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609255" cy="4023360"/>
          </a:xfrm>
        </p:spPr>
        <p:txBody>
          <a:bodyPr>
            <a:normAutofit fontScale="85000" lnSpcReduction="10000"/>
          </a:bodyPr>
          <a:lstStyle/>
          <a:p>
            <a:endParaRPr lang="da-DK" dirty="0"/>
          </a:p>
          <a:p>
            <a:r>
              <a:rPr lang="da-DK" dirty="0" smtClean="0"/>
              <a:t>”Eleverne </a:t>
            </a:r>
            <a:r>
              <a:rPr lang="da-DK" dirty="0"/>
              <a:t>byder ikke selv ind med pointer eller kommentarer af metodisk art</a:t>
            </a:r>
            <a:r>
              <a:rPr lang="da-DK" dirty="0" smtClean="0"/>
              <a:t>.” </a:t>
            </a:r>
          </a:p>
          <a:p>
            <a:endParaRPr lang="da-DK" dirty="0"/>
          </a:p>
          <a:p>
            <a:r>
              <a:rPr lang="da-DK" dirty="0" smtClean="0"/>
              <a:t>”Eksaminator/censor </a:t>
            </a:r>
            <a:r>
              <a:rPr lang="da-DK" dirty="0"/>
              <a:t>kun undtagelsesvist stiller kritiske spørgsmål til undersøgelsesdesign, metoder og principper (fejlkilder/måleusikkerhed, gentagne målinger, kontrolforsøg, systematik m.m</a:t>
            </a:r>
            <a:r>
              <a:rPr lang="da-DK" dirty="0" smtClean="0"/>
              <a:t>.).”</a:t>
            </a:r>
            <a:endParaRPr lang="da-DK" dirty="0"/>
          </a:p>
          <a:p>
            <a:endParaRPr lang="da-DK" dirty="0"/>
          </a:p>
        </p:txBody>
      </p:sp>
      <p:pic>
        <p:nvPicPr>
          <p:cNvPr id="16" name="Pladsholder til indhold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50" b="4845"/>
          <a:stretch/>
        </p:blipFill>
        <p:spPr>
          <a:xfrm>
            <a:off x="6123833" y="1845735"/>
            <a:ext cx="4938712" cy="1984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181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Udfoldelse af kompetence i PV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b="1" dirty="0"/>
              <a:t>Undersøgelse</a:t>
            </a:r>
            <a:endParaRPr lang="da-DK" dirty="0"/>
          </a:p>
          <a:p>
            <a:r>
              <a:rPr lang="da-DK" i="1" dirty="0"/>
              <a:t>Kompetencemål</a:t>
            </a:r>
            <a:br>
              <a:rPr lang="da-DK" i="1" dirty="0"/>
            </a:br>
            <a:r>
              <a:rPr lang="da-DK" dirty="0"/>
              <a:t>Eleven kan designe, gennemføre og evaluere undersøgelser i fysik/kemi, biologi og geografi</a:t>
            </a:r>
          </a:p>
          <a:p>
            <a:r>
              <a:rPr lang="da-DK" dirty="0"/>
              <a:t>Undersøgelseskompetence er central til den fælles prøve i fysik/kemi, biologi og geografi. Eleven skal til prøven udvise undersøgelseskompetence ved at gennemføre naturfaglige undersøgelser med udgangspunkt i et eller flere naturfaglige spørgsmål. Eleven fortæller undervejs om overvejelser og beslutninger i relation til valgte undersøgelser, bl.a. om </a:t>
            </a:r>
            <a:r>
              <a:rPr lang="da-DK" b="1" dirty="0"/>
              <a:t>hypotese, variable, databehandling, konklusion og evt. om opstilling og sikkerhed. </a:t>
            </a:r>
            <a:r>
              <a:rPr lang="da-DK" dirty="0"/>
              <a:t>Til prøven vil eleven kunne bygge videre på undersøgelser, der er foretaget i undervisningen, fx ved at </a:t>
            </a:r>
            <a:r>
              <a:rPr lang="da-DK" b="1" dirty="0"/>
              <a:t>inddrage nye variable, tilpasse undersøgelsesdesignet til den nye problemstilling eller ved at gentage undersøgelser for at indhente yderligere</a:t>
            </a:r>
            <a:r>
              <a:rPr lang="da-DK" dirty="0"/>
              <a:t> 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b="1" dirty="0" smtClean="0"/>
              <a:t>undersøgelsesdata</a:t>
            </a:r>
            <a:r>
              <a:rPr lang="da-DK" dirty="0"/>
              <a:t>. Eleven kan også gennemføre undersøgelser, de ikke kender fra undervisningen, og i disse tilfælde er det interessant i forbindelse med vurderingen, hvordan eleverne har fået inspiration til udvikling og design af undersøgelsen. I alle tilfælde er det vigtigt som eksaminator(er) og censor at være </a:t>
            </a:r>
            <a:r>
              <a:rPr lang="da-DK" b="1" dirty="0"/>
              <a:t>opmærksom på elevens refleksioner over undersøgelserne.</a:t>
            </a:r>
          </a:p>
          <a:p>
            <a:r>
              <a:rPr lang="da-DK" dirty="0"/>
              <a:t> </a:t>
            </a:r>
          </a:p>
          <a:p>
            <a:r>
              <a:rPr lang="da-DK" i="1" dirty="0"/>
              <a:t>Opmærksomhedsfelter</a:t>
            </a:r>
            <a:endParaRPr lang="da-DK" dirty="0"/>
          </a:p>
          <a:p>
            <a:pPr lvl="0" fontAlgn="base"/>
            <a:r>
              <a:rPr lang="da-DK" dirty="0"/>
              <a:t>Tager undersøgelsen udgangspunkt i et spørgsmål, der belyser elevens naturfaglige problemstilling?</a:t>
            </a:r>
          </a:p>
          <a:p>
            <a:pPr lvl="0" fontAlgn="base"/>
            <a:r>
              <a:rPr lang="da-DK" dirty="0"/>
              <a:t>Har eleven formuleret en hypotese, og konkluderer eleven på hypotesen?</a:t>
            </a:r>
          </a:p>
          <a:p>
            <a:pPr lvl="0" fontAlgn="base"/>
            <a:r>
              <a:rPr lang="da-DK" dirty="0"/>
              <a:t>Har eleven overvejet variable i undersøgelsen og indsamles data systematisk?</a:t>
            </a:r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AA4D-F94D-41CB-B2E2-6205E049B52A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Regionale bedømmerkurser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Der afholdes regionale bedømmerkurser i løbet af maj 2018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Hvor og hvornår kommer snart </a:t>
            </a:r>
            <a:r>
              <a:rPr lang="da-DK" dirty="0"/>
              <a:t>på </a:t>
            </a:r>
            <a:endParaRPr lang="da-DK" dirty="0" smtClean="0"/>
          </a:p>
          <a:p>
            <a:r>
              <a:rPr lang="da-DK" dirty="0" smtClean="0">
                <a:hlinkClick r:id="rId2"/>
              </a:rPr>
              <a:t>https</a:t>
            </a:r>
            <a:r>
              <a:rPr lang="da-DK" dirty="0">
                <a:hlinkClick r:id="rId2"/>
              </a:rPr>
              <a:t>://www.uvm.dk/folkeskolen/folkeskolens-proever/aktuelt/arrangementer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A4E-6B4F-4524-9BB9-BF233930F6DB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Karakterudvikling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sz="1800" b="1" dirty="0" smtClean="0"/>
              <a:t>Den fælles prøve i fysik/kemi, biologi og geografi</a:t>
            </a:r>
          </a:p>
          <a:p>
            <a:r>
              <a:rPr lang="da-DK" dirty="0" smtClean="0"/>
              <a:t>2015/16: 	7,36</a:t>
            </a:r>
          </a:p>
          <a:p>
            <a:r>
              <a:rPr lang="da-DK" dirty="0" smtClean="0"/>
              <a:t>2016/17:	7,45</a:t>
            </a:r>
            <a:endParaRPr lang="da-DK" dirty="0"/>
          </a:p>
        </p:txBody>
      </p:sp>
      <p:graphicFrame>
        <p:nvGraphicFramePr>
          <p:cNvPr id="8" name="Pladsholder til indhold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3054281"/>
              </p:ext>
            </p:extLst>
          </p:nvPr>
        </p:nvGraphicFramePr>
        <p:xfrm>
          <a:off x="6403495" y="2944907"/>
          <a:ext cx="5591280" cy="186807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863760"/>
                <a:gridCol w="1863760"/>
                <a:gridCol w="1863760"/>
              </a:tblGrid>
              <a:tr h="467019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2015/2016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2016/2017</a:t>
                      </a:r>
                      <a:endParaRPr lang="da-DK" dirty="0"/>
                    </a:p>
                  </a:txBody>
                  <a:tcPr/>
                </a:tc>
              </a:tr>
              <a:tr h="467019">
                <a:tc>
                  <a:txBody>
                    <a:bodyPr/>
                    <a:lstStyle/>
                    <a:p>
                      <a:r>
                        <a:rPr lang="da-DK" dirty="0" smtClean="0"/>
                        <a:t>Biologi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6,6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6,7</a:t>
                      </a:r>
                      <a:endParaRPr lang="da-DK" dirty="0"/>
                    </a:p>
                  </a:txBody>
                  <a:tcPr/>
                </a:tc>
              </a:tr>
              <a:tr h="467019">
                <a:tc>
                  <a:txBody>
                    <a:bodyPr/>
                    <a:lstStyle/>
                    <a:p>
                      <a:r>
                        <a:rPr lang="da-DK" dirty="0" smtClean="0"/>
                        <a:t>Fysik/kemi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6,9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6,3</a:t>
                      </a:r>
                      <a:endParaRPr lang="da-DK" dirty="0"/>
                    </a:p>
                  </a:txBody>
                  <a:tcPr/>
                </a:tc>
              </a:tr>
              <a:tr h="467019">
                <a:tc>
                  <a:txBody>
                    <a:bodyPr/>
                    <a:lstStyle/>
                    <a:p>
                      <a:r>
                        <a:rPr lang="da-DK" dirty="0" smtClean="0"/>
                        <a:t>Geografi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6,3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6,4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AA4D-F94D-41CB-B2E2-6205E049B52A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Tekstboks 8"/>
          <p:cNvSpPr txBox="1"/>
          <p:nvPr/>
        </p:nvSpPr>
        <p:spPr>
          <a:xfrm>
            <a:off x="6035038" y="2259106"/>
            <a:ext cx="542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De digitale selvrettende prøver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19640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Efter prøven </a:t>
            </a:r>
            <a:br>
              <a:rPr lang="da-DK" dirty="0" smtClean="0"/>
            </a:br>
            <a:r>
              <a:rPr lang="da-DK" dirty="0" smtClean="0"/>
              <a:t>– </a:t>
            </a:r>
            <a:r>
              <a:rPr lang="da-DK" sz="4000" dirty="0" smtClean="0"/>
              <a:t>opmærksomhedspunkter ift. undervisningen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Samarbejd med ledelsen om at få lavet en handlingsplan for indførelsen af fælles prøve og fællesfaglig undervisning</a:t>
            </a:r>
          </a:p>
          <a:p>
            <a:endParaRPr lang="da-DK" dirty="0" smtClean="0"/>
          </a:p>
          <a:p>
            <a:r>
              <a:rPr lang="da-DK" dirty="0" smtClean="0"/>
              <a:t>Indgå i fagteam, som minimum på årgangen. Planlæg sammen, både om undervisning og vejledning.</a:t>
            </a:r>
          </a:p>
          <a:p>
            <a:endParaRPr lang="da-DK" dirty="0"/>
          </a:p>
          <a:p>
            <a:r>
              <a:rPr lang="da-DK" dirty="0"/>
              <a:t>Få skemalagt naturfagene så det er tilpasses lokale </a:t>
            </a:r>
            <a:r>
              <a:rPr lang="da-DK" dirty="0" smtClean="0"/>
              <a:t>behov – få lavet en plan for inddragelse af eksterne ressourcer</a:t>
            </a:r>
          </a:p>
          <a:p>
            <a:endParaRPr lang="da-DK" dirty="0"/>
          </a:p>
          <a:p>
            <a:r>
              <a:rPr lang="da-DK" dirty="0"/>
              <a:t>Inddrag og omtal de naturvidenskabelige metoder i undervisningen eksplicit </a:t>
            </a:r>
            <a:endParaRPr lang="da-DK" dirty="0" smtClean="0"/>
          </a:p>
          <a:p>
            <a:endParaRPr lang="da-DK" dirty="0"/>
          </a:p>
          <a:p>
            <a:r>
              <a:rPr lang="da-DK" dirty="0"/>
              <a:t>F</a:t>
            </a:r>
            <a:r>
              <a:rPr lang="da-DK" dirty="0" smtClean="0"/>
              <a:t>okus på progression, både i vekselvirkningen mellem enkelt –og fællesfaglig undervisning og på langs i skoleforløbet.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A4E-6B4F-4524-9BB9-BF233930F6DB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6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Links og kontaktoplysninger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b="1" dirty="0" smtClean="0"/>
              <a:t>Prøvebekendtgørelsen</a:t>
            </a:r>
          </a:p>
          <a:p>
            <a:r>
              <a:rPr lang="da-DK" dirty="0">
                <a:hlinkClick r:id="rId2"/>
              </a:rPr>
              <a:t>https://</a:t>
            </a:r>
            <a:r>
              <a:rPr lang="da-DK" dirty="0" smtClean="0">
                <a:hlinkClick r:id="rId2"/>
              </a:rPr>
              <a:t>www.retsinformation.dk/Forms/R0710.aspx?id=198165</a:t>
            </a:r>
            <a:endParaRPr lang="da-DK" dirty="0" smtClean="0"/>
          </a:p>
          <a:p>
            <a:r>
              <a:rPr lang="da-DK" b="1" dirty="0" smtClean="0"/>
              <a:t>Prøvevejledningen (OBS: ny justeret version fra januar 2018) </a:t>
            </a:r>
          </a:p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www.uvm.dk/folkeskolen/folkeskolens-proever/forberedelse/proevevejledninger</a:t>
            </a:r>
            <a:r>
              <a:rPr lang="da-DK" dirty="0" smtClean="0"/>
              <a:t> </a:t>
            </a:r>
            <a:endParaRPr lang="da-DK" dirty="0"/>
          </a:p>
          <a:p>
            <a:endParaRPr lang="da-DK" b="1" dirty="0" smtClean="0"/>
          </a:p>
          <a:p>
            <a:r>
              <a:rPr lang="da-DK" b="1" dirty="0" smtClean="0"/>
              <a:t>Kontakt</a:t>
            </a:r>
          </a:p>
          <a:p>
            <a:r>
              <a:rPr lang="da-DK" dirty="0" smtClean="0">
                <a:hlinkClick r:id="rId4"/>
              </a:rPr>
              <a:t>naturfag@uvm.dk</a:t>
            </a:r>
            <a:endParaRPr lang="da-DK" dirty="0" smtClean="0"/>
          </a:p>
          <a:p>
            <a:r>
              <a:rPr lang="da-DK" dirty="0" smtClean="0">
                <a:hlinkClick r:id="rId5"/>
              </a:rPr>
              <a:t>fp@stukuvm.dk</a:t>
            </a:r>
            <a:endParaRPr lang="da-DK" dirty="0" smtClean="0"/>
          </a:p>
          <a:p>
            <a:r>
              <a:rPr lang="da-DK" dirty="0" smtClean="0">
                <a:hlinkClick r:id="rId6"/>
              </a:rPr>
              <a:t>Lars.volf@stukuvm.dk</a:t>
            </a:r>
            <a:r>
              <a:rPr lang="da-DK" dirty="0" smtClean="0"/>
              <a:t>			tlf. 3392 5021</a:t>
            </a:r>
          </a:p>
          <a:p>
            <a:r>
              <a:rPr lang="da-DK" dirty="0" smtClean="0">
                <a:hlinkClick r:id="rId7"/>
              </a:rPr>
              <a:t>Mads.joakim.soerensen@stukuvm.dk</a:t>
            </a:r>
            <a:r>
              <a:rPr lang="da-DK" dirty="0" smtClean="0"/>
              <a:t>     	tlf</a:t>
            </a:r>
            <a:r>
              <a:rPr lang="da-DK" dirty="0"/>
              <a:t>. 4169 8242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AA4D-F94D-41CB-B2E2-6205E049B52A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Program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z="3600" dirty="0" smtClean="0"/>
              <a:t>09.45-10.00 	Intro </a:t>
            </a:r>
            <a:r>
              <a:rPr lang="da-DK" sz="2200" dirty="0" smtClean="0"/>
              <a:t>(</a:t>
            </a:r>
            <a:r>
              <a:rPr lang="da-DK" sz="2200" dirty="0"/>
              <a:t>lydprøve, hjælp til teknik, </a:t>
            </a:r>
            <a:r>
              <a:rPr lang="da-DK" sz="2200" dirty="0" smtClean="0"/>
              <a:t>fælleschat </a:t>
            </a:r>
            <a:r>
              <a:rPr lang="da-DK" sz="2200" dirty="0"/>
              <a:t>er åben</a:t>
            </a:r>
            <a:r>
              <a:rPr lang="da-DK" sz="2200" dirty="0" smtClean="0"/>
              <a:t>)</a:t>
            </a:r>
          </a:p>
          <a:p>
            <a:pPr lvl="0"/>
            <a:endParaRPr lang="da-DK" sz="3600" dirty="0"/>
          </a:p>
          <a:p>
            <a:pPr lvl="0"/>
            <a:r>
              <a:rPr lang="da-DK" sz="3600" dirty="0" smtClean="0"/>
              <a:t>10.00-10.30 </a:t>
            </a:r>
            <a:r>
              <a:rPr lang="da-DK" sz="3600" dirty="0"/>
              <a:t>	O</a:t>
            </a:r>
            <a:r>
              <a:rPr lang="da-DK" sz="3600" dirty="0" smtClean="0"/>
              <a:t>plæg </a:t>
            </a:r>
            <a:r>
              <a:rPr lang="da-DK" sz="2200" dirty="0" smtClean="0"/>
              <a:t>(chatten er lukket)</a:t>
            </a:r>
          </a:p>
          <a:p>
            <a:pPr lvl="0"/>
            <a:endParaRPr lang="da-DK" sz="3600" dirty="0"/>
          </a:p>
          <a:p>
            <a:pPr lvl="0"/>
            <a:r>
              <a:rPr lang="da-DK" sz="3600" dirty="0" smtClean="0"/>
              <a:t>10.30-11.00 	Spørgsmål fra jer </a:t>
            </a:r>
            <a:r>
              <a:rPr lang="da-DK" sz="2200" dirty="0" smtClean="0"/>
              <a:t>(chatten er åben) </a:t>
            </a:r>
            <a:endParaRPr lang="da-DK" sz="2200" dirty="0"/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4254-45D4-4160-8F04-FBAAD379D8AD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i naturfag Mads Joakim Sørensen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 på chatten</a:t>
            </a:r>
            <a:endParaRPr lang="da-DK" dirty="0"/>
          </a:p>
        </p:txBody>
      </p:sp>
      <p:sp>
        <p:nvSpPr>
          <p:cNvPr id="11" name="Pladsholder til indhol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a-DK" dirty="0">
                <a:latin typeface="Calibri" charset="0"/>
                <a:ea typeface="Calibri" charset="0"/>
                <a:cs typeface="Calibri" charset="0"/>
              </a:rPr>
              <a:t>Jeg besvarer nu jeres skriftlige chatspørgsmål </a:t>
            </a:r>
            <a:r>
              <a:rPr lang="da-DK" dirty="0" smtClean="0">
                <a:latin typeface="Calibri" charset="0"/>
                <a:ea typeface="Calibri" charset="0"/>
                <a:cs typeface="Calibri" charset="0"/>
              </a:rPr>
              <a:t>mundtligt </a:t>
            </a:r>
            <a:endParaRPr lang="da-DK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a-DK" dirty="0">
                <a:latin typeface="Calibri" charset="0"/>
                <a:ea typeface="Calibri" charset="0"/>
                <a:cs typeface="Calibri" charset="0"/>
              </a:rPr>
              <a:t>Det er vigtigt, at jeres lydfunktion på computeren fungerer optimalt (fx med et </a:t>
            </a:r>
            <a:r>
              <a:rPr lang="da-DK" dirty="0" err="1">
                <a:latin typeface="Calibri" charset="0"/>
                <a:ea typeface="Calibri" charset="0"/>
                <a:cs typeface="Calibri" charset="0"/>
              </a:rPr>
              <a:t>headset</a:t>
            </a:r>
            <a:r>
              <a:rPr lang="da-DK" dirty="0" smtClean="0">
                <a:latin typeface="Calibri" charset="0"/>
                <a:ea typeface="Calibri" charset="0"/>
                <a:cs typeface="Calibri" charset="0"/>
              </a:rPr>
              <a:t>) </a:t>
            </a:r>
            <a:r>
              <a:rPr lang="da-DK" dirty="0">
                <a:latin typeface="Calibri" charset="0"/>
                <a:ea typeface="Calibri" charset="0"/>
                <a:cs typeface="Calibri" charset="0"/>
              </a:rPr>
              <a:t>  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dirty="0">
                <a:latin typeface="Calibri" charset="0"/>
                <a:ea typeface="Calibri" charset="0"/>
                <a:cs typeface="Calibri" charset="0"/>
              </a:rPr>
              <a:t>De spørgsmål, jeg ikke når at besvare, vil blive eftersendt i form af et </a:t>
            </a:r>
            <a:r>
              <a:rPr lang="da-DK" dirty="0" smtClean="0">
                <a:latin typeface="Calibri" charset="0"/>
                <a:ea typeface="Calibri" charset="0"/>
                <a:cs typeface="Calibri" charset="0"/>
              </a:rPr>
              <a:t>spørgsmål-svar-ark</a:t>
            </a:r>
            <a:endParaRPr lang="da-DK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a-DK" dirty="0" smtClean="0"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da-DK" dirty="0">
                <a:latin typeface="Calibri" charset="0"/>
                <a:ea typeface="Calibri" charset="0"/>
                <a:cs typeface="Calibri" charset="0"/>
              </a:rPr>
              <a:t>får ligeledes tilsendt et link og en kode, så I kan tilgå </a:t>
            </a:r>
            <a:r>
              <a:rPr lang="da-DK" dirty="0" err="1">
                <a:latin typeface="Calibri" charset="0"/>
                <a:ea typeface="Calibri" charset="0"/>
                <a:cs typeface="Calibri" charset="0"/>
              </a:rPr>
              <a:t>webinaret</a:t>
            </a:r>
            <a:r>
              <a:rPr lang="da-DK" dirty="0">
                <a:latin typeface="Calibri" charset="0"/>
                <a:ea typeface="Calibri" charset="0"/>
                <a:cs typeface="Calibri" charset="0"/>
              </a:rPr>
              <a:t> og </a:t>
            </a:r>
            <a:r>
              <a:rPr lang="da-DK" dirty="0" smtClean="0">
                <a:latin typeface="Calibri" charset="0"/>
                <a:ea typeface="Calibri" charset="0"/>
                <a:cs typeface="Calibri" charset="0"/>
              </a:rPr>
              <a:t>PP efterfølgende</a:t>
            </a:r>
            <a:endParaRPr lang="da-DK" dirty="0">
              <a:latin typeface="Calibri" charset="0"/>
              <a:ea typeface="Calibri" charset="0"/>
              <a:cs typeface="Calibri" charset="0"/>
            </a:endParaRPr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4254-45D4-4160-8F04-FBAAD379D8AD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i naturfag Mads Joakim Sørensen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Formål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Dele erfaringer</a:t>
            </a:r>
            <a:r>
              <a:rPr lang="da-DK" sz="2800" dirty="0"/>
              <a:t> </a:t>
            </a:r>
            <a:r>
              <a:rPr lang="da-DK" sz="2800" dirty="0" smtClean="0"/>
              <a:t>fra evaluering af prøvetermin sommer 2017</a:t>
            </a:r>
          </a:p>
          <a:p>
            <a:endParaRPr lang="da-DK" sz="2800" dirty="0"/>
          </a:p>
          <a:p>
            <a:r>
              <a:rPr lang="da-DK" sz="2800" dirty="0" smtClean="0"/>
              <a:t>Overblik over justeringer i prøvevejledning 2017/18</a:t>
            </a:r>
          </a:p>
          <a:p>
            <a:endParaRPr lang="da-DK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A4E-6B4F-4524-9BB9-BF233930F6DB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Lodtrækning af fokusområde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A4E-6B4F-4524-9BB9-BF233930F6DB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Pladsholder til indhold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I 2018 tidligst tirsdag d. 3. april</a:t>
            </a:r>
          </a:p>
          <a:p>
            <a:endParaRPr lang="da-DK" sz="2800" dirty="0"/>
          </a:p>
          <a:p>
            <a:r>
              <a:rPr lang="da-DK" sz="2800" dirty="0" smtClean="0"/>
              <a:t>Minimum fire fællesfaglige fokusområder</a:t>
            </a:r>
          </a:p>
          <a:p>
            <a:endParaRPr lang="da-DK" sz="2800" dirty="0"/>
          </a:p>
          <a:p>
            <a:r>
              <a:rPr lang="da-DK" sz="2800" dirty="0" smtClean="0"/>
              <a:t>Lodtrækning med tilbagelægning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b="1" dirty="0"/>
              <a:t>Gruppedannelse og lodtrækning af fællesfaglige fokusområder s. 12 </a:t>
            </a:r>
            <a:endParaRPr lang="da-DK" dirty="0"/>
          </a:p>
          <a:p>
            <a:r>
              <a:rPr lang="da-DK" i="1" dirty="0"/>
              <a:t>Formål </a:t>
            </a:r>
            <a:r>
              <a:rPr lang="da-DK" dirty="0"/>
              <a:t>- at gøre lodtrækningssituationen enkel og retfærdig for eleverne. </a:t>
            </a:r>
          </a:p>
          <a:p>
            <a:r>
              <a:rPr lang="da-DK" i="1" dirty="0"/>
              <a:t>Præcisering </a:t>
            </a:r>
            <a:r>
              <a:rPr lang="da-DK" dirty="0"/>
              <a:t>– der er fjernet en ud af to mulige scenarier for lodtrækning. </a:t>
            </a:r>
          </a:p>
        </p:txBody>
      </p:sp>
    </p:spTree>
    <p:extLst>
      <p:ext uri="{BB962C8B-B14F-4D97-AF65-F5344CB8AC3E}">
        <p14:creationId xmlns:p14="http://schemas.microsoft.com/office/powerpoint/2010/main" val="6453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Fællesfaglige fokusområder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AA4D-F94D-41CB-B2E2-6205E049B52A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11" name="Pladsholder til indhold 1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81"/>
          <a:stretch/>
        </p:blipFill>
        <p:spPr>
          <a:xfrm>
            <a:off x="2370667" y="2136367"/>
            <a:ext cx="6417733" cy="3494178"/>
          </a:xfrm>
        </p:spPr>
      </p:pic>
    </p:spTree>
    <p:extLst>
      <p:ext uri="{BB962C8B-B14F-4D97-AF65-F5344CB8AC3E}">
        <p14:creationId xmlns:p14="http://schemas.microsoft.com/office/powerpoint/2010/main" val="3833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Opgivelser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AA4D-F94D-41CB-B2E2-6205E049B52A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da-DK" dirty="0"/>
              <a:t>Organiseres tværfagligt i minimum 4 forskellige fællesfaglige </a:t>
            </a:r>
            <a:r>
              <a:rPr lang="da-DK" dirty="0" smtClean="0"/>
              <a:t>fokusområder</a:t>
            </a:r>
          </a:p>
          <a:p>
            <a:pPr>
              <a:lnSpc>
                <a:spcPct val="100000"/>
              </a:lnSpc>
            </a:pPr>
            <a:r>
              <a:rPr lang="da-DK" dirty="0" smtClean="0"/>
              <a:t>Alsidigt </a:t>
            </a:r>
            <a:r>
              <a:rPr lang="da-DK" dirty="0"/>
              <a:t>sammensat stof dækkende de 4 fælles </a:t>
            </a:r>
            <a:r>
              <a:rPr lang="da-DK" dirty="0" smtClean="0"/>
              <a:t>kompetenceområder, på tværs af de tre naturfag</a:t>
            </a:r>
          </a:p>
          <a:p>
            <a:pPr>
              <a:lnSpc>
                <a:spcPct val="100000"/>
              </a:lnSpc>
            </a:pPr>
            <a:r>
              <a:rPr lang="da-DK" dirty="0"/>
              <a:t>Fordelt mellem fagene i forhold til vejledende </a:t>
            </a:r>
            <a:r>
              <a:rPr lang="da-DK" dirty="0" smtClean="0"/>
              <a:t>timetal</a:t>
            </a:r>
          </a:p>
          <a:p>
            <a:pPr>
              <a:lnSpc>
                <a:spcPct val="100000"/>
              </a:lnSpc>
            </a:pPr>
            <a:r>
              <a:rPr lang="da-DK" dirty="0"/>
              <a:t>Skal repræsentere stof fra 9. klasse og kan omfatte stof fra 8. </a:t>
            </a:r>
            <a:r>
              <a:rPr lang="da-DK" dirty="0" smtClean="0"/>
              <a:t>klasse</a:t>
            </a:r>
            <a:endParaRPr lang="da-DK" dirty="0"/>
          </a:p>
          <a:p>
            <a:pPr>
              <a:lnSpc>
                <a:spcPct val="100000"/>
              </a:lnSpc>
            </a:pPr>
            <a:r>
              <a:rPr lang="da-DK" dirty="0" smtClean="0"/>
              <a:t>Skal </a:t>
            </a:r>
            <a:r>
              <a:rPr lang="da-DK" dirty="0"/>
              <a:t>omfatte tekster og minimum 3 eksempler på andre udtryksformer end tekst</a:t>
            </a:r>
          </a:p>
          <a:p>
            <a:pPr>
              <a:lnSpc>
                <a:spcPct val="100000"/>
              </a:lnSpc>
            </a:pPr>
            <a:r>
              <a:rPr lang="da-DK" b="1" dirty="0" smtClean="0"/>
              <a:t>Bør udleveres til eleverne i forbindelse med lodtrækning af fællesfagligt fokusområde</a:t>
            </a:r>
            <a:endParaRPr lang="da-DK" b="1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33883"/>
            <a:ext cx="5502275" cy="410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31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Vejledning af eleverne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”Markant </a:t>
            </a:r>
            <a:r>
              <a:rPr lang="da-DK" dirty="0"/>
              <a:t>forskel på, hvor struktureret og </a:t>
            </a:r>
            <a:r>
              <a:rPr lang="da-DK" dirty="0" smtClean="0"/>
              <a:t>kvalificeret </a:t>
            </a:r>
            <a:r>
              <a:rPr lang="da-DK" dirty="0"/>
              <a:t>dette arbejde er </a:t>
            </a:r>
            <a:r>
              <a:rPr lang="da-DK" dirty="0" smtClean="0"/>
              <a:t>foregået” </a:t>
            </a:r>
          </a:p>
          <a:p>
            <a:pPr marL="0" indent="0">
              <a:buNone/>
            </a:pPr>
            <a:r>
              <a:rPr lang="da-DK" dirty="0" smtClean="0"/>
              <a:t>”Eleverne får i </a:t>
            </a:r>
            <a:r>
              <a:rPr lang="da-DK" dirty="0"/>
              <a:t>forskelligt omfang </a:t>
            </a:r>
            <a:r>
              <a:rPr lang="da-DK" dirty="0" smtClean="0"/>
              <a:t>vejledning </a:t>
            </a:r>
            <a:r>
              <a:rPr lang="da-DK" dirty="0"/>
              <a:t>i problemformulering </a:t>
            </a:r>
            <a:r>
              <a:rPr lang="da-DK" dirty="0" smtClean="0"/>
              <a:t>og i </a:t>
            </a:r>
            <a:r>
              <a:rPr lang="da-DK" dirty="0"/>
              <a:t>forberedelse af deres prøverettede </a:t>
            </a:r>
            <a:r>
              <a:rPr lang="da-DK" dirty="0" smtClean="0"/>
              <a:t>bidrag”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 </a:t>
            </a:r>
          </a:p>
          <a:p>
            <a:pPr marL="0" indent="0">
              <a:buNone/>
            </a:pPr>
            <a:r>
              <a:rPr lang="da-DK" dirty="0"/>
              <a:t>	</a:t>
            </a:r>
          </a:p>
          <a:p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AA4D-F94D-41CB-B2E2-6205E049B52A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Pladsholder til indhol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b="1" dirty="0"/>
              <a:t>Vejledning af eleverne s. 13 </a:t>
            </a:r>
            <a:endParaRPr lang="da-DK" dirty="0"/>
          </a:p>
          <a:p>
            <a:r>
              <a:rPr lang="da-DK" i="1" dirty="0"/>
              <a:t>Formål </a:t>
            </a:r>
            <a:r>
              <a:rPr lang="da-DK" dirty="0"/>
              <a:t>– at understøtte lærerne i bedre at kunne vejlede eleverne i prøveforløbet. </a:t>
            </a:r>
          </a:p>
          <a:p>
            <a:r>
              <a:rPr lang="da-DK" i="1" dirty="0"/>
              <a:t>Præcisering </a:t>
            </a:r>
            <a:r>
              <a:rPr lang="da-DK" dirty="0"/>
              <a:t>– uddybning af omfanget af vejledning af eleverne. </a:t>
            </a:r>
          </a:p>
          <a:p>
            <a:endParaRPr lang="da-DK" dirty="0"/>
          </a:p>
        </p:txBody>
      </p:sp>
      <p:pic>
        <p:nvPicPr>
          <p:cNvPr id="13" name="Pladsholder til indhold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94304" y="3848984"/>
            <a:ext cx="4937125" cy="2083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612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Uddybende spørgsmål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b="1" dirty="0"/>
              <a:t>Lærerens/lærernes forberedelse inden prøven s. 19 </a:t>
            </a:r>
            <a:endParaRPr lang="da-DK" dirty="0"/>
          </a:p>
          <a:p>
            <a:r>
              <a:rPr lang="da-DK" i="1" dirty="0"/>
              <a:t>Formål </a:t>
            </a:r>
            <a:r>
              <a:rPr lang="da-DK" dirty="0"/>
              <a:t>– at understøtte lærerne i at formulere uddybende spørgsmål til prøven. </a:t>
            </a:r>
          </a:p>
          <a:p>
            <a:r>
              <a:rPr lang="da-DK" i="1" dirty="0"/>
              <a:t>Præcisering </a:t>
            </a:r>
            <a:r>
              <a:rPr lang="da-DK" dirty="0"/>
              <a:t>– udfoldning af de uddybende spørgsmåls funktion til prøven, med konkrete </a:t>
            </a:r>
            <a:r>
              <a:rPr lang="da-DK" dirty="0" smtClean="0"/>
              <a:t>eksempler </a:t>
            </a:r>
            <a:r>
              <a:rPr lang="da-DK" dirty="0"/>
              <a:t>fra prøveterminen juni 2017. </a:t>
            </a:r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AA4D-F94D-41CB-B2E2-6205E049B52A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Pladsholder til indhold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b="1" dirty="0"/>
              <a:t>Eksempler på uddybende spørgsmål:</a:t>
            </a:r>
          </a:p>
          <a:p>
            <a:r>
              <a:rPr lang="da-DK" dirty="0"/>
              <a:t>I har fået udleveret to forskellige modeller, som viser … Diskuter fordele og ulemper ved de to modeller. </a:t>
            </a:r>
          </a:p>
          <a:p>
            <a:r>
              <a:rPr lang="da-DK" dirty="0"/>
              <a:t>Skitser en undersøgelse på baggrund af følgende hypotese: ... </a:t>
            </a:r>
          </a:p>
          <a:p>
            <a:r>
              <a:rPr lang="da-DK" dirty="0"/>
              <a:t>Kan I ud fra jeres model opstille en hypotese, og skitsere hvordan den kan undersøges? </a:t>
            </a:r>
          </a:p>
          <a:p>
            <a:r>
              <a:rPr lang="da-DK" dirty="0"/>
              <a:t>Anvend følgende faglige begreber … til at argumentere for… </a:t>
            </a:r>
          </a:p>
          <a:p>
            <a:r>
              <a:rPr lang="da-DK" dirty="0"/>
              <a:t>Hvilke konsekvenser kan konklusionen af jeres naturfaglige undersøgelse muligvis have for …?</a:t>
            </a:r>
          </a:p>
          <a:p>
            <a:r>
              <a:rPr lang="da-DK" b="1" i="1" dirty="0"/>
              <a:t>Fra prøvevejledningen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19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Eksempler på uddybende spørgsmål</a:t>
            </a:r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a-DK" b="1" dirty="0"/>
              <a:t>Fællesfaglig fokusområde:</a:t>
            </a:r>
            <a:r>
              <a:rPr lang="da-DK" dirty="0"/>
              <a:t> Teknologiens betydning for menneskers sundhed og levevilkår</a:t>
            </a:r>
          </a:p>
          <a:p>
            <a:r>
              <a:rPr lang="da-DK" dirty="0"/>
              <a:t/>
            </a:r>
            <a:br>
              <a:rPr lang="da-DK" dirty="0"/>
            </a:br>
            <a:r>
              <a:rPr lang="da-DK" b="1" dirty="0"/>
              <a:t>Problemstilling:</a:t>
            </a:r>
            <a:r>
              <a:rPr lang="da-DK" dirty="0"/>
              <a:t> Hvordan kan vi tage højde for fødevareforsyningen i områder med en stigende udvikling i befolkningstallet og sværere vækstbetingelser? </a:t>
            </a:r>
          </a:p>
          <a:p>
            <a:r>
              <a:rPr lang="da-DK" b="1" dirty="0"/>
              <a:t/>
            </a:r>
            <a:br>
              <a:rPr lang="da-DK" b="1" dirty="0"/>
            </a:br>
            <a:r>
              <a:rPr lang="da-DK" b="1" dirty="0"/>
              <a:t>Undersøgelseskompetencen:</a:t>
            </a:r>
          </a:p>
          <a:p>
            <a:r>
              <a:rPr lang="da-DK" dirty="0"/>
              <a:t>Kom med et forslag til et undersøgelsesdesign til hypotesen: Enzymer fremmer udbyttet af fødevareproduktion</a:t>
            </a:r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AA4D-F94D-41CB-B2E2-6205E049B52A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0" y="2548467"/>
            <a:ext cx="5509669" cy="23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46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">
  <a:themeElements>
    <a:clrScheme name="Brugerdefineret 5">
      <a:dk1>
        <a:srgbClr val="70D39C"/>
      </a:dk1>
      <a:lt1>
        <a:srgbClr val="FFFFFF"/>
      </a:lt1>
      <a:dk2>
        <a:srgbClr val="455F51"/>
      </a:dk2>
      <a:lt2>
        <a:srgbClr val="E3DED1"/>
      </a:lt2>
      <a:accent1>
        <a:srgbClr val="787878"/>
      </a:accent1>
      <a:accent2>
        <a:srgbClr val="70D39C"/>
      </a:accent2>
      <a:accent3>
        <a:srgbClr val="09F79A"/>
      </a:accent3>
      <a:accent4>
        <a:srgbClr val="029676"/>
      </a:accent4>
      <a:accent5>
        <a:srgbClr val="4AB5C4"/>
      </a:accent5>
      <a:accent6>
        <a:srgbClr val="787878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æsentation3" id="{93121E8A-FB2B-CD43-A755-6B2A876CA98D}" vid="{4E51DB38-9945-3C42-99D4-B17A8AD427FB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7054</TotalTime>
  <Words>1073</Words>
  <Application>Microsoft Office PowerPoint</Application>
  <PresentationFormat>Brugerdefineret</PresentationFormat>
  <Paragraphs>234</Paragraphs>
  <Slides>20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20</vt:i4>
      </vt:variant>
    </vt:vector>
  </HeadingPairs>
  <TitlesOfParts>
    <vt:vector size="21" baseType="lpstr">
      <vt:lpstr>Powerpoint</vt:lpstr>
      <vt:lpstr>Webinar som deltager</vt:lpstr>
      <vt:lpstr>Program</vt:lpstr>
      <vt:lpstr>Formål </vt:lpstr>
      <vt:lpstr>Lodtrækning af fokusområde</vt:lpstr>
      <vt:lpstr>Fællesfaglige fokusområder</vt:lpstr>
      <vt:lpstr>Opgivelser</vt:lpstr>
      <vt:lpstr>Vejledning af eleverne</vt:lpstr>
      <vt:lpstr>Uddybende spørgsmål</vt:lpstr>
      <vt:lpstr>Eksempler på uddybende spørgsmål</vt:lpstr>
      <vt:lpstr>Indledende samarbejde lærer(e)/censor</vt:lpstr>
      <vt:lpstr>Eksempel på oversigt til prøven</vt:lpstr>
      <vt:lpstr>Praktiske undersøgelser</vt:lpstr>
      <vt:lpstr>Hjælpemidler til prøven</vt:lpstr>
      <vt:lpstr>Vurderingskriterier</vt:lpstr>
      <vt:lpstr>Udfoldelse af kompetence i PV</vt:lpstr>
      <vt:lpstr>Regionale bedømmerkurser</vt:lpstr>
      <vt:lpstr>Karakterudvikling</vt:lpstr>
      <vt:lpstr>Efter prøven  – opmærksomhedspunkter ift. undervisningen</vt:lpstr>
      <vt:lpstr>Links og kontaktoplysninger</vt:lpstr>
      <vt:lpstr>Spørgsmål på chatten</vt:lpstr>
    </vt:vector>
  </TitlesOfParts>
  <Company>Statens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Fællesfaglig naturfagsundervisning</dc:title>
  <dc:creator>Mads Joakim Sørensen</dc:creator>
  <cp:lastModifiedBy>Michael Svensson</cp:lastModifiedBy>
  <cp:revision>91</cp:revision>
  <cp:lastPrinted>2018-03-08T07:57:19Z</cp:lastPrinted>
  <dcterms:created xsi:type="dcterms:W3CDTF">2017-09-08T07:12:14Z</dcterms:created>
  <dcterms:modified xsi:type="dcterms:W3CDTF">2018-03-22T16:12:54Z</dcterms:modified>
</cp:coreProperties>
</file>