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7" r:id="rId3"/>
    <p:sldId id="308" r:id="rId4"/>
    <p:sldId id="290" r:id="rId5"/>
    <p:sldId id="314" r:id="rId6"/>
    <p:sldId id="298" r:id="rId7"/>
    <p:sldId id="316" r:id="rId8"/>
    <p:sldId id="317" r:id="rId9"/>
    <p:sldId id="319" r:id="rId10"/>
    <p:sldId id="318" r:id="rId11"/>
    <p:sldId id="325" r:id="rId12"/>
    <p:sldId id="326" r:id="rId13"/>
    <p:sldId id="323" r:id="rId14"/>
    <p:sldId id="321" r:id="rId15"/>
    <p:sldId id="272" r:id="rId16"/>
    <p:sldId id="300" r:id="rId17"/>
    <p:sldId id="313" r:id="rId18"/>
    <p:sldId id="327" r:id="rId19"/>
    <p:sldId id="328" r:id="rId20"/>
    <p:sldId id="331" r:id="rId21"/>
    <p:sldId id="336" r:id="rId22"/>
    <p:sldId id="334" r:id="rId23"/>
    <p:sldId id="337" r:id="rId24"/>
    <p:sldId id="30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ema til typografi 1 - Markerin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til typografi 1 - Markerin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llemlayout 3 - Markerin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llemlayout 4 - Markerin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Mørkt layout 1 - Marker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3728"/>
    <p:restoredTop sz="93742" autoAdjust="0"/>
  </p:normalViewPr>
  <p:slideViewPr>
    <p:cSldViewPr snapToGrid="0" snapToObjects="1">
      <p:cViewPr varScale="1">
        <p:scale>
          <a:sx n="83" d="100"/>
          <a:sy n="83" d="100"/>
        </p:scale>
        <p:origin x="-245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CE83D-C006-9940-A767-D303411D47FB}" type="datetimeFigureOut">
              <a:rPr lang="da-DK" smtClean="0"/>
              <a:t>22-03-2018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7E51-E914-8A49-B5D3-BDEF13E6FB3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056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06371-3386-D246-B9D3-57B664940E06}" type="datetimeFigureOut">
              <a:rPr lang="da-DK" smtClean="0"/>
              <a:t>22-03-2018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2459B-14BD-0944-B334-3C8C94D0BF6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408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1762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38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5470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7165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4075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2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951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0279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9632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perspektivering til hverdagsliv og/ eller en større sammenhæng og,</a:t>
            </a:r>
          </a:p>
          <a:p>
            <a:endParaRPr lang="da-DK" dirty="0" smtClean="0"/>
          </a:p>
          <a:p>
            <a:r>
              <a:rPr lang="da-DK" dirty="0" smtClean="0"/>
              <a:t>anvendelse af faglige begreber.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8004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endParaRPr lang="da-DK" dirty="0" smtClean="0"/>
          </a:p>
          <a:p>
            <a:pPr lvl="0"/>
            <a:r>
              <a:rPr lang="da-DK" dirty="0" smtClean="0"/>
              <a:t>historiebrug</a:t>
            </a:r>
          </a:p>
          <a:p>
            <a:pPr marL="0" lvl="0" indent="0">
              <a:buNone/>
            </a:pPr>
            <a:endParaRPr lang="da-DK" dirty="0" smtClean="0"/>
          </a:p>
          <a:p>
            <a:pPr lvl="0"/>
            <a:r>
              <a:rPr lang="da-DK" dirty="0" smtClean="0"/>
              <a:t>anvendelsen af faglige begreber.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9692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2442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endParaRPr lang="da-DK" dirty="0" smtClean="0"/>
          </a:p>
          <a:p>
            <a:pPr marL="0" lvl="0" indent="0">
              <a:buNone/>
            </a:pPr>
            <a:r>
              <a:rPr lang="da-DK" dirty="0" smtClean="0"/>
              <a:t> </a:t>
            </a:r>
          </a:p>
          <a:p>
            <a:pPr lvl="0"/>
            <a:r>
              <a:rPr lang="da-DK" dirty="0" smtClean="0"/>
              <a:t>analyse, fortolkning og anvendelsen af kilder </a:t>
            </a:r>
          </a:p>
          <a:p>
            <a:pPr marL="0" lvl="0" indent="0">
              <a:buNone/>
            </a:pPr>
            <a:endParaRPr lang="da-DK" dirty="0" smtClean="0"/>
          </a:p>
          <a:p>
            <a:pPr lvl="0"/>
            <a:r>
              <a:rPr lang="da-DK" dirty="0" smtClean="0"/>
              <a:t>anvendelsen af faglige begreber. 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7666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416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OBS</a:t>
            </a:r>
            <a:r>
              <a:rPr lang="da-DK" baseline="0" dirty="0" smtClean="0"/>
              <a:t> Ny Bekendtgørelse i marts 2018, hvor f-v målene er vejledende, men f-v områderne obligatoriske. </a:t>
            </a:r>
          </a:p>
          <a:p>
            <a:endParaRPr lang="da-DK" dirty="0" smtClean="0"/>
          </a:p>
          <a:p>
            <a:r>
              <a:rPr lang="da-DK" dirty="0" smtClean="0"/>
              <a:t>Prøveformen indebærer,</a:t>
            </a:r>
            <a:r>
              <a:rPr lang="da-DK" baseline="0" dirty="0" smtClean="0"/>
              <a:t> at eleverne op til prøveaflæggelsen (14 dage inden sendes til censor) skal udarbejde eller finde et </a:t>
            </a:r>
            <a:r>
              <a:rPr lang="da-DK" b="1" baseline="0" dirty="0" smtClean="0"/>
              <a:t>produkt</a:t>
            </a:r>
            <a:r>
              <a:rPr lang="da-DK" baseline="0" dirty="0" smtClean="0"/>
              <a:t> (fx et filmklip, en tredimensionel genstand, et rollespil eller en plakat) der under prøven inddrages i besvarelsen af problemstillingen. </a:t>
            </a:r>
          </a:p>
          <a:p>
            <a:r>
              <a:rPr lang="da-DK" baseline="0" dirty="0" smtClean="0"/>
              <a:t>Selve produktet indgår ikke i bedømmelsen, med anvendelsen, inddragelsen indgår i bedømmelsen – hvordan spiller produktet sammen med problemstillingen.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Prøven tilrettelægges således, at eleverne trækker et </a:t>
            </a:r>
            <a:r>
              <a:rPr lang="da-DK" b="1" baseline="0" dirty="0" smtClean="0"/>
              <a:t>tema</a:t>
            </a:r>
            <a:r>
              <a:rPr lang="da-DK" baseline="0" dirty="0" smtClean="0"/>
              <a:t>, der er gennemgået i undervisningen. Indenfor dette tema udarbejder eleverne en </a:t>
            </a:r>
            <a:r>
              <a:rPr lang="da-DK" b="1" baseline="0" dirty="0" smtClean="0"/>
              <a:t>problemstilling</a:t>
            </a:r>
            <a:r>
              <a:rPr lang="da-DK" baseline="0" dirty="0" smtClean="0"/>
              <a:t> og et produkt med vejledning i 6 – 10 lektioner fra læreren.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En </a:t>
            </a:r>
            <a:r>
              <a:rPr lang="da-DK" b="1" baseline="0" dirty="0" smtClean="0"/>
              <a:t>problemstilling</a:t>
            </a:r>
            <a:r>
              <a:rPr lang="da-DK" baseline="0" dirty="0" smtClean="0"/>
              <a:t> karakteriseres ved, at der skitseres et problem, som belyses igennem flere underspørgsmål og som ikke kan besvares entydigt.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Eleverne udvælger med vejledning fra læreren, </a:t>
            </a:r>
            <a:r>
              <a:rPr lang="da-DK" b="1" baseline="0" dirty="0" smtClean="0"/>
              <a:t>relevante kilder </a:t>
            </a:r>
            <a:r>
              <a:rPr lang="da-DK" baseline="0" dirty="0" smtClean="0"/>
              <a:t>som gerne må være kendte og gennemgået i undervisningen og som belyser problemstillingen. </a:t>
            </a:r>
          </a:p>
          <a:p>
            <a:endParaRPr lang="da-DK" baseline="0" dirty="0" smtClean="0"/>
          </a:p>
          <a:p>
            <a:r>
              <a:rPr lang="da-DK" baseline="0" dirty="0" smtClean="0"/>
              <a:t>Selve prøven opfattes som en </a:t>
            </a:r>
            <a:r>
              <a:rPr lang="da-DK" b="1" baseline="0" dirty="0" smtClean="0"/>
              <a:t>samtalesituation -om - og efter --elevens faglige oplæg. </a:t>
            </a:r>
          </a:p>
          <a:p>
            <a:endParaRPr lang="da-DK" b="1" baseline="0" dirty="0" smtClean="0"/>
          </a:p>
          <a:p>
            <a:r>
              <a:rPr lang="da-DK" b="1" baseline="0" dirty="0" smtClean="0"/>
              <a:t>Der vurderes </a:t>
            </a:r>
            <a:r>
              <a:rPr lang="da-DK" b="0" baseline="0" dirty="0" smtClean="0"/>
              <a:t>ud fra faglige kriterier – kan eleverne redegøre for deres synspunkter og konklusioner, - bearbejde information, være inde i fagets kompetence og videns-færdighedsområder.? Tales der klart og velformuleret med korrekt anvendelse af fagets begreber, hvordan er oplægget disponeret – er det hensigtsmæssigt struktureret og sammenhængende? Er taletiden fordelt ligeligt?</a:t>
            </a:r>
          </a:p>
          <a:p>
            <a:endParaRPr lang="da-DK" b="0" baseline="0" dirty="0" smtClean="0"/>
          </a:p>
          <a:p>
            <a:r>
              <a:rPr lang="da-DK" b="0" baseline="0" dirty="0" smtClean="0"/>
              <a:t>Første del af prøven: </a:t>
            </a:r>
            <a:r>
              <a:rPr lang="da-DK" b="1" baseline="0" dirty="0" smtClean="0"/>
              <a:t>Problemstilling og produkt </a:t>
            </a:r>
            <a:r>
              <a:rPr lang="da-DK" b="0" baseline="0" dirty="0" smtClean="0"/>
              <a:t>vægtes ligeligt med anden del : </a:t>
            </a:r>
            <a:r>
              <a:rPr lang="da-DK" b="1" baseline="0" dirty="0" smtClean="0"/>
              <a:t>Samtale og besvarelse af de lærerstillede spørgsmål</a:t>
            </a:r>
            <a:r>
              <a:rPr lang="da-DK" b="0" baseline="0" dirty="0" smtClean="0"/>
              <a:t>. </a:t>
            </a:r>
          </a:p>
          <a:p>
            <a:endParaRPr lang="da-DK" b="0" baseline="0" dirty="0" smtClean="0"/>
          </a:p>
          <a:p>
            <a:endParaRPr lang="da-DK" b="0" baseline="0" dirty="0" smtClean="0"/>
          </a:p>
          <a:p>
            <a:endParaRPr lang="da-DK" b="0" baseline="0" dirty="0" smtClean="0"/>
          </a:p>
          <a:p>
            <a:endParaRPr lang="da-DK" b="1" baseline="0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4914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2459B-14BD-0944-B334-3C8C94D0BF6F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4552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7F84-9575-4AF4-A6AB-A8EB5FDB30E2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558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37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4435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DDFCB6-A093-41B4-9FDA-A10AD0C55B07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644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1ED13-B763-4E52-ADEE-D3CFAE5162EA}" type="datetime1">
              <a:rPr lang="da-DK" smtClean="0"/>
              <a:t>22-03-2018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Læringskonsulent Mads Joakim Sørensen 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smtClean="0">
                <a:latin typeface="Calibri" panose="020F0502020204030204" pitchFamily="34" charset="0"/>
              </a:rPr>
              <a:t>Side </a:t>
            </a:r>
            <a:fld id="{328619CC-3AD1-4B14-89FD-16135A949528}" type="slidenum">
              <a:rPr lang="da-DK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a-DK" dirty="0">
              <a:latin typeface="Calibri" panose="020F0502020204030204" pitchFamily="34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3" y="116633"/>
            <a:ext cx="1779885" cy="4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0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55FBB-5B93-4F6D-925D-4609EBE8EFEE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240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C3921-5698-407E-9C51-4182779C6C22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6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C0B8-DB2B-4B98-BFDE-A92BF6723D72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 sz="1800" dirty="0">
              <a:latin typeface="Calibri" panose="020F050202020403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FD67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77888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0175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22463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4475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a-DK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Tilføj hjælpelinjer: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Højreklik</a:t>
            </a: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et sted i det grå område rundt om dette dias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Vælg "Gitter og hjælpelinjer"</a:t>
            </a:r>
          </a:p>
          <a:p>
            <a:pPr>
              <a:spcBef>
                <a:spcPct val="50000"/>
              </a:spcBef>
              <a:buFontTx/>
              <a:buAutoNum type="arabicPeriod"/>
              <a:defRPr/>
            </a:pPr>
            <a:r>
              <a:rPr lang="da-DK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Vælg "Vis hjælpelinjer på skærm"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pPr lvl="0"/>
            <a:r>
              <a:rPr lang="da-DK" noProof="0" smtClean="0"/>
              <a:t>Klik for at redigere i master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583" y="116633"/>
            <a:ext cx="1779885" cy="444971"/>
          </a:xfrm>
          <a:prstGeom prst="rect">
            <a:avLst/>
          </a:prstGeom>
        </p:spPr>
      </p:pic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71ED13-B763-4E52-ADEE-D3CFAE5162EA}" type="datetime1">
              <a:rPr lang="da-DK" smtClean="0"/>
              <a:t>22-03-2018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 smtClean="0"/>
              <a:t>Læringskonsulent Mads Joakim Sørensen 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>
                <a:latin typeface="Calibri" panose="020F0502020204030204" pitchFamily="34" charset="0"/>
              </a:rPr>
              <a:t>Side </a:t>
            </a:r>
            <a:fld id="{328619CC-3AD1-4B14-89FD-16135A949528}" type="slidenum">
              <a:rPr lang="da-DK" smtClean="0">
                <a:latin typeface="Calibri" panose="020F0502020204030204" pitchFamily="34" charset="0"/>
              </a:rPr>
              <a:pPr>
                <a:defRPr/>
              </a:pPr>
              <a:t>‹nr.›</a:t>
            </a:fld>
            <a:endParaRPr lang="da-DK" dirty="0">
              <a:latin typeface="Calibri" panose="020F0502020204030204" pitchFamily="34" charset="0"/>
            </a:endParaRPr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82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3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3655C-FAF0-40C9-93F2-CE08C56ACD11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8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4FA6-08EA-49DB-8F11-166826A6238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48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02F7-E709-4D74-896D-C86E3C24657F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82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731452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47924-ED7F-43B3-8096-7D239B2B5119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1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E117-A0A4-4E19-A974-CA51B035F8C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6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4E9E5-9BFD-42AE-BBE9-34ED92DAD467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0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57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m.dk/folkeskolen/folkeskolens-proever/forberedelse/proevevejledninger" TargetMode="External"/><Relationship Id="rId7" Type="http://schemas.openxmlformats.org/officeDocument/2006/relationships/hyperlink" Target="mailto:birgitte.baekgaard@stukuvm.dk" TargetMode="External"/><Relationship Id="rId2" Type="http://schemas.openxmlformats.org/officeDocument/2006/relationships/hyperlink" Target="https://www.retsinformation.dk/Forms/R0710.aspx?id=1981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ette.kjaergaard@stukuvm.dk" TargetMode="External"/><Relationship Id="rId5" Type="http://schemas.openxmlformats.org/officeDocument/2006/relationships/hyperlink" Target="mailto:fp@stukuvm.dk" TargetMode="External"/><Relationship Id="rId4" Type="http://schemas.openxmlformats.org/officeDocument/2006/relationships/hyperlink" Target="mailto:Hum.fag@uvm.d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b="1" dirty="0" err="1" smtClean="0"/>
              <a:t>Webinar</a:t>
            </a:r>
            <a:r>
              <a:rPr lang="da-DK" b="1" dirty="0" smtClean="0"/>
              <a:t> </a:t>
            </a:r>
            <a:br>
              <a:rPr lang="da-DK" b="1" dirty="0" smtClean="0"/>
            </a:br>
            <a:r>
              <a:rPr lang="da-DK" sz="4400" b="1" dirty="0" smtClean="0"/>
              <a:t>Fælles prøve i kristendomskundskab, historie og samfundsfag</a:t>
            </a:r>
            <a:endParaRPr lang="da-DK" sz="44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Oplæg </a:t>
            </a:r>
            <a:r>
              <a:rPr lang="da-DK" dirty="0" smtClean="0"/>
              <a:t>v</a:t>
            </a:r>
            <a:r>
              <a:rPr lang="da-DK" dirty="0"/>
              <a:t>/ </a:t>
            </a:r>
            <a:r>
              <a:rPr lang="da-DK" dirty="0" smtClean="0"/>
              <a:t>Jette Kjærgaard, </a:t>
            </a:r>
          </a:p>
          <a:p>
            <a:r>
              <a:rPr lang="da-DK" dirty="0" smtClean="0"/>
              <a:t>Pædagogisk konsulent, </a:t>
            </a:r>
            <a:r>
              <a:rPr lang="da-DK" dirty="0"/>
              <a:t>Undervisningsministeriet.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55D0-DC81-4E97-B55C-C60578B5A3C7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7199" y="160255"/>
            <a:ext cx="11374806" cy="1143000"/>
          </a:xfrm>
        </p:spPr>
        <p:txBody>
          <a:bodyPr>
            <a:noAutofit/>
          </a:bodyPr>
          <a:lstStyle/>
          <a:p>
            <a:pPr algn="l"/>
            <a:r>
              <a:rPr lang="da-DK" dirty="0" smtClean="0"/>
              <a:t>     Lærerens arbejde i vejledningsperioden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06055" y="1443638"/>
            <a:ext cx="10556111" cy="5309857"/>
          </a:xfrm>
        </p:spPr>
        <p:txBody>
          <a:bodyPr>
            <a:normAutofit fontScale="47500" lnSpcReduction="20000"/>
          </a:bodyPr>
          <a:lstStyle/>
          <a:p>
            <a:r>
              <a:rPr lang="da-DK" sz="5900" dirty="0"/>
              <a:t>Sparrer og vejleder eleverne i deres arbejde med selvvalgt problemstilling i relation til det godkendte </a:t>
            </a:r>
            <a:r>
              <a:rPr lang="da-DK" sz="5900" dirty="0" smtClean="0"/>
              <a:t>tema/emne</a:t>
            </a:r>
          </a:p>
          <a:p>
            <a:pPr marL="0" indent="0">
              <a:buNone/>
            </a:pPr>
            <a:endParaRPr lang="da-DK" sz="5900" dirty="0"/>
          </a:p>
          <a:p>
            <a:r>
              <a:rPr lang="da-DK" sz="5900" dirty="0"/>
              <a:t>Hjælper med indsamling af relevante  (gerne kendte) kilder og godkender dem </a:t>
            </a:r>
            <a:endParaRPr lang="da-DK" sz="5900" dirty="0" smtClean="0"/>
          </a:p>
          <a:p>
            <a:pPr marL="0" indent="0">
              <a:buNone/>
            </a:pPr>
            <a:endParaRPr lang="da-DK" sz="5900" dirty="0"/>
          </a:p>
          <a:p>
            <a:r>
              <a:rPr lang="da-DK" sz="5900" dirty="0" smtClean="0"/>
              <a:t>Overvejer </a:t>
            </a:r>
            <a:r>
              <a:rPr lang="da-DK" sz="5900" dirty="0"/>
              <a:t>lærerstillede spørgsmål (ekstemporalt element) til elevernes </a:t>
            </a:r>
            <a:r>
              <a:rPr lang="da-DK" sz="5900" dirty="0" smtClean="0"/>
              <a:t>problemstillinger</a:t>
            </a:r>
          </a:p>
          <a:p>
            <a:pPr marL="0" indent="0">
              <a:buNone/>
            </a:pPr>
            <a:endParaRPr lang="da-DK" sz="5900" dirty="0"/>
          </a:p>
          <a:p>
            <a:r>
              <a:rPr lang="da-DK" sz="5900" dirty="0"/>
              <a:t>Spørgsmål </a:t>
            </a:r>
            <a:r>
              <a:rPr lang="da-DK" sz="5900" dirty="0" smtClean="0"/>
              <a:t>skal </a:t>
            </a:r>
            <a:r>
              <a:rPr lang="da-DK" sz="5900" dirty="0"/>
              <a:t>pege ud i faget/opgivelserne </a:t>
            </a:r>
            <a:r>
              <a:rPr lang="da-DK" sz="5900" dirty="0" smtClean="0"/>
              <a:t>generelt</a:t>
            </a:r>
          </a:p>
          <a:p>
            <a:pPr marL="0" indent="0">
              <a:buNone/>
            </a:pPr>
            <a:r>
              <a:rPr lang="da-DK" sz="5900" dirty="0" smtClean="0"/>
              <a:t> </a:t>
            </a:r>
            <a:endParaRPr lang="da-DK" sz="5900" dirty="0"/>
          </a:p>
          <a:p>
            <a:r>
              <a:rPr lang="da-DK" sz="5900" dirty="0"/>
              <a:t>Sikrer, at eleverne afleverer problemstilling og produkt (evt. film, foto af produkt</a:t>
            </a:r>
            <a:r>
              <a:rPr lang="da-DK" sz="5900" dirty="0" smtClean="0"/>
              <a:t>)</a:t>
            </a:r>
            <a:endParaRPr lang="da-DK" sz="5900" b="1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endParaRPr lang="da-DK" sz="6000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4250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Problemstilling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982176"/>
            <a:ext cx="10756739" cy="4525963"/>
          </a:xfrm>
        </p:spPr>
        <p:txBody>
          <a:bodyPr>
            <a:normAutofit/>
          </a:bodyPr>
          <a:lstStyle/>
          <a:p>
            <a:r>
              <a:rPr lang="da-DK" dirty="0" smtClean="0"/>
              <a:t>En </a:t>
            </a:r>
            <a:r>
              <a:rPr lang="da-DK" dirty="0"/>
              <a:t>problemstilling er først og fremmest en fagligt relevant problematik, som kan belyses fra flere </a:t>
            </a:r>
            <a:r>
              <a:rPr lang="da-DK" dirty="0" smtClean="0"/>
              <a:t>vinkler, </a:t>
            </a:r>
            <a:r>
              <a:rPr lang="da-DK" dirty="0"/>
              <a:t>og som </a:t>
            </a:r>
            <a:r>
              <a:rPr lang="da-DK" dirty="0" smtClean="0"/>
              <a:t>ikke har </a:t>
            </a:r>
            <a:r>
              <a:rPr lang="da-DK" dirty="0"/>
              <a:t>et entydigt </a:t>
            </a:r>
            <a:r>
              <a:rPr lang="da-DK" dirty="0" smtClean="0"/>
              <a:t>svar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En problemstilling kan formuleres på baggrund af undrende </a:t>
            </a:r>
            <a:r>
              <a:rPr lang="da-DK" dirty="0" err="1"/>
              <a:t>hv</a:t>
            </a:r>
            <a:r>
              <a:rPr lang="da-DK" dirty="0"/>
              <a:t>-ord </a:t>
            </a:r>
            <a:r>
              <a:rPr lang="da-DK" dirty="0" smtClean="0"/>
              <a:t>(hvordan, hvorfor, hvilke, hvad)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37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Produkt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206651"/>
            <a:ext cx="450641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Skal </a:t>
            </a:r>
            <a:r>
              <a:rPr lang="da-DK" dirty="0"/>
              <a:t>understrege faglige </a:t>
            </a:r>
            <a:r>
              <a:rPr lang="da-DK" dirty="0" smtClean="0"/>
              <a:t>pointer</a:t>
            </a:r>
          </a:p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  <a:p>
            <a:r>
              <a:rPr lang="da-DK" dirty="0"/>
              <a:t>Bedømmes ikke </a:t>
            </a:r>
            <a:r>
              <a:rPr lang="da-DK" dirty="0" smtClean="0"/>
              <a:t>isoleret</a:t>
            </a:r>
          </a:p>
          <a:p>
            <a:pPr marL="0" indent="0">
              <a:buNone/>
            </a:pPr>
            <a:r>
              <a:rPr lang="da-DK" dirty="0" smtClean="0"/>
              <a:t> </a:t>
            </a:r>
            <a:endParaRPr lang="da-DK" dirty="0"/>
          </a:p>
          <a:p>
            <a:r>
              <a:rPr lang="da-DK" dirty="0" smtClean="0"/>
              <a:t>Kernespørgsmål </a:t>
            </a:r>
            <a:r>
              <a:rPr lang="da-DK" dirty="0"/>
              <a:t>til evt. vejledning: Hvad vil I vise/understrege med det?</a:t>
            </a:r>
          </a:p>
          <a:p>
            <a:endParaRPr lang="da-DK" dirty="0"/>
          </a:p>
        </p:txBody>
      </p:sp>
      <p:pic>
        <p:nvPicPr>
          <p:cNvPr id="5" name="Picture 2" descr="http://www.emu.dk/sites/default/files/Sk%C3%A6rmbillede%202015-01-26%20kl.%2023.31.5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222" y="1653870"/>
            <a:ext cx="6122178" cy="363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1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Udarbejdelse af lærerstillede spørgsmål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De ekstemporale spørgsmål skal bestå af 2-3 analyserende, fortolkende eller perspektiverende spørgsmål ud fra elevernes problemstilling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Spørgsmålene skal: </a:t>
            </a:r>
          </a:p>
          <a:p>
            <a:r>
              <a:rPr lang="da-DK" dirty="0" smtClean="0"/>
              <a:t>sikre den faglige bredde</a:t>
            </a:r>
          </a:p>
          <a:p>
            <a:r>
              <a:rPr lang="da-DK" dirty="0"/>
              <a:t>u</a:t>
            </a:r>
            <a:r>
              <a:rPr lang="da-DK" dirty="0" smtClean="0"/>
              <a:t>dfordre eleverne</a:t>
            </a:r>
          </a:p>
          <a:p>
            <a:r>
              <a:rPr lang="da-DK" dirty="0"/>
              <a:t>i</a:t>
            </a:r>
            <a:r>
              <a:rPr lang="da-DK" dirty="0" smtClean="0"/>
              <a:t>nddrage områder fra opgivelser/fagets kompetenceområder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7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29288"/>
            <a:ext cx="10972800" cy="1143000"/>
          </a:xfrm>
        </p:spPr>
        <p:txBody>
          <a:bodyPr>
            <a:noAutofit/>
          </a:bodyPr>
          <a:lstStyle/>
          <a:p>
            <a:r>
              <a:rPr lang="da-DK" dirty="0" smtClean="0"/>
              <a:t>Mellem vejledningslektioner og prøven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05466"/>
            <a:ext cx="10972800" cy="5120698"/>
          </a:xfrm>
        </p:spPr>
        <p:txBody>
          <a:bodyPr>
            <a:normAutofit/>
          </a:bodyPr>
          <a:lstStyle/>
          <a:p>
            <a:endParaRPr lang="da-DK" dirty="0" smtClean="0"/>
          </a:p>
          <a:p>
            <a:r>
              <a:rPr lang="da-DK" dirty="0" smtClean="0"/>
              <a:t>Elever afleverer produkt, problemstilling og kilder til læreren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Læreren udarbejder 2-3 spørgsmål </a:t>
            </a:r>
          </a:p>
          <a:p>
            <a:endParaRPr lang="da-DK" dirty="0" smtClean="0"/>
          </a:p>
          <a:p>
            <a:r>
              <a:rPr lang="da-DK" dirty="0" smtClean="0"/>
              <a:t>Opgivelser – fra undervisningen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Alt godkendes af ledelsen og sendes til censor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987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Indledende samarbejde lærer(e)/censor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018573" y="1516529"/>
            <a:ext cx="10563828" cy="4525963"/>
          </a:xfrm>
        </p:spPr>
        <p:txBody>
          <a:bodyPr>
            <a:noAutofit/>
          </a:bodyPr>
          <a:lstStyle/>
          <a:p>
            <a:r>
              <a:rPr lang="da-DK" dirty="0" smtClean="0"/>
              <a:t>Kontakt i god tid og lav aftaler om samarbejdet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Drøft erfaringer og regler, særligt prøveforløbet, uddybende spørgsmål og vurderingskriterier</a:t>
            </a:r>
          </a:p>
          <a:p>
            <a:endParaRPr lang="da-DK" dirty="0"/>
          </a:p>
          <a:p>
            <a:r>
              <a:rPr lang="da-DK" dirty="0" smtClean="0"/>
              <a:t>Send materiale til </a:t>
            </a:r>
            <a:r>
              <a:rPr lang="da-DK" dirty="0"/>
              <a:t>censor senest 14 dage før </a:t>
            </a:r>
            <a:r>
              <a:rPr lang="da-DK" dirty="0" smtClean="0"/>
              <a:t>prøven</a:t>
            </a:r>
            <a:endParaRPr lang="da-DK" dirty="0"/>
          </a:p>
          <a:p>
            <a:endParaRPr lang="da-DK" dirty="0"/>
          </a:p>
          <a:p>
            <a:r>
              <a:rPr lang="da-DK" dirty="0" smtClean="0"/>
              <a:t>Send </a:t>
            </a:r>
            <a:r>
              <a:rPr lang="da-DK" dirty="0"/>
              <a:t>til </a:t>
            </a:r>
            <a:r>
              <a:rPr lang="da-DK" dirty="0" smtClean="0"/>
              <a:t>tiden, evt. opgivelser tidligere</a:t>
            </a:r>
            <a:endParaRPr lang="da-DK" dirty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4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Hjælpemidler til prøven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>
          <a:xfrm>
            <a:off x="7348014" y="1455256"/>
            <a:ext cx="40299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Hjælpemidler  </a:t>
            </a:r>
            <a:endParaRPr lang="da-DK" dirty="0"/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r>
              <a:rPr lang="da-DK" i="1" dirty="0" smtClean="0"/>
              <a:t>Formål </a:t>
            </a:r>
            <a:r>
              <a:rPr lang="da-DK" dirty="0"/>
              <a:t>– at undgå snyd ved prøven. </a:t>
            </a:r>
          </a:p>
          <a:p>
            <a:pPr marL="0" indent="0">
              <a:buNone/>
            </a:pPr>
            <a:endParaRPr lang="da-DK" i="1" dirty="0" smtClean="0"/>
          </a:p>
          <a:p>
            <a:pPr marL="0" indent="0">
              <a:buNone/>
            </a:pPr>
            <a:r>
              <a:rPr lang="da-DK" i="1" dirty="0" smtClean="0"/>
              <a:t>Præcisering </a:t>
            </a:r>
            <a:r>
              <a:rPr lang="da-DK" dirty="0"/>
              <a:t>– udfoldning af prøvebekendtgørelsens bestemmelser vedrørende brug af internettet til prøven.</a:t>
            </a:r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>
          <a:xfrm>
            <a:off x="812799" y="1417638"/>
            <a:ext cx="5981539" cy="4525963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r>
              <a:rPr lang="da-DK" dirty="0" smtClean="0"/>
              <a:t>Eleverne må medbringe alle hjælpemidler fra den daglige undervisning </a:t>
            </a:r>
          </a:p>
          <a:p>
            <a:endParaRPr lang="da-DK" dirty="0" smtClean="0"/>
          </a:p>
          <a:p>
            <a:r>
              <a:rPr lang="da-DK" dirty="0" smtClean="0"/>
              <a:t>Hjælpemidler</a:t>
            </a:r>
            <a:r>
              <a:rPr lang="da-DK" dirty="0"/>
              <a:t>, som har været anvendt i den daglige undervisning, må kun tilgås via internettet, hvis de ikke kan medbringes eller opbevares lokalt. Skolens leder skal tage stilling til, om specifikke hjælpemidler fx programmer, digitale værktøjer og/eller digitale </a:t>
            </a:r>
            <a:r>
              <a:rPr lang="da-DK" dirty="0" smtClean="0"/>
              <a:t> undervisningsmaterialer</a:t>
            </a:r>
            <a:r>
              <a:rPr lang="da-DK" dirty="0"/>
              <a:t>, som eleven kan benytte ved prøven kan tilgås lokalt </a:t>
            </a:r>
            <a:r>
              <a:rPr lang="da-DK" dirty="0" smtClean="0"/>
              <a:t>eller </a:t>
            </a:r>
            <a:r>
              <a:rPr lang="da-DK" dirty="0"/>
              <a:t>medbringes i papirform, inden der gives tilladelse til at tilgå hjælpemidler via internettet eller i skyen.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Eleverne må ikke anvende internettet til at søge ny viden under prøven</a:t>
            </a:r>
            <a:endParaRPr lang="da-DK" dirty="0"/>
          </a:p>
          <a:p>
            <a:endParaRPr lang="da-DK" dirty="0" smtClean="0"/>
          </a:p>
          <a:p>
            <a:r>
              <a:rPr lang="da-DK" dirty="0" smtClean="0"/>
              <a:t>Informer eleverne grundigt om reglerne – i god tid inden prøven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Rektangel 2"/>
          <p:cNvSpPr/>
          <p:nvPr/>
        </p:nvSpPr>
        <p:spPr>
          <a:xfrm>
            <a:off x="7217384" y="1455256"/>
            <a:ext cx="4234386" cy="370705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788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602F7-E709-4D74-896D-C86E3C24657F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8" y="1286301"/>
            <a:ext cx="10318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50" y="529875"/>
            <a:ext cx="103441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0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9838"/>
            <a:ext cx="10972800" cy="1143000"/>
          </a:xfrm>
        </p:spPr>
        <p:txBody>
          <a:bodyPr>
            <a:noAutofit/>
          </a:bodyPr>
          <a:lstStyle/>
          <a:p>
            <a:r>
              <a:rPr lang="da-DK" dirty="0" smtClean="0"/>
              <a:t>Prøven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680" y="1602838"/>
            <a:ext cx="977537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Kort forberedelse til lærerstillede ekstemporalspørgsmål (25, 40, 55 minutter)</a:t>
            </a: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Prøvesituationen (25, 40, 55 minutter):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f</a:t>
            </a:r>
            <a:r>
              <a:rPr lang="da-DK" sz="2400" dirty="0" smtClean="0"/>
              <a:t>remlægger besvarelse af problemstilling (7, 14, 21 minutter)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b</a:t>
            </a:r>
            <a:r>
              <a:rPr lang="da-DK" sz="2400" dirty="0" smtClean="0"/>
              <a:t>esvarelse af lærerstillede spørgsmål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a-DK" sz="2400" dirty="0"/>
              <a:t>v</a:t>
            </a:r>
            <a:r>
              <a:rPr lang="da-DK" sz="2400" dirty="0" smtClean="0"/>
              <a:t>otering – individuelle karakterer</a:t>
            </a:r>
          </a:p>
          <a:p>
            <a:endParaRPr lang="da-DK" sz="2000" dirty="0" smtClean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8321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3511" y="182917"/>
            <a:ext cx="9753600" cy="1154097"/>
          </a:xfrm>
        </p:spPr>
        <p:txBody>
          <a:bodyPr/>
          <a:lstStyle/>
          <a:p>
            <a:r>
              <a:rPr lang="da-DK" dirty="0" smtClean="0"/>
              <a:t> Ved selve prøven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67101" y="1511234"/>
            <a:ext cx="9379132" cy="459222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5500" dirty="0" smtClean="0"/>
              <a:t>Eksaminationen forløber i 3 dele: </a:t>
            </a:r>
          </a:p>
          <a:p>
            <a:pPr lvl="2"/>
            <a:r>
              <a:rPr lang="da-DK" sz="4700" dirty="0" smtClean="0"/>
              <a:t>fremlæggelse af besvarelse af problemstilling med inddragelse af produkt</a:t>
            </a:r>
          </a:p>
          <a:p>
            <a:pPr lvl="2"/>
            <a:r>
              <a:rPr lang="da-DK" sz="4700" dirty="0" smtClean="0"/>
              <a:t>besvarelse af de lærerstillede spørgsmål</a:t>
            </a:r>
          </a:p>
          <a:p>
            <a:pPr lvl="2"/>
            <a:r>
              <a:rPr lang="da-DK" sz="4700" dirty="0"/>
              <a:t>s</a:t>
            </a:r>
            <a:r>
              <a:rPr lang="da-DK" sz="4700" dirty="0" smtClean="0"/>
              <a:t>amtale</a:t>
            </a:r>
          </a:p>
          <a:p>
            <a:pPr marL="914400" lvl="2" indent="0">
              <a:buNone/>
            </a:pPr>
            <a:endParaRPr lang="da-DK" sz="4700" dirty="0"/>
          </a:p>
          <a:p>
            <a:r>
              <a:rPr lang="da-DK" sz="5500" dirty="0" smtClean="0"/>
              <a:t>Kun noter fra forberedelsen </a:t>
            </a:r>
          </a:p>
          <a:p>
            <a:r>
              <a:rPr lang="da-DK" sz="5500" dirty="0" smtClean="0"/>
              <a:t>Læreren hjælper eleven med at disponere tiden</a:t>
            </a:r>
          </a:p>
          <a:p>
            <a:r>
              <a:rPr lang="da-DK" sz="5500" dirty="0" smtClean="0"/>
              <a:t>Samtalesituation efter elevernes fremlæggelse af problemstilling</a:t>
            </a:r>
          </a:p>
          <a:p>
            <a:r>
              <a:rPr lang="da-DK" sz="5500" dirty="0" smtClean="0"/>
              <a:t>Læreren og censor sikrer, at alle kommer til orde</a:t>
            </a:r>
          </a:p>
          <a:p>
            <a:pPr marL="0" indent="0">
              <a:buNone/>
            </a:pPr>
            <a:endParaRPr lang="da-DK" sz="55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491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Webinar</a:t>
            </a:r>
            <a:r>
              <a:rPr lang="da-DK" dirty="0" smtClean="0"/>
              <a:t> som deltager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473200" y="1603096"/>
            <a:ext cx="8724096" cy="4525963"/>
          </a:xfrm>
        </p:spPr>
        <p:txBody>
          <a:bodyPr>
            <a:normAutofit fontScale="92500" lnSpcReduction="10000"/>
          </a:bodyPr>
          <a:lstStyle/>
          <a:p>
            <a:pPr marL="0" indent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da-DK" dirty="0" smtClean="0">
              <a:latin typeface="Calibri" panose="020F0502020204030204" pitchFamily="34" charset="0"/>
              <a:sym typeface="Georgia"/>
            </a:endParaRPr>
          </a:p>
          <a:p>
            <a:pPr marL="0" indent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da-DK" dirty="0" smtClean="0">
                <a:latin typeface="Calibri" panose="020F0502020204030204" pitchFamily="34" charset="0"/>
                <a:sym typeface="Georgia"/>
              </a:rPr>
              <a:t>Både computer/tablet/telefon </a:t>
            </a:r>
            <a:r>
              <a:rPr lang="da-DK" dirty="0">
                <a:latin typeface="Calibri" panose="020F0502020204030204" pitchFamily="34" charset="0"/>
                <a:sym typeface="Georgia"/>
              </a:rPr>
              <a:t>er mulig</a:t>
            </a:r>
          </a:p>
          <a:p>
            <a:pPr marL="0" indent="0">
              <a:buNone/>
            </a:pPr>
            <a:endParaRPr lang="da-DK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Calibri" panose="020F0502020204030204" pitchFamily="34" charset="0"/>
              </a:rPr>
              <a:t>Husk at kontrollere lyd (brug evt. </a:t>
            </a:r>
            <a:r>
              <a:rPr lang="da-DK" dirty="0" err="1" smtClean="0">
                <a:latin typeface="Calibri" panose="020F0502020204030204" pitchFamily="34" charset="0"/>
              </a:rPr>
              <a:t>headset</a:t>
            </a:r>
            <a:r>
              <a:rPr lang="da-DK" dirty="0" smtClean="0">
                <a:latin typeface="Calibri" panose="020F0502020204030204" pitchFamily="34" charset="0"/>
              </a:rPr>
              <a:t>) </a:t>
            </a:r>
            <a:endParaRPr lang="da-DK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Calibri" panose="020F0502020204030204" pitchFamily="34" charset="0"/>
              </a:rPr>
              <a:t>Du/I kan </a:t>
            </a:r>
            <a:r>
              <a:rPr lang="da-DK" dirty="0">
                <a:latin typeface="Calibri" panose="020F0502020204030204" pitchFamily="34" charset="0"/>
              </a:rPr>
              <a:t>kun </a:t>
            </a:r>
            <a:r>
              <a:rPr lang="da-DK" dirty="0" smtClean="0">
                <a:latin typeface="Calibri" panose="020F0502020204030204" pitchFamily="34" charset="0"/>
              </a:rPr>
              <a:t>skrive spørgsmål (</a:t>
            </a:r>
            <a:r>
              <a:rPr lang="da-DK" dirty="0">
                <a:latin typeface="Calibri" panose="020F0502020204030204" pitchFamily="34" charset="0"/>
              </a:rPr>
              <a:t>i chat</a:t>
            </a:r>
            <a:r>
              <a:rPr lang="da-DK" dirty="0" smtClean="0">
                <a:latin typeface="Calibri" panose="020F0502020204030204" pitchFamily="34" charset="0"/>
              </a:rPr>
              <a:t>) – spørgsmålene besvares umiddelbart efter oplægget</a:t>
            </a:r>
            <a:endParaRPr lang="da-D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 smtClean="0">
                <a:latin typeface="Calibri" panose="020F0502020204030204" pitchFamily="34" charset="0"/>
              </a:rPr>
              <a:t>Video af </a:t>
            </a:r>
            <a:r>
              <a:rPr lang="da-DK" dirty="0" err="1" smtClean="0">
                <a:latin typeface="Calibri" panose="020F0502020204030204" pitchFamily="34" charset="0"/>
              </a:rPr>
              <a:t>webinar</a:t>
            </a:r>
            <a:r>
              <a:rPr lang="da-DK" dirty="0" smtClean="0">
                <a:latin typeface="Calibri" panose="020F0502020204030204" pitchFamily="34" charset="0"/>
              </a:rPr>
              <a:t> kan ses efterfølgende</a:t>
            </a:r>
            <a:endParaRPr lang="da-DK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dirty="0">
                <a:latin typeface="Calibri" panose="020F0502020204030204" pitchFamily="34" charset="0"/>
              </a:rPr>
              <a:t>Alt kan ikke besvares en-til-en</a:t>
            </a:r>
          </a:p>
          <a:p>
            <a:pPr marL="285750" indent="-28575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da-DK" dirty="0">
              <a:solidFill>
                <a:srgbClr val="000000"/>
              </a:solidFill>
              <a:latin typeface="Calibri" panose="020F0502020204030204" pitchFamily="34" charset="0"/>
              <a:sym typeface="Georgia"/>
            </a:endParaRP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4254-45D4-4160-8F04-FBAAD379D8A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6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382" y="130630"/>
            <a:ext cx="8638117" cy="1143000"/>
          </a:xfrm>
        </p:spPr>
        <p:txBody>
          <a:bodyPr/>
          <a:lstStyle/>
          <a:p>
            <a:r>
              <a:rPr lang="da-DK" dirty="0" smtClean="0"/>
              <a:t> Vurdering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15212" y="1562514"/>
            <a:ext cx="8512115" cy="468052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da-DK" sz="3000" dirty="0" smtClean="0"/>
              <a:t>Faglig belysning af problemstilling med tydelige faglige områder- herunder kildekritisk sigte</a:t>
            </a:r>
          </a:p>
          <a:p>
            <a:pPr lvl="2"/>
            <a:r>
              <a:rPr lang="da-DK" sz="2800" dirty="0"/>
              <a:t>i</a:t>
            </a:r>
            <a:r>
              <a:rPr lang="da-DK" sz="2800" dirty="0" smtClean="0"/>
              <a:t>nddragelse af produktet ift. problemstillingen (ikke produktet i sig selv)</a:t>
            </a:r>
          </a:p>
          <a:p>
            <a:pPr lvl="2"/>
            <a:r>
              <a:rPr lang="da-DK" sz="2800" dirty="0"/>
              <a:t>r</a:t>
            </a:r>
            <a:r>
              <a:rPr lang="da-DK" sz="2800" dirty="0" smtClean="0"/>
              <a:t>eferencer til faglige stofområder</a:t>
            </a:r>
          </a:p>
          <a:p>
            <a:pPr lvl="2"/>
            <a:r>
              <a:rPr lang="da-DK" sz="2800" dirty="0"/>
              <a:t>b</a:t>
            </a:r>
            <a:r>
              <a:rPr lang="da-DK" sz="2800" dirty="0" smtClean="0"/>
              <a:t>esvarelse af lærerstillede spørgsmål </a:t>
            </a:r>
          </a:p>
          <a:p>
            <a:endParaRPr lang="da-DK" sz="3000" dirty="0" smtClean="0"/>
          </a:p>
          <a:p>
            <a:pPr marL="0" indent="0">
              <a:buNone/>
            </a:pPr>
            <a:r>
              <a:rPr lang="da-DK" sz="3000" dirty="0" smtClean="0"/>
              <a:t>2) Samtale om faglige problemstillinger </a:t>
            </a:r>
          </a:p>
          <a:p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30941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76200"/>
            <a:ext cx="87249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090" y="207286"/>
            <a:ext cx="9957061" cy="640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44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4E9E5-9BFD-42AE-BBE9-34ED92DAD467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Læringskonsulent Mads Joakim Sørensen </a:t>
            </a:r>
            <a:endParaRPr lang="en-US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4162"/>
            <a:ext cx="10879639" cy="643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5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Spørgsmål på chatten</a:t>
            </a:r>
            <a:endParaRPr lang="da-DK" dirty="0"/>
          </a:p>
        </p:txBody>
      </p:sp>
      <p:sp>
        <p:nvSpPr>
          <p:cNvPr id="11" name="Pladsholder til indhold 10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a-DK" dirty="0">
                <a:latin typeface="Calibri" charset="0"/>
                <a:ea typeface="Calibri" charset="0"/>
                <a:cs typeface="Calibri" charset="0"/>
              </a:rPr>
              <a:t>Jeg besvarer nu jeres skriftlige chatspørgsmål mundtligt.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latin typeface="Calibri" charset="0"/>
                <a:ea typeface="Calibri" charset="0"/>
                <a:cs typeface="Calibri" charset="0"/>
              </a:rPr>
              <a:t>Det er vigtigt, at jeres lydfunktion på computeren fungerer optimalt (fx med et </a:t>
            </a:r>
            <a:r>
              <a:rPr lang="da-DK" dirty="0" err="1">
                <a:latin typeface="Calibri" charset="0"/>
                <a:ea typeface="Calibri" charset="0"/>
                <a:cs typeface="Calibri" charset="0"/>
              </a:rPr>
              <a:t>headset</a:t>
            </a:r>
            <a:r>
              <a:rPr lang="da-DK" dirty="0">
                <a:latin typeface="Calibri" charset="0"/>
                <a:ea typeface="Calibri" charset="0"/>
                <a:cs typeface="Calibri" charset="0"/>
              </a:rPr>
              <a:t>).  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>
                <a:latin typeface="Calibri" charset="0"/>
                <a:ea typeface="Calibri" charset="0"/>
                <a:cs typeface="Calibri" charset="0"/>
              </a:rPr>
              <a:t>De spørgsmål, jeg ikke når at besvare, vil blive eftersendt i form af et spørgsmål-svar-ark.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a-DK" dirty="0" smtClean="0">
                <a:latin typeface="Calibri" charset="0"/>
                <a:ea typeface="Calibri" charset="0"/>
                <a:cs typeface="Calibri" charset="0"/>
              </a:rPr>
              <a:t>I </a:t>
            </a:r>
            <a:r>
              <a:rPr lang="da-DK" dirty="0">
                <a:latin typeface="Calibri" charset="0"/>
                <a:ea typeface="Calibri" charset="0"/>
                <a:cs typeface="Calibri" charset="0"/>
              </a:rPr>
              <a:t>får ligeledes tilsendt et link og en kode, så I kan tilgå </a:t>
            </a:r>
            <a:r>
              <a:rPr lang="da-DK" dirty="0" err="1">
                <a:latin typeface="Calibri" charset="0"/>
                <a:ea typeface="Calibri" charset="0"/>
                <a:cs typeface="Calibri" charset="0"/>
              </a:rPr>
              <a:t>webinaret</a:t>
            </a:r>
            <a:r>
              <a:rPr lang="da-DK" dirty="0">
                <a:latin typeface="Calibri" charset="0"/>
                <a:ea typeface="Calibri" charset="0"/>
                <a:cs typeface="Calibri" charset="0"/>
              </a:rPr>
              <a:t> og </a:t>
            </a:r>
            <a:r>
              <a:rPr lang="da-DK" dirty="0" smtClean="0">
                <a:latin typeface="Calibri" charset="0"/>
                <a:ea typeface="Calibri" charset="0"/>
                <a:cs typeface="Calibri" charset="0"/>
              </a:rPr>
              <a:t>PP </a:t>
            </a:r>
            <a:r>
              <a:rPr lang="da-DK" dirty="0">
                <a:latin typeface="Calibri" charset="0"/>
                <a:ea typeface="Calibri" charset="0"/>
                <a:cs typeface="Calibri" charset="0"/>
              </a:rPr>
              <a:t>efterfølgende.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4254-45D4-4160-8F04-FBAAD379D8A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8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 og kontaktoplysninger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a-DK" b="1" dirty="0" smtClean="0"/>
              <a:t>Prøvebekendtgørelsen</a:t>
            </a:r>
          </a:p>
          <a:p>
            <a:r>
              <a:rPr lang="da-DK" dirty="0">
                <a:hlinkClick r:id="rId2"/>
              </a:rPr>
              <a:t>https://</a:t>
            </a:r>
            <a:r>
              <a:rPr lang="da-DK" dirty="0" smtClean="0">
                <a:hlinkClick r:id="rId2"/>
              </a:rPr>
              <a:t>www.retsinformation.dk/Forms/R0710.aspx?id=198165</a:t>
            </a:r>
            <a:endParaRPr lang="da-DK" dirty="0" smtClean="0"/>
          </a:p>
          <a:p>
            <a:r>
              <a:rPr lang="da-DK" b="1" dirty="0" smtClean="0"/>
              <a:t>Prøvevejledningen (OBS: ny justeret version fra januar 2018) </a:t>
            </a:r>
          </a:p>
          <a:p>
            <a:r>
              <a:rPr lang="da-DK" dirty="0">
                <a:hlinkClick r:id="rId3"/>
              </a:rPr>
              <a:t>https://</a:t>
            </a:r>
            <a:r>
              <a:rPr lang="da-DK" dirty="0" smtClean="0">
                <a:hlinkClick r:id="rId3"/>
              </a:rPr>
              <a:t>www.uvm.dk/folkeskolen/folkeskolens-proever/forberedelse/proevevejledninger</a:t>
            </a:r>
            <a:r>
              <a:rPr lang="da-DK" dirty="0" smtClean="0"/>
              <a:t> </a:t>
            </a:r>
            <a:endParaRPr lang="da-DK" dirty="0"/>
          </a:p>
          <a:p>
            <a:endParaRPr lang="da-DK" b="1" dirty="0" smtClean="0"/>
          </a:p>
          <a:p>
            <a:r>
              <a:rPr lang="da-DK" b="1" dirty="0" smtClean="0"/>
              <a:t>Kontakt</a:t>
            </a:r>
          </a:p>
          <a:p>
            <a:r>
              <a:rPr lang="da-DK" dirty="0" smtClean="0">
                <a:hlinkClick r:id="rId4"/>
              </a:rPr>
              <a:t>Hum.fag@uvm.dk</a:t>
            </a:r>
            <a:endParaRPr lang="da-DK" dirty="0" smtClean="0"/>
          </a:p>
          <a:p>
            <a:r>
              <a:rPr lang="da-DK" dirty="0" smtClean="0">
                <a:hlinkClick r:id="rId5"/>
              </a:rPr>
              <a:t>fp@stukuvm.dk</a:t>
            </a:r>
            <a:endParaRPr lang="da-DK" dirty="0" smtClean="0"/>
          </a:p>
          <a:p>
            <a:r>
              <a:rPr lang="da-DK" dirty="0" smtClean="0">
                <a:hlinkClick r:id="rId6"/>
              </a:rPr>
              <a:t>jette.kjaergaard@stukuvm.dk</a:t>
            </a:r>
            <a:r>
              <a:rPr lang="da-DK" dirty="0" smtClean="0"/>
              <a:t>		</a:t>
            </a:r>
          </a:p>
          <a:p>
            <a:r>
              <a:rPr lang="da-DK" dirty="0">
                <a:hlinkClick r:id="rId7"/>
              </a:rPr>
              <a:t>b</a:t>
            </a:r>
            <a:r>
              <a:rPr lang="da-DK" dirty="0" smtClean="0">
                <a:hlinkClick r:id="rId7"/>
              </a:rPr>
              <a:t>irgitte.baekgaard@stukuvm.dk</a:t>
            </a:r>
            <a:r>
              <a:rPr lang="da-DK" dirty="0" smtClean="0"/>
              <a:t>     	 </a:t>
            </a:r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z="3600" dirty="0" smtClean="0"/>
              <a:t>13.45-14.00</a:t>
            </a:r>
            <a:r>
              <a:rPr lang="da-DK" sz="3600" dirty="0"/>
              <a:t>: </a:t>
            </a:r>
            <a:r>
              <a:rPr lang="da-DK" sz="3600" dirty="0" smtClean="0"/>
              <a:t>	Intro </a:t>
            </a:r>
            <a:r>
              <a:rPr lang="da-DK" sz="2200" dirty="0" smtClean="0"/>
              <a:t>(</a:t>
            </a:r>
            <a:r>
              <a:rPr lang="da-DK" sz="2200" dirty="0"/>
              <a:t>lydprøve, hjælp til teknik, </a:t>
            </a:r>
            <a:r>
              <a:rPr lang="da-DK" sz="2200" dirty="0" smtClean="0"/>
              <a:t>fælleschat </a:t>
            </a:r>
            <a:r>
              <a:rPr lang="da-DK" sz="2200" dirty="0"/>
              <a:t>er åben</a:t>
            </a:r>
            <a:r>
              <a:rPr lang="da-DK" sz="2200" dirty="0" smtClean="0"/>
              <a:t>)</a:t>
            </a:r>
          </a:p>
          <a:p>
            <a:pPr lvl="0"/>
            <a:endParaRPr lang="da-DK" sz="3600" dirty="0"/>
          </a:p>
          <a:p>
            <a:pPr lvl="0"/>
            <a:r>
              <a:rPr lang="da-DK" sz="3600" dirty="0" smtClean="0"/>
              <a:t>14.00-14.30</a:t>
            </a:r>
            <a:r>
              <a:rPr lang="da-DK" sz="3600" dirty="0"/>
              <a:t>: 	O</a:t>
            </a:r>
            <a:r>
              <a:rPr lang="da-DK" sz="3600" dirty="0" smtClean="0"/>
              <a:t>plæg </a:t>
            </a:r>
            <a:r>
              <a:rPr lang="da-DK" sz="2200" dirty="0" smtClean="0"/>
              <a:t>(chatten er lukket)</a:t>
            </a:r>
          </a:p>
          <a:p>
            <a:pPr lvl="0"/>
            <a:endParaRPr lang="da-DK" sz="3600" dirty="0"/>
          </a:p>
          <a:p>
            <a:pPr lvl="0"/>
            <a:r>
              <a:rPr lang="da-DK" sz="3600" dirty="0" smtClean="0"/>
              <a:t>14.30-15.00</a:t>
            </a:r>
            <a:r>
              <a:rPr lang="da-DK" sz="3600" dirty="0"/>
              <a:t>: </a:t>
            </a:r>
            <a:r>
              <a:rPr lang="da-DK" sz="3600" dirty="0" smtClean="0"/>
              <a:t>	Spørgsmål fra jer </a:t>
            </a:r>
            <a:r>
              <a:rPr lang="da-DK" sz="2200" dirty="0" smtClean="0"/>
              <a:t>(chatten er åben) </a:t>
            </a:r>
            <a:endParaRPr lang="da-DK" sz="2200" dirty="0"/>
          </a:p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4254-45D4-4160-8F04-FBAAD379D8AD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4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a-DK" sz="2800" dirty="0"/>
          </a:p>
          <a:p>
            <a:endParaRPr lang="da-DK" sz="28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3A4E-6B4F-4524-9BB9-BF233930F6DB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2" y="46314"/>
            <a:ext cx="10462398" cy="6212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Lige pilforbindelse 7"/>
          <p:cNvCxnSpPr/>
          <p:nvPr/>
        </p:nvCxnSpPr>
        <p:spPr>
          <a:xfrm flipH="1">
            <a:off x="2720051" y="2095018"/>
            <a:ext cx="3228000" cy="4745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Lige pilforbindelse 6"/>
          <p:cNvCxnSpPr/>
          <p:nvPr/>
        </p:nvCxnSpPr>
        <p:spPr>
          <a:xfrm>
            <a:off x="8136610" y="3859078"/>
            <a:ext cx="600990" cy="309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2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51309"/>
            <a:ext cx="10972800" cy="814192"/>
          </a:xfrm>
        </p:spPr>
        <p:txBody>
          <a:bodyPr>
            <a:normAutofit/>
          </a:bodyPr>
          <a:lstStyle/>
          <a:p>
            <a:r>
              <a:rPr lang="da-DK" dirty="0" smtClean="0"/>
              <a:t>Prøvens signalement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114817"/>
            <a:ext cx="10972800" cy="5011347"/>
          </a:xfrm>
        </p:spPr>
        <p:txBody>
          <a:bodyPr>
            <a:normAutofit fontScale="925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Prøven </a:t>
            </a:r>
            <a:r>
              <a:rPr lang="da-DK" dirty="0"/>
              <a:t>kan aflægges individuelt eller i grupper </a:t>
            </a:r>
            <a:r>
              <a:rPr lang="da-DK" dirty="0" smtClean="0"/>
              <a:t>(2- </a:t>
            </a:r>
            <a:r>
              <a:rPr lang="da-DK" dirty="0"/>
              <a:t>3 elever pr. gruppe) med individuel </a:t>
            </a:r>
            <a:r>
              <a:rPr lang="da-DK" dirty="0" smtClean="0"/>
              <a:t>bedømmelse</a:t>
            </a:r>
            <a:endParaRPr lang="da-DK" dirty="0"/>
          </a:p>
          <a:p>
            <a:r>
              <a:rPr lang="da-DK" dirty="0" smtClean="0"/>
              <a:t>Produkt</a:t>
            </a:r>
          </a:p>
          <a:p>
            <a:r>
              <a:rPr lang="da-DK" dirty="0" smtClean="0"/>
              <a:t>Problemstilling</a:t>
            </a:r>
          </a:p>
          <a:p>
            <a:r>
              <a:rPr lang="da-DK" dirty="0" smtClean="0"/>
              <a:t>Relevante kilder</a:t>
            </a:r>
          </a:p>
          <a:p>
            <a:r>
              <a:rPr lang="da-DK" dirty="0" smtClean="0"/>
              <a:t>Fremlæggelse og samtale</a:t>
            </a:r>
          </a:p>
          <a:p>
            <a:r>
              <a:rPr lang="da-DK" dirty="0" smtClean="0"/>
              <a:t>Lærerstillede spørgsmål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Ny bekendtgørelse januar 2018 (uvm.dk/</a:t>
            </a:r>
            <a:r>
              <a:rPr lang="da-DK" dirty="0" err="1"/>
              <a:t>fp</a:t>
            </a:r>
            <a:r>
              <a:rPr lang="da-DK" dirty="0"/>
              <a:t>/regler og orienteringer)</a:t>
            </a:r>
            <a:endParaRPr lang="da-DK" sz="1900" dirty="0"/>
          </a:p>
          <a:p>
            <a:r>
              <a:rPr lang="da-DK" smtClean="0"/>
              <a:t>Præcisering </a:t>
            </a:r>
            <a:r>
              <a:rPr lang="da-DK" dirty="0"/>
              <a:t>af adgang til hjælpemidler via internettet.</a:t>
            </a:r>
          </a:p>
        </p:txBody>
      </p:sp>
    </p:spTree>
    <p:extLst>
      <p:ext uri="{BB962C8B-B14F-4D97-AF65-F5344CB8AC3E}">
        <p14:creationId xmlns:p14="http://schemas.microsoft.com/office/powerpoint/2010/main" val="16719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Opgivelser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248225" y="1299260"/>
            <a:ext cx="4960395" cy="45259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da-DK" dirty="0"/>
              <a:t>A</a:t>
            </a:r>
            <a:r>
              <a:rPr lang="da-DK" dirty="0" smtClean="0"/>
              <a:t>lsidigt </a:t>
            </a:r>
            <a:r>
              <a:rPr lang="da-DK" dirty="0"/>
              <a:t>sammensat stof inden for </a:t>
            </a:r>
            <a:r>
              <a:rPr lang="da-DK" dirty="0" smtClean="0"/>
              <a:t>fagets kompetenceområder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Organiseret </a:t>
            </a:r>
            <a:r>
              <a:rPr lang="da-DK" dirty="0"/>
              <a:t>i emner og temaer med problemstillinger </a:t>
            </a:r>
          </a:p>
          <a:p>
            <a:pPr>
              <a:lnSpc>
                <a:spcPct val="100000"/>
              </a:lnSpc>
            </a:pPr>
            <a:r>
              <a:rPr lang="da-DK" dirty="0" smtClean="0"/>
              <a:t>Omfatter </a:t>
            </a:r>
            <a:r>
              <a:rPr lang="da-DK" dirty="0"/>
              <a:t>tekst og andre </a:t>
            </a:r>
            <a:r>
              <a:rPr lang="da-DK" dirty="0" smtClean="0"/>
              <a:t>udtryksformer</a:t>
            </a:r>
          </a:p>
          <a:p>
            <a:pPr>
              <a:lnSpc>
                <a:spcPct val="100000"/>
              </a:lnSpc>
            </a:pPr>
            <a:r>
              <a:rPr lang="da-DK" dirty="0"/>
              <a:t>I</a:t>
            </a:r>
            <a:r>
              <a:rPr lang="da-DK" dirty="0" smtClean="0"/>
              <a:t>ndeholde </a:t>
            </a:r>
            <a:r>
              <a:rPr lang="da-DK" dirty="0"/>
              <a:t>minimum fem eksempler på andre udtryksformer end </a:t>
            </a:r>
            <a:r>
              <a:rPr lang="da-DK" dirty="0" smtClean="0"/>
              <a:t>tekst</a:t>
            </a:r>
          </a:p>
          <a:p>
            <a:pPr>
              <a:lnSpc>
                <a:spcPct val="100000"/>
              </a:lnSpc>
            </a:pPr>
            <a:r>
              <a:rPr lang="da-DK" dirty="0"/>
              <a:t>R</a:t>
            </a:r>
            <a:r>
              <a:rPr lang="da-DK" dirty="0" smtClean="0"/>
              <a:t>epræsentere </a:t>
            </a:r>
            <a:r>
              <a:rPr lang="da-DK" dirty="0"/>
              <a:t>stof fra både 8. og 9. </a:t>
            </a:r>
            <a:r>
              <a:rPr lang="da-DK" dirty="0" smtClean="0"/>
              <a:t>klassetrin</a:t>
            </a:r>
          </a:p>
          <a:p>
            <a:pPr>
              <a:lnSpc>
                <a:spcPct val="100000"/>
              </a:lnSpc>
            </a:pPr>
            <a:r>
              <a:rPr lang="da-DK" dirty="0"/>
              <a:t>M</a:t>
            </a:r>
            <a:r>
              <a:rPr lang="da-DK" dirty="0" smtClean="0"/>
              <a:t>inimum </a:t>
            </a:r>
            <a:r>
              <a:rPr lang="da-DK" dirty="0"/>
              <a:t>fire </a:t>
            </a:r>
            <a:r>
              <a:rPr lang="da-DK" dirty="0" smtClean="0"/>
              <a:t>kulturteknikker – mindst </a:t>
            </a:r>
            <a:r>
              <a:rPr lang="da-DK" dirty="0"/>
              <a:t>én </a:t>
            </a:r>
            <a:r>
              <a:rPr lang="da-DK" dirty="0" smtClean="0"/>
              <a:t>it-baseret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AAA4D-F94D-41CB-B2E2-6205E049B52A}" type="datetime1">
              <a:rPr lang="da-DK" smtClean="0"/>
              <a:t>22-03-2018</a:t>
            </a:fld>
            <a:endParaRPr lang="en-US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																																																																																																																																																																																																																																																							</a:t>
            </a:r>
            <a:endParaRPr lang="en-US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Tekstboks 2"/>
          <p:cNvSpPr txBox="1"/>
          <p:nvPr/>
        </p:nvSpPr>
        <p:spPr>
          <a:xfrm>
            <a:off x="533400" y="706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294" y="1782497"/>
            <a:ext cx="6437606" cy="392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73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6138"/>
            <a:ext cx="10972800" cy="1143000"/>
          </a:xfrm>
        </p:spPr>
        <p:txBody>
          <a:bodyPr>
            <a:noAutofit/>
          </a:bodyPr>
          <a:lstStyle/>
          <a:p>
            <a:r>
              <a:rPr lang="da-DK" dirty="0" smtClean="0"/>
              <a:t>Prøven trin-for-trin</a:t>
            </a:r>
            <a:br>
              <a:rPr lang="da-DK" dirty="0" smtClean="0"/>
            </a:b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58394"/>
            <a:ext cx="10972800" cy="4975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Eleverne trækker et emne/tema fra opgivelser – tidligst 3. april/senest 24. april (5 dage før de skriftlige prøver)</a:t>
            </a:r>
          </a:p>
          <a:p>
            <a:endParaRPr lang="da-DK" dirty="0"/>
          </a:p>
          <a:p>
            <a:r>
              <a:rPr lang="da-DK" dirty="0" smtClean="0"/>
              <a:t>Eleverne vælger underemne, udarbejder problemstilling, vælger </a:t>
            </a:r>
            <a:r>
              <a:rPr lang="da-DK" b="1" dirty="0" smtClean="0"/>
              <a:t>kilder</a:t>
            </a:r>
            <a:r>
              <a:rPr lang="da-DK" dirty="0" smtClean="0"/>
              <a:t> (max. 5), udarbejder produkt</a:t>
            </a:r>
          </a:p>
          <a:p>
            <a:endParaRPr lang="da-DK" dirty="0"/>
          </a:p>
          <a:p>
            <a:r>
              <a:rPr lang="da-DK" dirty="0" smtClean="0"/>
              <a:t>Vejledning minimum 6 lektioner</a:t>
            </a:r>
          </a:p>
          <a:p>
            <a:endParaRPr lang="da-DK" dirty="0"/>
          </a:p>
          <a:p>
            <a:r>
              <a:rPr lang="da-DK" dirty="0" smtClean="0"/>
              <a:t>Elevers selvvalgte problemstilling godkendes af lærer</a:t>
            </a:r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0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651512"/>
            <a:ext cx="11617875" cy="1143000"/>
          </a:xfrm>
        </p:spPr>
        <p:txBody>
          <a:bodyPr>
            <a:noAutofit/>
          </a:bodyPr>
          <a:lstStyle/>
          <a:p>
            <a:pPr algn="l"/>
            <a:r>
              <a:rPr lang="da-DK" dirty="0" smtClean="0"/>
              <a:t>Efter 23. april: faget er blevet udtrukket til</a:t>
            </a:r>
            <a:r>
              <a:rPr lang="da-DK" dirty="0"/>
              <a:t> </a:t>
            </a:r>
            <a:r>
              <a:rPr lang="da-DK" dirty="0" smtClean="0"/>
              <a:t>prøveafholdelse på skolen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5361" y="2132856"/>
            <a:ext cx="11036300" cy="4383691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/>
              <a:t>Læreren opgiver emner og temaer med tilhørende problemstillinger</a:t>
            </a:r>
          </a:p>
          <a:p>
            <a:pPr marL="0" indent="0">
              <a:buNone/>
            </a:pPr>
            <a:r>
              <a:rPr lang="da-DK" dirty="0" smtClean="0"/>
              <a:t> </a:t>
            </a:r>
          </a:p>
          <a:p>
            <a:r>
              <a:rPr lang="da-DK" dirty="0" smtClean="0"/>
              <a:t>Eleverne trækker enkeltvis eller i grupper (1-3 pers) et emne/tema</a:t>
            </a:r>
          </a:p>
          <a:p>
            <a:endParaRPr lang="da-DK" dirty="0" smtClean="0"/>
          </a:p>
          <a:p>
            <a:r>
              <a:rPr lang="da-DK" dirty="0" smtClean="0"/>
              <a:t>Ved </a:t>
            </a:r>
            <a:r>
              <a:rPr lang="da-DK" dirty="0"/>
              <a:t>lodtrækningen blandt de opgivne emner/temaer, skal alle emner være repræsenteret ligeligt, således at alle fagets kompetenceområder er repræsenteret med lige stor vægt. 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Enkelte </a:t>
            </a:r>
            <a:r>
              <a:rPr lang="da-DK" dirty="0"/>
              <a:t>emner/temaer må </a:t>
            </a:r>
            <a:r>
              <a:rPr lang="da-DK" dirty="0" smtClean="0"/>
              <a:t>således </a:t>
            </a:r>
            <a:r>
              <a:rPr lang="da-DK" dirty="0"/>
              <a:t>ikke være overrepræsenteret og antallet af emner/temaer skal derfor være konstant ved hver enkelt lodtrækning. </a:t>
            </a:r>
            <a:r>
              <a:rPr lang="da-DK" dirty="0" smtClean="0"/>
              <a:t>”Læg lappen tilbage igen/brug nummersystem”.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08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594" y="186289"/>
            <a:ext cx="10671858" cy="726508"/>
          </a:xfrm>
        </p:spPr>
        <p:txBody>
          <a:bodyPr>
            <a:noAutofit/>
          </a:bodyPr>
          <a:lstStyle/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Elevernes arbejde i  vejledningsperioden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684852"/>
          </a:xfrm>
        </p:spPr>
        <p:txBody>
          <a:bodyPr>
            <a:normAutofit fontScale="85000" lnSpcReduction="20000"/>
          </a:bodyPr>
          <a:lstStyle/>
          <a:p>
            <a:r>
              <a:rPr lang="da-DK" dirty="0" smtClean="0"/>
              <a:t>Eleverne arbejder med deres problemstilling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De skal finde kilder, som gerne må være kendte/gennemgåede og udtryk for et udvidet kildebegreb.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De skal udarbejde et produkt, som spiller sammen med belysningen af problemstillingen 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Produktet udarbejdes ud over vejledningslektionerne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Problemstilling og produkt skal godkendes af læreren </a:t>
            </a:r>
          </a:p>
        </p:txBody>
      </p:sp>
    </p:spTree>
    <p:extLst>
      <p:ext uri="{BB962C8B-B14F-4D97-AF65-F5344CB8AC3E}">
        <p14:creationId xmlns:p14="http://schemas.microsoft.com/office/powerpoint/2010/main" val="13962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8478</TotalTime>
  <Words>1253</Words>
  <Application>Microsoft Office PowerPoint</Application>
  <PresentationFormat>Brugerdefineret</PresentationFormat>
  <Paragraphs>252</Paragraphs>
  <Slides>25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25</vt:i4>
      </vt:variant>
    </vt:vector>
  </HeadingPairs>
  <TitlesOfParts>
    <vt:vector size="26" baseType="lpstr">
      <vt:lpstr>Kontortema</vt:lpstr>
      <vt:lpstr>Webinar  Fælles prøve i kristendomskundskab, historie og samfundsfag</vt:lpstr>
      <vt:lpstr>Webinar som deltager</vt:lpstr>
      <vt:lpstr>Program</vt:lpstr>
      <vt:lpstr>PowerPoint-præsentation</vt:lpstr>
      <vt:lpstr>Prøvens signalement</vt:lpstr>
      <vt:lpstr>Opgivelser</vt:lpstr>
      <vt:lpstr>Prøven trin-for-trin  </vt:lpstr>
      <vt:lpstr>Efter 23. april: faget er blevet udtrukket til prøveafholdelse på skolen</vt:lpstr>
      <vt:lpstr> Elevernes arbejde i  vejledningsperioden </vt:lpstr>
      <vt:lpstr>     Lærerens arbejde i vejledningsperioden</vt:lpstr>
      <vt:lpstr>Problemstilling</vt:lpstr>
      <vt:lpstr>Produkt</vt:lpstr>
      <vt:lpstr>Udarbejdelse af lærerstillede spørgsmål</vt:lpstr>
      <vt:lpstr>Mellem vejledningslektioner og prøven </vt:lpstr>
      <vt:lpstr>Indledende samarbejde lærer(e)/censor</vt:lpstr>
      <vt:lpstr>Hjælpemidler til prøven</vt:lpstr>
      <vt:lpstr>PowerPoint-præsentation</vt:lpstr>
      <vt:lpstr>Prøven </vt:lpstr>
      <vt:lpstr> Ved selve prøven</vt:lpstr>
      <vt:lpstr> Vurdering </vt:lpstr>
      <vt:lpstr>PowerPoint-præsentation</vt:lpstr>
      <vt:lpstr>PowerPoint-præsentation</vt:lpstr>
      <vt:lpstr>PowerPoint-præsentation</vt:lpstr>
      <vt:lpstr>Spørgsmål på chatten</vt:lpstr>
      <vt:lpstr>Links og kontaktoplysninger</vt:lpstr>
    </vt:vector>
  </TitlesOfParts>
  <Company>Statens 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Fællesfaglig naturfagsundervisning</dc:title>
  <dc:creator>Mads Joakim Sørensen</dc:creator>
  <cp:lastModifiedBy>Michael Svensson</cp:lastModifiedBy>
  <cp:revision>135</cp:revision>
  <dcterms:created xsi:type="dcterms:W3CDTF">2017-09-08T07:12:14Z</dcterms:created>
  <dcterms:modified xsi:type="dcterms:W3CDTF">2018-03-22T16:07:40Z</dcterms:modified>
</cp:coreProperties>
</file>