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1" r:id="rId3"/>
  </p:sldMasterIdLst>
  <p:notesMasterIdLst>
    <p:notesMasterId r:id="rId40"/>
  </p:notesMasterIdLst>
  <p:sldIdLst>
    <p:sldId id="256" r:id="rId4"/>
    <p:sldId id="324" r:id="rId5"/>
    <p:sldId id="508" r:id="rId6"/>
    <p:sldId id="507" r:id="rId7"/>
    <p:sldId id="453" r:id="rId8"/>
    <p:sldId id="455" r:id="rId9"/>
    <p:sldId id="456" r:id="rId10"/>
    <p:sldId id="457" r:id="rId11"/>
    <p:sldId id="499" r:id="rId12"/>
    <p:sldId id="270" r:id="rId13"/>
    <p:sldId id="466" r:id="rId14"/>
    <p:sldId id="346" r:id="rId15"/>
    <p:sldId id="348" r:id="rId16"/>
    <p:sldId id="398" r:id="rId17"/>
    <p:sldId id="399" r:id="rId18"/>
    <p:sldId id="271" r:id="rId19"/>
    <p:sldId id="467" r:id="rId20"/>
    <p:sldId id="469" r:id="rId21"/>
    <p:sldId id="383" r:id="rId22"/>
    <p:sldId id="272" r:id="rId23"/>
    <p:sldId id="475" r:id="rId24"/>
    <p:sldId id="477" r:id="rId25"/>
    <p:sldId id="503" r:id="rId26"/>
    <p:sldId id="485" r:id="rId27"/>
    <p:sldId id="500" r:id="rId28"/>
    <p:sldId id="501" r:id="rId29"/>
    <p:sldId id="502" r:id="rId30"/>
    <p:sldId id="441" r:id="rId31"/>
    <p:sldId id="506" r:id="rId32"/>
    <p:sldId id="505" r:id="rId33"/>
    <p:sldId id="494" r:id="rId34"/>
    <p:sldId id="495" r:id="rId35"/>
    <p:sldId id="496" r:id="rId36"/>
    <p:sldId id="504" r:id="rId37"/>
    <p:sldId id="497" r:id="rId38"/>
    <p:sldId id="498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 jeong min" initials="Hjm" lastIdx="2" clrIdx="0"/>
  <p:cmAuthor id="1" name="GuestDXSV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B2F"/>
    <a:srgbClr val="278D99"/>
    <a:srgbClr val="FFFFFF"/>
    <a:srgbClr val="E27071"/>
    <a:srgbClr val="D2ECB6"/>
    <a:srgbClr val="9BBB59"/>
    <a:srgbClr val="93CDDD"/>
    <a:srgbClr val="376092"/>
    <a:srgbClr val="C0504D"/>
    <a:srgbClr val="6C8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1829" autoAdjust="0"/>
  </p:normalViewPr>
  <p:slideViewPr>
    <p:cSldViewPr snapToGrid="0">
      <p:cViewPr>
        <p:scale>
          <a:sx n="70" d="100"/>
          <a:sy n="70" d="100"/>
        </p:scale>
        <p:origin x="-21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anskys\Desktop\EDU\TALIS\CLIENT\Extra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skys\Desktop\EDU\TALIS\CLIENT\Extra_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skys\Desktop\EDU\TALIS\CLIENT\Extra_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00530489283176E-2"/>
          <c:y val="2.5630144719502191E-2"/>
          <c:w val="0.90962003245252343"/>
          <c:h val="0.74836628467293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think that the teaching profession is valued in society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Sheet1!$A$2:$A$35</c:f>
              <c:strCache>
                <c:ptCount val="34"/>
                <c:pt idx="0">
                  <c:v>Malaysia</c:v>
                </c:pt>
                <c:pt idx="1">
                  <c:v>Singapore</c:v>
                </c:pt>
                <c:pt idx="2">
                  <c:v>Korea</c:v>
                </c:pt>
                <c:pt idx="3">
                  <c:v>Abu Dhabi (UAE)</c:v>
                </c:pt>
                <c:pt idx="4">
                  <c:v>Finland</c:v>
                </c:pt>
                <c:pt idx="5">
                  <c:v>Mexico</c:v>
                </c:pt>
                <c:pt idx="6">
                  <c:v>Alberta (Canada)</c:v>
                </c:pt>
                <c:pt idx="7">
                  <c:v>Flanders (Belgium)</c:v>
                </c:pt>
                <c:pt idx="8">
                  <c:v>Netherlands</c:v>
                </c:pt>
                <c:pt idx="9">
                  <c:v>Australia</c:v>
                </c:pt>
                <c:pt idx="10">
                  <c:v>England (UK)</c:v>
                </c:pt>
                <c:pt idx="11">
                  <c:v>Romania</c:v>
                </c:pt>
                <c:pt idx="12">
                  <c:v>Israel</c:v>
                </c:pt>
                <c:pt idx="13">
                  <c:v>United States</c:v>
                </c:pt>
                <c:pt idx="14">
                  <c:v>Chile</c:v>
                </c:pt>
                <c:pt idx="15">
                  <c:v>Average</c:v>
                </c:pt>
                <c:pt idx="16">
                  <c:v>Norway</c:v>
                </c:pt>
                <c:pt idx="17">
                  <c:v>Japan</c:v>
                </c:pt>
                <c:pt idx="18">
                  <c:v>Latvia</c:v>
                </c:pt>
                <c:pt idx="19">
                  <c:v>Serbia</c:v>
                </c:pt>
                <c:pt idx="20">
                  <c:v>Bulgaria</c:v>
                </c:pt>
                <c:pt idx="21">
                  <c:v>Denmark</c:v>
                </c:pt>
                <c:pt idx="22">
                  <c:v>Poland</c:v>
                </c:pt>
                <c:pt idx="23">
                  <c:v>Iceland</c:v>
                </c:pt>
                <c:pt idx="24">
                  <c:v>Estonia</c:v>
                </c:pt>
                <c:pt idx="25">
                  <c:v>Brazil</c:v>
                </c:pt>
                <c:pt idx="26">
                  <c:v>Italy</c:v>
                </c:pt>
                <c:pt idx="27">
                  <c:v>Czech Republic</c:v>
                </c:pt>
                <c:pt idx="28">
                  <c:v>Portugal</c:v>
                </c:pt>
                <c:pt idx="29">
                  <c:v>Croatia</c:v>
                </c:pt>
                <c:pt idx="30">
                  <c:v>Spain</c:v>
                </c:pt>
                <c:pt idx="31">
                  <c:v>Sweden</c:v>
                </c:pt>
                <c:pt idx="32">
                  <c:v>France</c:v>
                </c:pt>
                <c:pt idx="33">
                  <c:v>Slovak Republic</c:v>
                </c:pt>
              </c:strCache>
            </c:strRef>
          </c:cat>
          <c:val>
            <c:numRef>
              <c:f>Sheet1!$B$2:$B$35</c:f>
              <c:numCache>
                <c:formatCode>0.0</c:formatCode>
                <c:ptCount val="34"/>
                <c:pt idx="0">
                  <c:v>83.770560433103768</c:v>
                </c:pt>
                <c:pt idx="1">
                  <c:v>67.610707582361158</c:v>
                </c:pt>
                <c:pt idx="2">
                  <c:v>66.529272225535124</c:v>
                </c:pt>
                <c:pt idx="3">
                  <c:v>66.509799422721045</c:v>
                </c:pt>
                <c:pt idx="4">
                  <c:v>58.562098375118552</c:v>
                </c:pt>
                <c:pt idx="5">
                  <c:v>49.533661226523776</c:v>
                </c:pt>
                <c:pt idx="6">
                  <c:v>47.030931072391496</c:v>
                </c:pt>
                <c:pt idx="7">
                  <c:v>45.891105452276371</c:v>
                </c:pt>
                <c:pt idx="8">
                  <c:v>40.422023681135542</c:v>
                </c:pt>
                <c:pt idx="9" formatCode="0">
                  <c:v>38.520659159806378</c:v>
                </c:pt>
                <c:pt idx="10">
                  <c:v>35.43297589847532</c:v>
                </c:pt>
                <c:pt idx="11">
                  <c:v>34.728144389632753</c:v>
                </c:pt>
                <c:pt idx="12">
                  <c:v>33.733819033102279</c:v>
                </c:pt>
                <c:pt idx="13">
                  <c:v>33.687971659687037</c:v>
                </c:pt>
                <c:pt idx="14">
                  <c:v>33.552613193101024</c:v>
                </c:pt>
                <c:pt idx="15">
                  <c:v>30.889361260718708</c:v>
                </c:pt>
                <c:pt idx="16">
                  <c:v>30.641765670021826</c:v>
                </c:pt>
                <c:pt idx="17">
                  <c:v>28.129402889270484</c:v>
                </c:pt>
                <c:pt idx="18">
                  <c:v>22.765698071248082</c:v>
                </c:pt>
                <c:pt idx="19">
                  <c:v>20.448353373759911</c:v>
                </c:pt>
                <c:pt idx="20">
                  <c:v>19.553129654032372</c:v>
                </c:pt>
                <c:pt idx="21">
                  <c:v>18.41390841359669</c:v>
                </c:pt>
                <c:pt idx="22">
                  <c:v>17.863798649388507</c:v>
                </c:pt>
                <c:pt idx="23">
                  <c:v>17.517877600418309</c:v>
                </c:pt>
                <c:pt idx="24">
                  <c:v>13.685221312247103</c:v>
                </c:pt>
                <c:pt idx="25">
                  <c:v>12.622465902983196</c:v>
                </c:pt>
                <c:pt idx="26">
                  <c:v>12.457685537860355</c:v>
                </c:pt>
                <c:pt idx="27">
                  <c:v>12.175142675537611</c:v>
                </c:pt>
                <c:pt idx="28">
                  <c:v>10.493370392288515</c:v>
                </c:pt>
                <c:pt idx="29">
                  <c:v>9.6089893091680025</c:v>
                </c:pt>
                <c:pt idx="30">
                  <c:v>8.4679012197773478</c:v>
                </c:pt>
                <c:pt idx="31">
                  <c:v>4.9855631416142536</c:v>
                </c:pt>
                <c:pt idx="32">
                  <c:v>4.8716509551082794</c:v>
                </c:pt>
                <c:pt idx="33">
                  <c:v>3.9614810411844976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71936"/>
        <c:axId val="82498304"/>
      </c:barChart>
      <c:catAx>
        <c:axId val="8247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82498304"/>
        <c:crosses val="autoZero"/>
        <c:auto val="1"/>
        <c:lblAlgn val="ctr"/>
        <c:lblOffset val="100"/>
        <c:noMultiLvlLbl val="0"/>
      </c:catAx>
      <c:valAx>
        <c:axId val="82498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 of teachers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7.7397185290966879E-3"/>
              <c:y val="0.264625831993575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247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135729049166889"/>
          <c:y val="0.11434893986138291"/>
          <c:w val="0.45609574818990828"/>
          <c:h val="0.81155120940978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Do not have the pre-requisites</c:v>
                </c:pt>
                <c:pt idx="1">
                  <c:v>Lack of employer support</c:v>
                </c:pt>
                <c:pt idx="2">
                  <c:v>Lack of time due to family responsibilities</c:v>
                </c:pt>
                <c:pt idx="3">
                  <c:v>No relevant professional development offered</c:v>
                </c:pt>
                <c:pt idx="4">
                  <c:v>Professional development is unaffordable</c:v>
                </c:pt>
                <c:pt idx="5">
                  <c:v>No incentives for participating in such activities</c:v>
                </c:pt>
                <c:pt idx="6">
                  <c:v>Conflicts with my work schedule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11.055267131580598</c:v>
                </c:pt>
                <c:pt idx="1">
                  <c:v>31.632837930885657</c:v>
                </c:pt>
                <c:pt idx="2">
                  <c:v>35.687858961580616</c:v>
                </c:pt>
                <c:pt idx="3">
                  <c:v>38.990398760922524</c:v>
                </c:pt>
                <c:pt idx="4">
                  <c:v>43.788373851180069</c:v>
                </c:pt>
                <c:pt idx="5">
                  <c:v>48.020050606037344</c:v>
                </c:pt>
                <c:pt idx="6">
                  <c:v>50.64414138589688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Do not have the pre-requisites</c:v>
                </c:pt>
                <c:pt idx="1">
                  <c:v>Lack of employer support</c:v>
                </c:pt>
                <c:pt idx="2">
                  <c:v>Lack of time due to family responsibilities</c:v>
                </c:pt>
                <c:pt idx="3">
                  <c:v>No relevant professional development offered</c:v>
                </c:pt>
                <c:pt idx="4">
                  <c:v>Professional development is unaffordable</c:v>
                </c:pt>
                <c:pt idx="5">
                  <c:v>No incentives for participating in such activities</c:v>
                </c:pt>
                <c:pt idx="6">
                  <c:v>Conflicts with my work schedule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11.003837416032788</c:v>
                </c:pt>
                <c:pt idx="1">
                  <c:v>25.998743602613832</c:v>
                </c:pt>
                <c:pt idx="2">
                  <c:v>20.260409442428109</c:v>
                </c:pt>
                <c:pt idx="3">
                  <c:v>38.262596694265042</c:v>
                </c:pt>
                <c:pt idx="4">
                  <c:v>55.573164853896515</c:v>
                </c:pt>
                <c:pt idx="5">
                  <c:v>39.190216585967633</c:v>
                </c:pt>
                <c:pt idx="6">
                  <c:v>40.180829707383943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82528"/>
        <c:axId val="100584064"/>
      </c:barChart>
      <c:catAx>
        <c:axId val="10058252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da-DK"/>
          </a:p>
        </c:txPr>
        <c:crossAx val="100584064"/>
        <c:crosses val="autoZero"/>
        <c:auto val="1"/>
        <c:lblAlgn val="ctr"/>
        <c:lblOffset val="100"/>
        <c:noMultiLvlLbl val="0"/>
      </c:catAx>
      <c:valAx>
        <c:axId val="100584064"/>
        <c:scaling>
          <c:orientation val="minMax"/>
          <c:max val="100"/>
          <c:min val="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a-DK"/>
          </a:p>
        </c:txPr>
        <c:crossAx val="10058252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56070040452008352"/>
          <c:y val="5.4267474554109373E-2"/>
          <c:w val="0.31032340075908876"/>
          <c:h val="4.1078234896977268E-2"/>
        </c:manualLayout>
      </c:layout>
      <c:overlay val="0"/>
      <c:txPr>
        <a:bodyPr/>
        <a:lstStyle/>
        <a:p>
          <a:pPr>
            <a:defRPr sz="18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20162999116351E-2"/>
          <c:y val="8.1882760448213202E-2"/>
          <c:w val="0.92007809496902804"/>
          <c:h val="0.68495211235614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Principals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Sheet1!$A$2:$A$35</c:f>
              <c:strCache>
                <c:ptCount val="34"/>
                <c:pt idx="0">
                  <c:v>Bulgaria</c:v>
                </c:pt>
                <c:pt idx="1">
                  <c:v>Poland</c:v>
                </c:pt>
                <c:pt idx="2">
                  <c:v>United States</c:v>
                </c:pt>
                <c:pt idx="3">
                  <c:v>Romania</c:v>
                </c:pt>
                <c:pt idx="4">
                  <c:v>Alberta (Canada)</c:v>
                </c:pt>
                <c:pt idx="5">
                  <c:v>Croatia</c:v>
                </c:pt>
                <c:pt idx="6">
                  <c:v>Czech Republic</c:v>
                </c:pt>
                <c:pt idx="7">
                  <c:v>Abu Dhabi (UAE)</c:v>
                </c:pt>
                <c:pt idx="8">
                  <c:v>Flanders (Belgium)</c:v>
                </c:pt>
                <c:pt idx="9">
                  <c:v>Serbia</c:v>
                </c:pt>
                <c:pt idx="10">
                  <c:v>Slovak Republic</c:v>
                </c:pt>
                <c:pt idx="11">
                  <c:v>Japan</c:v>
                </c:pt>
                <c:pt idx="12">
                  <c:v>Israel</c:v>
                </c:pt>
                <c:pt idx="13">
                  <c:v>Average</c:v>
                </c:pt>
                <c:pt idx="14">
                  <c:v>Singapore</c:v>
                </c:pt>
                <c:pt idx="15">
                  <c:v>Latvia</c:v>
                </c:pt>
                <c:pt idx="16">
                  <c:v>Brazil</c:v>
                </c:pt>
                <c:pt idx="17">
                  <c:v>Mexico</c:v>
                </c:pt>
                <c:pt idx="18">
                  <c:v>Malaysia</c:v>
                </c:pt>
                <c:pt idx="19">
                  <c:v>Sweden</c:v>
                </c:pt>
                <c:pt idx="20">
                  <c:v>Estonia</c:v>
                </c:pt>
                <c:pt idx="21">
                  <c:v>England (UK)</c:v>
                </c:pt>
                <c:pt idx="22">
                  <c:v>Norway</c:v>
                </c:pt>
                <c:pt idx="23">
                  <c:v>Finland</c:v>
                </c:pt>
                <c:pt idx="24">
                  <c:v>Portugal</c:v>
                </c:pt>
                <c:pt idx="25">
                  <c:v>Denmark</c:v>
                </c:pt>
                <c:pt idx="26">
                  <c:v>Korea</c:v>
                </c:pt>
                <c:pt idx="27">
                  <c:v>Chile</c:v>
                </c:pt>
                <c:pt idx="28">
                  <c:v>Italy</c:v>
                </c:pt>
                <c:pt idx="29">
                  <c:v>Netherlands</c:v>
                </c:pt>
                <c:pt idx="30">
                  <c:v>France</c:v>
                </c:pt>
                <c:pt idx="31">
                  <c:v>Spain</c:v>
                </c:pt>
                <c:pt idx="32">
                  <c:v>Iceland</c:v>
                </c:pt>
                <c:pt idx="33">
                  <c:v>Australia</c:v>
                </c:pt>
              </c:strCache>
            </c:strRef>
          </c:cat>
          <c:val>
            <c:numRef>
              <c:f>Sheet1!$B$2:$B$35</c:f>
              <c:numCache>
                <c:formatCode>0</c:formatCode>
                <c:ptCount val="34"/>
                <c:pt idx="0">
                  <c:v>89.816158249236409</c:v>
                </c:pt>
                <c:pt idx="1">
                  <c:v>86.80022908168911</c:v>
                </c:pt>
                <c:pt idx="2">
                  <c:v>81.411735537179936</c:v>
                </c:pt>
                <c:pt idx="3">
                  <c:v>78.910775581181511</c:v>
                </c:pt>
                <c:pt idx="4">
                  <c:v>68.484491559695954</c:v>
                </c:pt>
                <c:pt idx="5">
                  <c:v>68.414771262813588</c:v>
                </c:pt>
                <c:pt idx="6">
                  <c:v>63.504961820443818</c:v>
                </c:pt>
                <c:pt idx="7">
                  <c:v>62.581864107341467</c:v>
                </c:pt>
                <c:pt idx="8">
                  <c:v>60.202127137092489</c:v>
                </c:pt>
                <c:pt idx="9">
                  <c:v>57.071693035351423</c:v>
                </c:pt>
                <c:pt idx="10">
                  <c:v>51.892718271826801</c:v>
                </c:pt>
                <c:pt idx="11">
                  <c:v>50.530717034689268</c:v>
                </c:pt>
                <c:pt idx="12">
                  <c:v>46.113963468955156</c:v>
                </c:pt>
                <c:pt idx="13">
                  <c:v>39.966432714712177</c:v>
                </c:pt>
                <c:pt idx="14">
                  <c:v>38.689947146750768</c:v>
                </c:pt>
                <c:pt idx="15">
                  <c:v>37.254861655363136</c:v>
                </c:pt>
                <c:pt idx="16">
                  <c:v>35.198693477359335</c:v>
                </c:pt>
                <c:pt idx="17">
                  <c:v>32.075308806343294</c:v>
                </c:pt>
                <c:pt idx="18">
                  <c:v>31.823635645713082</c:v>
                </c:pt>
                <c:pt idx="19">
                  <c:v>28.040184172701188</c:v>
                </c:pt>
                <c:pt idx="20">
                  <c:v>26.11276676986342</c:v>
                </c:pt>
                <c:pt idx="21">
                  <c:v>25.778892471349835</c:v>
                </c:pt>
                <c:pt idx="22">
                  <c:v>22.237072205468607</c:v>
                </c:pt>
                <c:pt idx="23">
                  <c:v>21.980295338287959</c:v>
                </c:pt>
                <c:pt idx="24">
                  <c:v>21.678972814754299</c:v>
                </c:pt>
                <c:pt idx="25">
                  <c:v>21.114845474896129</c:v>
                </c:pt>
                <c:pt idx="26">
                  <c:v>19.843566297784285</c:v>
                </c:pt>
                <c:pt idx="27">
                  <c:v>19.419533569478542</c:v>
                </c:pt>
                <c:pt idx="28">
                  <c:v>16.384492126955287</c:v>
                </c:pt>
                <c:pt idx="29">
                  <c:v>14.756313695415546</c:v>
                </c:pt>
                <c:pt idx="30">
                  <c:v>14.133095127789048</c:v>
                </c:pt>
                <c:pt idx="31">
                  <c:v>11.319617836244516</c:v>
                </c:pt>
                <c:pt idx="32">
                  <c:v>9.2950566567398436</c:v>
                </c:pt>
                <c:pt idx="33">
                  <c:v>8.9303195554614767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02368"/>
        <c:axId val="102208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School Management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</c:marker>
          <c:cat>
            <c:strRef>
              <c:f>Sheet1!$A$2:$A$35</c:f>
              <c:strCache>
                <c:ptCount val="34"/>
                <c:pt idx="0">
                  <c:v>Bulgaria</c:v>
                </c:pt>
                <c:pt idx="1">
                  <c:v>Poland</c:v>
                </c:pt>
                <c:pt idx="2">
                  <c:v>United States</c:v>
                </c:pt>
                <c:pt idx="3">
                  <c:v>Romania</c:v>
                </c:pt>
                <c:pt idx="4">
                  <c:v>Alberta (Canada)</c:v>
                </c:pt>
                <c:pt idx="5">
                  <c:v>Croatia</c:v>
                </c:pt>
                <c:pt idx="6">
                  <c:v>Czech Republic</c:v>
                </c:pt>
                <c:pt idx="7">
                  <c:v>Abu Dhabi (UAE)</c:v>
                </c:pt>
                <c:pt idx="8">
                  <c:v>Flanders (Belgium)</c:v>
                </c:pt>
                <c:pt idx="9">
                  <c:v>Serbia</c:v>
                </c:pt>
                <c:pt idx="10">
                  <c:v>Slovak Republic</c:v>
                </c:pt>
                <c:pt idx="11">
                  <c:v>Japan</c:v>
                </c:pt>
                <c:pt idx="12">
                  <c:v>Israel</c:v>
                </c:pt>
                <c:pt idx="13">
                  <c:v>Average</c:v>
                </c:pt>
                <c:pt idx="14">
                  <c:v>Singapore</c:v>
                </c:pt>
                <c:pt idx="15">
                  <c:v>Latvia</c:v>
                </c:pt>
                <c:pt idx="16">
                  <c:v>Brazil</c:v>
                </c:pt>
                <c:pt idx="17">
                  <c:v>Mexico</c:v>
                </c:pt>
                <c:pt idx="18">
                  <c:v>Malaysia</c:v>
                </c:pt>
                <c:pt idx="19">
                  <c:v>Sweden</c:v>
                </c:pt>
                <c:pt idx="20">
                  <c:v>Estonia</c:v>
                </c:pt>
                <c:pt idx="21">
                  <c:v>England (UK)</c:v>
                </c:pt>
                <c:pt idx="22">
                  <c:v>Norway</c:v>
                </c:pt>
                <c:pt idx="23">
                  <c:v>Finland</c:v>
                </c:pt>
                <c:pt idx="24">
                  <c:v>Portugal</c:v>
                </c:pt>
                <c:pt idx="25">
                  <c:v>Denmark</c:v>
                </c:pt>
                <c:pt idx="26">
                  <c:v>Korea</c:v>
                </c:pt>
                <c:pt idx="27">
                  <c:v>Chile</c:v>
                </c:pt>
                <c:pt idx="28">
                  <c:v>Italy</c:v>
                </c:pt>
                <c:pt idx="29">
                  <c:v>Netherlands</c:v>
                </c:pt>
                <c:pt idx="30">
                  <c:v>France</c:v>
                </c:pt>
                <c:pt idx="31">
                  <c:v>Spain</c:v>
                </c:pt>
                <c:pt idx="32">
                  <c:v>Iceland</c:v>
                </c:pt>
                <c:pt idx="33">
                  <c:v>Australia</c:v>
                </c:pt>
              </c:strCache>
            </c:strRef>
          </c:cat>
          <c:val>
            <c:numRef>
              <c:f>Sheet1!$C$2:$C$35</c:f>
              <c:numCache>
                <c:formatCode>0</c:formatCode>
                <c:ptCount val="34"/>
                <c:pt idx="0">
                  <c:v>5.9222077155789652</c:v>
                </c:pt>
                <c:pt idx="1">
                  <c:v>20.396942302455422</c:v>
                </c:pt>
                <c:pt idx="2">
                  <c:v>32.718005133617162</c:v>
                </c:pt>
                <c:pt idx="3">
                  <c:v>29.519245495365542</c:v>
                </c:pt>
                <c:pt idx="4">
                  <c:v>23.387270774040804</c:v>
                </c:pt>
                <c:pt idx="5">
                  <c:v>33.155346876939838</c:v>
                </c:pt>
                <c:pt idx="6">
                  <c:v>49.411915418548034</c:v>
                </c:pt>
                <c:pt idx="7">
                  <c:v>46.514448408615841</c:v>
                </c:pt>
                <c:pt idx="8">
                  <c:v>8.6191511493102659</c:v>
                </c:pt>
                <c:pt idx="9">
                  <c:v>15.599021466458298</c:v>
                </c:pt>
                <c:pt idx="10">
                  <c:v>55.080042751506419</c:v>
                </c:pt>
                <c:pt idx="11">
                  <c:v>44.489866146467186</c:v>
                </c:pt>
                <c:pt idx="12">
                  <c:v>23.809630284728541</c:v>
                </c:pt>
                <c:pt idx="13">
                  <c:v>32.292748878743026</c:v>
                </c:pt>
                <c:pt idx="14">
                  <c:v>65.258351292281262</c:v>
                </c:pt>
                <c:pt idx="15">
                  <c:v>76.282139742458469</c:v>
                </c:pt>
                <c:pt idx="16">
                  <c:v>48.546201022856131</c:v>
                </c:pt>
                <c:pt idx="17">
                  <c:v>34.097674120546344</c:v>
                </c:pt>
                <c:pt idx="18">
                  <c:v>69.962268837384343</c:v>
                </c:pt>
                <c:pt idx="19">
                  <c:v>7.1796567077004454</c:v>
                </c:pt>
                <c:pt idx="20">
                  <c:v>65.651169005041297</c:v>
                </c:pt>
                <c:pt idx="21">
                  <c:v>79.654345848713035</c:v>
                </c:pt>
                <c:pt idx="22">
                  <c:v>26.348631814401184</c:v>
                </c:pt>
                <c:pt idx="23">
                  <c:v>1.9035605063669057</c:v>
                </c:pt>
                <c:pt idx="24">
                  <c:v>12.502653712021816</c:v>
                </c:pt>
                <c:pt idx="25">
                  <c:v>5.7054306804623875</c:v>
                </c:pt>
                <c:pt idx="26">
                  <c:v>14.180973244409422</c:v>
                </c:pt>
                <c:pt idx="27">
                  <c:v>43.272574851574412</c:v>
                </c:pt>
                <c:pt idx="28">
                  <c:v>7.2895631507331426</c:v>
                </c:pt>
                <c:pt idx="29">
                  <c:v>63.35185754709137</c:v>
                </c:pt>
                <c:pt idx="30">
                  <c:v>3.2258808451369809</c:v>
                </c:pt>
                <c:pt idx="31">
                  <c:v>18.775427381578687</c:v>
                </c:pt>
                <c:pt idx="32">
                  <c:v>14.917102480613673</c:v>
                </c:pt>
                <c:pt idx="33">
                  <c:v>28.768124483429791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teachers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</c:marker>
          <c:cat>
            <c:strRef>
              <c:f>Sheet1!$A$2:$A$35</c:f>
              <c:strCache>
                <c:ptCount val="34"/>
                <c:pt idx="0">
                  <c:v>Bulgaria</c:v>
                </c:pt>
                <c:pt idx="1">
                  <c:v>Poland</c:v>
                </c:pt>
                <c:pt idx="2">
                  <c:v>United States</c:v>
                </c:pt>
                <c:pt idx="3">
                  <c:v>Romania</c:v>
                </c:pt>
                <c:pt idx="4">
                  <c:v>Alberta (Canada)</c:v>
                </c:pt>
                <c:pt idx="5">
                  <c:v>Croatia</c:v>
                </c:pt>
                <c:pt idx="6">
                  <c:v>Czech Republic</c:v>
                </c:pt>
                <c:pt idx="7">
                  <c:v>Abu Dhabi (UAE)</c:v>
                </c:pt>
                <c:pt idx="8">
                  <c:v>Flanders (Belgium)</c:v>
                </c:pt>
                <c:pt idx="9">
                  <c:v>Serbia</c:v>
                </c:pt>
                <c:pt idx="10">
                  <c:v>Slovak Republic</c:v>
                </c:pt>
                <c:pt idx="11">
                  <c:v>Japan</c:v>
                </c:pt>
                <c:pt idx="12">
                  <c:v>Israel</c:v>
                </c:pt>
                <c:pt idx="13">
                  <c:v>Average</c:v>
                </c:pt>
                <c:pt idx="14">
                  <c:v>Singapore</c:v>
                </c:pt>
                <c:pt idx="15">
                  <c:v>Latvia</c:v>
                </c:pt>
                <c:pt idx="16">
                  <c:v>Brazil</c:v>
                </c:pt>
                <c:pt idx="17">
                  <c:v>Mexico</c:v>
                </c:pt>
                <c:pt idx="18">
                  <c:v>Malaysia</c:v>
                </c:pt>
                <c:pt idx="19">
                  <c:v>Sweden</c:v>
                </c:pt>
                <c:pt idx="20">
                  <c:v>Estonia</c:v>
                </c:pt>
                <c:pt idx="21">
                  <c:v>England (UK)</c:v>
                </c:pt>
                <c:pt idx="22">
                  <c:v>Norway</c:v>
                </c:pt>
                <c:pt idx="23">
                  <c:v>Finland</c:v>
                </c:pt>
                <c:pt idx="24">
                  <c:v>Portugal</c:v>
                </c:pt>
                <c:pt idx="25">
                  <c:v>Denmark</c:v>
                </c:pt>
                <c:pt idx="26">
                  <c:v>Korea</c:v>
                </c:pt>
                <c:pt idx="27">
                  <c:v>Chile</c:v>
                </c:pt>
                <c:pt idx="28">
                  <c:v>Italy</c:v>
                </c:pt>
                <c:pt idx="29">
                  <c:v>Netherlands</c:v>
                </c:pt>
                <c:pt idx="30">
                  <c:v>France</c:v>
                </c:pt>
                <c:pt idx="31">
                  <c:v>Spain</c:v>
                </c:pt>
                <c:pt idx="32">
                  <c:v>Iceland</c:v>
                </c:pt>
                <c:pt idx="33">
                  <c:v>Australia</c:v>
                </c:pt>
              </c:strCache>
            </c:strRef>
          </c:cat>
          <c:val>
            <c:numRef>
              <c:f>Sheet1!$D$2:$D$35</c:f>
              <c:numCache>
                <c:formatCode>0</c:formatCode>
                <c:ptCount val="34"/>
                <c:pt idx="0">
                  <c:v>19.302610869269007</c:v>
                </c:pt>
                <c:pt idx="1">
                  <c:v>10.18271850473762</c:v>
                </c:pt>
                <c:pt idx="2">
                  <c:v>14.384094498725108</c:v>
                </c:pt>
                <c:pt idx="3">
                  <c:v>25.918268112517161</c:v>
                </c:pt>
                <c:pt idx="4">
                  <c:v>21.193293993561806</c:v>
                </c:pt>
                <c:pt idx="5">
                  <c:v>14.593630211815148</c:v>
                </c:pt>
                <c:pt idx="6">
                  <c:v>21.913665782089982</c:v>
                </c:pt>
                <c:pt idx="7">
                  <c:v>12.269922145216537</c:v>
                </c:pt>
                <c:pt idx="8">
                  <c:v>7.1881964338301909</c:v>
                </c:pt>
                <c:pt idx="9">
                  <c:v>19.252428053092942</c:v>
                </c:pt>
                <c:pt idx="10">
                  <c:v>20.803965511339438</c:v>
                </c:pt>
                <c:pt idx="11">
                  <c:v>35.15115411444625</c:v>
                </c:pt>
                <c:pt idx="12">
                  <c:v>14.605602182595762</c:v>
                </c:pt>
                <c:pt idx="13">
                  <c:v>24.244405097337964</c:v>
                </c:pt>
                <c:pt idx="14">
                  <c:v>26.535824903811029</c:v>
                </c:pt>
                <c:pt idx="15">
                  <c:v>33.030971971997566</c:v>
                </c:pt>
                <c:pt idx="16">
                  <c:v>16.158753975294417</c:v>
                </c:pt>
                <c:pt idx="17">
                  <c:v>17.892591265455355</c:v>
                </c:pt>
                <c:pt idx="18">
                  <c:v>13.057145599846267</c:v>
                </c:pt>
                <c:pt idx="19">
                  <c:v>21.552632199282421</c:v>
                </c:pt>
                <c:pt idx="20">
                  <c:v>27.55756170462222</c:v>
                </c:pt>
                <c:pt idx="21">
                  <c:v>39.057481173606277</c:v>
                </c:pt>
                <c:pt idx="22">
                  <c:v>40.63588784998764</c:v>
                </c:pt>
                <c:pt idx="23">
                  <c:v>28.837648911544033</c:v>
                </c:pt>
                <c:pt idx="24">
                  <c:v>27.875422747545013</c:v>
                </c:pt>
                <c:pt idx="25">
                  <c:v>35.247651990356928</c:v>
                </c:pt>
                <c:pt idx="26">
                  <c:v>73.211257679069192</c:v>
                </c:pt>
                <c:pt idx="27">
                  <c:v>13.463222764823165</c:v>
                </c:pt>
                <c:pt idx="28">
                  <c:v>23.271983258445484</c:v>
                </c:pt>
                <c:pt idx="29">
                  <c:v>39.963235696154612</c:v>
                </c:pt>
                <c:pt idx="30">
                  <c:v>10.635080365049728</c:v>
                </c:pt>
                <c:pt idx="31">
                  <c:v>16.661348438587147</c:v>
                </c:pt>
                <c:pt idx="32">
                  <c:v>14.38980146353615</c:v>
                </c:pt>
                <c:pt idx="33">
                  <c:v>36.767013655846156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2368"/>
        <c:axId val="102208256"/>
      </c:lineChart>
      <c:catAx>
        <c:axId val="10220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102208256"/>
        <c:crosses val="autoZero"/>
        <c:auto val="1"/>
        <c:lblAlgn val="ctr"/>
        <c:lblOffset val="100"/>
        <c:noMultiLvlLbl val="0"/>
      </c:catAx>
      <c:valAx>
        <c:axId val="10220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 of teachers</a:t>
                </a:r>
                <a:endParaRPr lang="en-GB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22023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Confidence as a teacher</c:v>
                </c:pt>
                <c:pt idx="1">
                  <c:v>Motivation</c:v>
                </c:pt>
                <c:pt idx="2">
                  <c:v>Job satisfaction</c:v>
                </c:pt>
                <c:pt idx="3">
                  <c:v>Knowledge of subject field(s)</c:v>
                </c:pt>
                <c:pt idx="4">
                  <c:v>Teaching practices</c:v>
                </c:pt>
                <c:pt idx="5">
                  <c:v>Student assessments</c:v>
                </c:pt>
                <c:pt idx="6">
                  <c:v>Classroom management practices</c:v>
                </c:pt>
                <c:pt idx="7">
                  <c:v>Teaching students with special needs</c:v>
                </c:pt>
                <c:pt idx="8">
                  <c:v>Public recognition</c:v>
                </c:pt>
                <c:pt idx="9">
                  <c:v>Job responsibilities</c:v>
                </c:pt>
                <c:pt idx="10">
                  <c:v>Role in school development initiatives</c:v>
                </c:pt>
                <c:pt idx="11">
                  <c:v>Amount of professional development</c:v>
                </c:pt>
                <c:pt idx="12">
                  <c:v>Likelihood of career advancement</c:v>
                </c:pt>
                <c:pt idx="13">
                  <c:v>Salary and/or financial bonus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 formatCode="0.0">
                  <c:v>70.551228695557739</c:v>
                </c:pt>
                <c:pt idx="1">
                  <c:v>64.73470020565091</c:v>
                </c:pt>
                <c:pt idx="2">
                  <c:v>63.437132412545758</c:v>
                </c:pt>
                <c:pt idx="3">
                  <c:v>53.489039822584424</c:v>
                </c:pt>
                <c:pt idx="4">
                  <c:v>62.042071072359001</c:v>
                </c:pt>
                <c:pt idx="5">
                  <c:v>59.428416887162371</c:v>
                </c:pt>
                <c:pt idx="6">
                  <c:v>56.216526869704779</c:v>
                </c:pt>
                <c:pt idx="7">
                  <c:v>45.288354346895908</c:v>
                </c:pt>
                <c:pt idx="8">
                  <c:v>60.572845834596798</c:v>
                </c:pt>
                <c:pt idx="9">
                  <c:v>55.12430738337217</c:v>
                </c:pt>
                <c:pt idx="10">
                  <c:v>50.920175216659686</c:v>
                </c:pt>
                <c:pt idx="11">
                  <c:v>45.819618436069121</c:v>
                </c:pt>
                <c:pt idx="12">
                  <c:v>36.402799196767781</c:v>
                </c:pt>
                <c:pt idx="13">
                  <c:v>25.337135829675031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Confidence as a teacher</c:v>
                </c:pt>
                <c:pt idx="1">
                  <c:v>Motivation</c:v>
                </c:pt>
                <c:pt idx="2">
                  <c:v>Job satisfaction</c:v>
                </c:pt>
                <c:pt idx="3">
                  <c:v>Knowledge of subject field(s)</c:v>
                </c:pt>
                <c:pt idx="4">
                  <c:v>Teaching practices</c:v>
                </c:pt>
                <c:pt idx="5">
                  <c:v>Student assessments</c:v>
                </c:pt>
                <c:pt idx="6">
                  <c:v>Classroom management practices</c:v>
                </c:pt>
                <c:pt idx="7">
                  <c:v>Teaching students with special needs</c:v>
                </c:pt>
                <c:pt idx="8">
                  <c:v>Public recognition</c:v>
                </c:pt>
                <c:pt idx="9">
                  <c:v>Job responsibilities</c:v>
                </c:pt>
                <c:pt idx="10">
                  <c:v>Role in school development initiatives</c:v>
                </c:pt>
                <c:pt idx="11">
                  <c:v>Amount of professional development</c:v>
                </c:pt>
                <c:pt idx="12">
                  <c:v>Likelihood of career advancement</c:v>
                </c:pt>
                <c:pt idx="13">
                  <c:v>Salary and/or financial bonus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64.715309007745461</c:v>
                </c:pt>
                <c:pt idx="1">
                  <c:v>61.710083471680392</c:v>
                </c:pt>
                <c:pt idx="2">
                  <c:v>58.599875724632952</c:v>
                </c:pt>
                <c:pt idx="3">
                  <c:v>43.374406491012969</c:v>
                </c:pt>
                <c:pt idx="4">
                  <c:v>49.929879864405521</c:v>
                </c:pt>
                <c:pt idx="5">
                  <c:v>40.438268144031341</c:v>
                </c:pt>
                <c:pt idx="6">
                  <c:v>41.452228082850169</c:v>
                </c:pt>
                <c:pt idx="7">
                  <c:v>35.950931248805617</c:v>
                </c:pt>
                <c:pt idx="8">
                  <c:v>56.227433987484787</c:v>
                </c:pt>
                <c:pt idx="9">
                  <c:v>47.689837501812313</c:v>
                </c:pt>
                <c:pt idx="10">
                  <c:v>44.380167401854401</c:v>
                </c:pt>
                <c:pt idx="11">
                  <c:v>47.93700526202668</c:v>
                </c:pt>
                <c:pt idx="12">
                  <c:v>22.71245848058658</c:v>
                </c:pt>
                <c:pt idx="13">
                  <c:v>11.229250194618972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05408"/>
        <c:axId val="104764544"/>
      </c:barChart>
      <c:catAx>
        <c:axId val="10470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da-DK"/>
          </a:p>
        </c:txPr>
        <c:crossAx val="104764544"/>
        <c:crosses val="autoZero"/>
        <c:auto val="1"/>
        <c:lblAlgn val="ctr"/>
        <c:lblOffset val="100"/>
        <c:noMultiLvlLbl val="0"/>
      </c:catAx>
      <c:valAx>
        <c:axId val="10476454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04705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Students with special needs</c:v>
                </c:pt>
                <c:pt idx="1">
                  <c:v>Students from socioeconomically disadvantaged homes</c:v>
                </c:pt>
                <c:pt idx="2">
                  <c:v>Students with behavioural problems</c:v>
                </c:pt>
                <c:pt idx="3">
                  <c:v>Low academic achievers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0.21058563144048584</c:v>
                </c:pt>
                <c:pt idx="1">
                  <c:v>0.38700141658413717</c:v>
                </c:pt>
                <c:pt idx="2">
                  <c:v>0.31</c:v>
                </c:pt>
                <c:pt idx="3">
                  <c:v>0.53722296768165456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Students with special needs</c:v>
                </c:pt>
                <c:pt idx="1">
                  <c:v>Students from socioeconomically disadvantaged homes</c:v>
                </c:pt>
                <c:pt idx="2">
                  <c:v>Students with behavioural problems</c:v>
                </c:pt>
                <c:pt idx="3">
                  <c:v>Low academic achievers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0.23</c:v>
                </c:pt>
                <c:pt idx="2">
                  <c:v>0.18</c:v>
                </c:pt>
                <c:pt idx="3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101034624"/>
        <c:axId val="104804736"/>
      </c:barChart>
      <c:catAx>
        <c:axId val="101034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pPr>
            <a:endParaRPr lang="da-DK"/>
          </a:p>
        </c:txPr>
        <c:crossAx val="104804736"/>
        <c:crosses val="autoZero"/>
        <c:auto val="1"/>
        <c:lblAlgn val="ctr"/>
        <c:lblOffset val="100"/>
        <c:noMultiLvlLbl val="0"/>
      </c:catAx>
      <c:valAx>
        <c:axId val="1048047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pPr>
            <a:endParaRPr lang="da-DK"/>
          </a:p>
        </c:txPr>
        <c:crossAx val="1010346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aseline="0">
              <a:solidFill>
                <a:schemeClr val="bg1"/>
              </a:solidFill>
              <a:latin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72858948187154E-2"/>
          <c:y val="0.11708602125116807"/>
          <c:w val="0.43869130941965617"/>
          <c:h val="0.797676428198817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Israel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Administrative tasks</c:v>
                </c:pt>
                <c:pt idx="1">
                  <c:v>Keeping order in the classroom</c:v>
                </c:pt>
                <c:pt idx="2">
                  <c:v>Actual teaching and learning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278D99"/>
              </a:solidFill>
            </c:spPr>
          </c:dPt>
          <c:dPt>
            <c:idx val="1"/>
            <c:bubble3D val="0"/>
            <c:spPr>
              <a:solidFill>
                <a:srgbClr val="93CDDD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9C3B2F"/>
              </a:solidFill>
            </c:spPr>
          </c:dPt>
          <c:dPt>
            <c:idx val="5"/>
            <c:bubble3D val="0"/>
            <c:spPr>
              <a:solidFill>
                <a:schemeClr val="accent4"/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Administrative tasks</c:v>
                </c:pt>
                <c:pt idx="1">
                  <c:v>Keeping order in the classroom</c:v>
                </c:pt>
                <c:pt idx="2">
                  <c:v>Actual teaching and learning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8.0000381686373601</c:v>
                </c:pt>
                <c:pt idx="1">
                  <c:v>12.720783487581025</c:v>
                </c:pt>
                <c:pt idx="2">
                  <c:v>78.658151271415861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en-US" dirty="0" smtClean="0"/>
              <a:t>Denmark</a:t>
            </a:r>
            <a:endParaRPr lang="en-US" dirty="0"/>
          </a:p>
        </c:rich>
      </c:tx>
      <c:layout>
        <c:manualLayout>
          <c:xMode val="edge"/>
          <c:yMode val="edge"/>
          <c:x val="0.29441799699782734"/>
          <c:y val="0.3542330247031569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215426773800405"/>
          <c:y val="9.1461644408667539E-2"/>
          <c:w val="0.28754156806303061"/>
          <c:h val="0.601562119423167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Denmark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278D99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93CDDD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9C3B2F"/>
              </a:solidFill>
              <a:ln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chemeClr val="accent4"/>
              </a:solidFill>
              <a:ln>
                <a:solidFill>
                  <a:srgbClr val="FFFFFF"/>
                </a:solidFill>
              </a:ln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Administrative tasks</c:v>
                </c:pt>
                <c:pt idx="1">
                  <c:v>Keeping order in the classroom</c:v>
                </c:pt>
                <c:pt idx="2">
                  <c:v>Actual teaching and learning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5.9752990437940134</c:v>
                </c:pt>
                <c:pt idx="1">
                  <c:v>9.7962071107851845</c:v>
                </c:pt>
                <c:pt idx="2">
                  <c:v>84.126605463788678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8347735798779243"/>
          <c:y val="1.8111497884880255E-3"/>
          <c:w val="0.23251541390973271"/>
          <c:h val="0.72908314228262538"/>
        </c:manualLayout>
      </c:layout>
      <c:overlay val="0"/>
      <c:txPr>
        <a:bodyPr/>
        <a:lstStyle/>
        <a:p>
          <a:pPr>
            <a:defRPr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7609118304656"/>
          <c:y val="9.9120757415842697E-2"/>
          <c:w val="0.87744860017497905"/>
          <c:h val="0.58421685784912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  <a:ln>
              <a:noFill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Discuss individual students</c:v>
                </c:pt>
                <c:pt idx="1">
                  <c:v>Share resources</c:v>
                </c:pt>
                <c:pt idx="2">
                  <c:v>Team conferences</c:v>
                </c:pt>
                <c:pt idx="3">
                  <c:v>Collaborate for common standards</c:v>
                </c:pt>
                <c:pt idx="4">
                  <c:v>Team teaching</c:v>
                </c:pt>
                <c:pt idx="5">
                  <c:v>Collaborative PD</c:v>
                </c:pt>
                <c:pt idx="6">
                  <c:v>Joint activities</c:v>
                </c:pt>
                <c:pt idx="7">
                  <c:v>Classroom observations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61.787493747051485</c:v>
                </c:pt>
                <c:pt idx="1">
                  <c:v>45.795029347365961</c:v>
                </c:pt>
                <c:pt idx="2">
                  <c:v>43.020881167770042</c:v>
                </c:pt>
                <c:pt idx="3">
                  <c:v>41.356846337835989</c:v>
                </c:pt>
                <c:pt idx="4">
                  <c:v>25.536419304623891</c:v>
                </c:pt>
                <c:pt idx="5">
                  <c:v>17.275036120361012</c:v>
                </c:pt>
                <c:pt idx="6">
                  <c:v>12.128055680031306</c:v>
                </c:pt>
                <c:pt idx="7">
                  <c:v>8.5832715108791184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Discuss individual students</c:v>
                </c:pt>
                <c:pt idx="1">
                  <c:v>Share resources</c:v>
                </c:pt>
                <c:pt idx="2">
                  <c:v>Team conferences</c:v>
                </c:pt>
                <c:pt idx="3">
                  <c:v>Collaborate for common standards</c:v>
                </c:pt>
                <c:pt idx="4">
                  <c:v>Team teaching</c:v>
                </c:pt>
                <c:pt idx="5">
                  <c:v>Collaborative PD</c:v>
                </c:pt>
                <c:pt idx="6">
                  <c:v>Joint activities</c:v>
                </c:pt>
                <c:pt idx="7">
                  <c:v>Classroom observations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65.574286499411755</c:v>
                </c:pt>
                <c:pt idx="1">
                  <c:v>57.865305816509299</c:v>
                </c:pt>
                <c:pt idx="2">
                  <c:v>71.804909454315009</c:v>
                </c:pt>
                <c:pt idx="3">
                  <c:v>33.003325548719545</c:v>
                </c:pt>
                <c:pt idx="4">
                  <c:v>48.108439216945023</c:v>
                </c:pt>
                <c:pt idx="5">
                  <c:v>11.909050854918625</c:v>
                </c:pt>
                <c:pt idx="6">
                  <c:v>14.671213725372166</c:v>
                </c:pt>
                <c:pt idx="7">
                  <c:v>17.295400280820612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70048"/>
        <c:axId val="105171584"/>
      </c:barChart>
      <c:catAx>
        <c:axId val="10517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da-DK"/>
          </a:p>
        </c:txPr>
        <c:crossAx val="105171584"/>
        <c:crosses val="autoZero"/>
        <c:auto val="1"/>
        <c:lblAlgn val="ctr"/>
        <c:lblOffset val="100"/>
        <c:noMultiLvlLbl val="0"/>
      </c:catAx>
      <c:valAx>
        <c:axId val="10517158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 smtClean="0">
                    <a:solidFill>
                      <a:schemeClr val="bg1"/>
                    </a:solidFill>
                  </a:rPr>
                  <a:t>Percentage of teachers</a:t>
                </a:r>
                <a:endParaRPr lang="en-GB" sz="1200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da-DK"/>
          </a:p>
        </c:txPr>
        <c:crossAx val="10517004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35913811120832112"/>
          <c:y val="4.1887706921453174E-2"/>
          <c:w val="0.27863735783027122"/>
          <c:h val="4.515852405288303E-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a-DK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04638485609085"/>
          <c:y val="0.10400388001419066"/>
          <c:w val="0.48295060759185754"/>
          <c:h val="0.81562922664100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Students work on projects that require at least one week to complete</c:v>
                </c:pt>
                <c:pt idx="1">
                  <c:v>Students use ICT for projects or class work</c:v>
                </c:pt>
                <c:pt idx="2">
                  <c:v>Give different work to the students who have difficulties learning and/or to those who can advance faster</c:v>
                </c:pt>
                <c:pt idx="3">
                  <c:v>Students work in small groups to come up with a joint solution to a problem or task</c:v>
                </c:pt>
                <c:pt idx="4">
                  <c:v>Let students practice similar tasks until teacher knows that every student has understood the subject matter</c:v>
                </c:pt>
                <c:pt idx="5">
                  <c:v>Refer to a problem from everyday life or work to demonstrate why new knowledge is useful</c:v>
                </c:pt>
                <c:pt idx="6">
                  <c:v>Check students'  exercise books or homework</c:v>
                </c:pt>
                <c:pt idx="7">
                  <c:v>Present a summary of recently learned content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27.465424983738334</c:v>
                </c:pt>
                <c:pt idx="1">
                  <c:v>37.473041159968325</c:v>
                </c:pt>
                <c:pt idx="2">
                  <c:v>44.435836471872832</c:v>
                </c:pt>
                <c:pt idx="3">
                  <c:v>47.391933885696652</c:v>
                </c:pt>
                <c:pt idx="4">
                  <c:v>67.295137761389242</c:v>
                </c:pt>
                <c:pt idx="5">
                  <c:v>68.369649181714763</c:v>
                </c:pt>
                <c:pt idx="6">
                  <c:v>72.084898376732625</c:v>
                </c:pt>
                <c:pt idx="7">
                  <c:v>73.478397249393112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Students work on projects that require at least one week to complete</c:v>
                </c:pt>
                <c:pt idx="1">
                  <c:v>Students use ICT for projects or class work</c:v>
                </c:pt>
                <c:pt idx="2">
                  <c:v>Give different work to the students who have difficulties learning and/or to those who can advance faster</c:v>
                </c:pt>
                <c:pt idx="3">
                  <c:v>Students work in small groups to come up with a joint solution to a problem or task</c:v>
                </c:pt>
                <c:pt idx="4">
                  <c:v>Let students practice similar tasks until teacher knows that every student has understood the subject matter</c:v>
                </c:pt>
                <c:pt idx="5">
                  <c:v>Refer to a problem from everyday life or work to demonstrate why new knowledge is useful</c:v>
                </c:pt>
                <c:pt idx="6">
                  <c:v>Check students'  exercise books or homework</c:v>
                </c:pt>
                <c:pt idx="7">
                  <c:v>Present a summary of recently learned content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23.059452294125336</c:v>
                </c:pt>
                <c:pt idx="1">
                  <c:v>73.857959709059443</c:v>
                </c:pt>
                <c:pt idx="2">
                  <c:v>44.153374251242369</c:v>
                </c:pt>
                <c:pt idx="3">
                  <c:v>79.65379491382059</c:v>
                </c:pt>
                <c:pt idx="4">
                  <c:v>57.279304035169254</c:v>
                </c:pt>
                <c:pt idx="5">
                  <c:v>68.657224579915905</c:v>
                </c:pt>
                <c:pt idx="6">
                  <c:v>60.429772065028132</c:v>
                </c:pt>
                <c:pt idx="7">
                  <c:v>79.494790488529659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95232"/>
        <c:axId val="104896768"/>
      </c:barChart>
      <c:catAx>
        <c:axId val="104895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da-DK"/>
          </a:p>
        </c:txPr>
        <c:crossAx val="104896768"/>
        <c:crosses val="autoZero"/>
        <c:auto val="1"/>
        <c:lblAlgn val="ctr"/>
        <c:lblOffset val="100"/>
        <c:noMultiLvlLbl val="0"/>
      </c:catAx>
      <c:valAx>
        <c:axId val="104896768"/>
        <c:scaling>
          <c:orientation val="minMax"/>
          <c:max val="100"/>
          <c:min val="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a-DK"/>
          </a:p>
        </c:txPr>
        <c:crossAx val="10489523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62499120954455512"/>
          <c:y val="4.0671828869454793E-2"/>
          <c:w val="0.24597961056623807"/>
          <c:h val="4.1049190851222585E-2"/>
        </c:manualLayout>
      </c:layout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68041399963079"/>
          <c:y val="0.10079505236092338"/>
          <c:w val="0.49965351060942614"/>
          <c:h val="0.808313327467615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Observe instruction in the classroom</c:v>
                </c:pt>
                <c:pt idx="1">
                  <c:v>Take action to support co-operation among teachers to develop new teaching practices</c:v>
                </c:pt>
                <c:pt idx="2">
                  <c:v>Take action to ensure that teachers take responsibility for improving their teaching skills</c:v>
                </c:pt>
                <c:pt idx="3">
                  <c:v>Take action to ensure that teachers feel responsible for their students' learning outcomes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49.03102551336756</c:v>
                </c:pt>
                <c:pt idx="1">
                  <c:v>64.063052849285171</c:v>
                </c:pt>
                <c:pt idx="2">
                  <c:v>68.57765738801487</c:v>
                </c:pt>
                <c:pt idx="3">
                  <c:v>75.543271240985433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Observe instruction in the classroom</c:v>
                </c:pt>
                <c:pt idx="1">
                  <c:v>Take action to support co-operation among teachers to develop new teaching practices</c:v>
                </c:pt>
                <c:pt idx="2">
                  <c:v>Take action to ensure that teachers take responsibility for improving their teaching skills</c:v>
                </c:pt>
                <c:pt idx="3">
                  <c:v>Take action to ensure that teachers feel responsible for their students' learning outcomes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17.052137514893797</c:v>
                </c:pt>
                <c:pt idx="1">
                  <c:v>43.862847086858935</c:v>
                </c:pt>
                <c:pt idx="2">
                  <c:v>53.570691973968351</c:v>
                </c:pt>
                <c:pt idx="3">
                  <c:v>45.472366706383518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03360"/>
        <c:axId val="105104896"/>
      </c:barChart>
      <c:catAx>
        <c:axId val="105103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da-DK"/>
          </a:p>
        </c:txPr>
        <c:crossAx val="105104896"/>
        <c:crosses val="autoZero"/>
        <c:auto val="1"/>
        <c:lblAlgn val="ctr"/>
        <c:lblOffset val="100"/>
        <c:noMultiLvlLbl val="0"/>
      </c:catAx>
      <c:valAx>
        <c:axId val="10510489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a-DK"/>
          </a:p>
        </c:txPr>
        <c:crossAx val="105103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425733139053354"/>
          <c:y val="4.5427624216675407E-2"/>
          <c:w val="0.40431491274527626"/>
          <c:h val="3.9031273435452783E-2"/>
        </c:manualLayout>
      </c:layout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administration or principal training programme or course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marker>
          <c:dPt>
            <c:idx val="9"/>
            <c:marker>
              <c:symbol val="circle"/>
              <c:size val="8"/>
            </c:marker>
            <c:bubble3D val="0"/>
          </c:dPt>
          <c:cat>
            <c:strRef>
              <c:f>Sheet1!$A$2:$A$35</c:f>
              <c:strCache>
                <c:ptCount val="34"/>
                <c:pt idx="0">
                  <c:v>Poland</c:v>
                </c:pt>
                <c:pt idx="1">
                  <c:v>Serbia</c:v>
                </c:pt>
                <c:pt idx="2">
                  <c:v>Croatia</c:v>
                </c:pt>
                <c:pt idx="3">
                  <c:v>Spain</c:v>
                </c:pt>
                <c:pt idx="4">
                  <c:v>Portugal</c:v>
                </c:pt>
                <c:pt idx="5">
                  <c:v>Slovak Republic</c:v>
                </c:pt>
                <c:pt idx="6">
                  <c:v>England (UK)</c:v>
                </c:pt>
                <c:pt idx="7">
                  <c:v>Israel</c:v>
                </c:pt>
                <c:pt idx="8">
                  <c:v>Australia</c:v>
                </c:pt>
                <c:pt idx="9">
                  <c:v>Czech Republic</c:v>
                </c:pt>
                <c:pt idx="10">
                  <c:v>France</c:v>
                </c:pt>
                <c:pt idx="11">
                  <c:v>Finland</c:v>
                </c:pt>
                <c:pt idx="12">
                  <c:v>Norway</c:v>
                </c:pt>
                <c:pt idx="13">
                  <c:v>Flanders (Belgium)</c:v>
                </c:pt>
                <c:pt idx="14">
                  <c:v>Italy</c:v>
                </c:pt>
                <c:pt idx="15">
                  <c:v>Average</c:v>
                </c:pt>
                <c:pt idx="16">
                  <c:v>Bulgaria</c:v>
                </c:pt>
                <c:pt idx="17">
                  <c:v>Latvia</c:v>
                </c:pt>
                <c:pt idx="18">
                  <c:v>Romania</c:v>
                </c:pt>
                <c:pt idx="19">
                  <c:v>Brazil</c:v>
                </c:pt>
                <c:pt idx="20">
                  <c:v>Denmark</c:v>
                </c:pt>
                <c:pt idx="21">
                  <c:v>Estonia</c:v>
                </c:pt>
                <c:pt idx="22">
                  <c:v>Mexico</c:v>
                </c:pt>
                <c:pt idx="23">
                  <c:v>Sweden</c:v>
                </c:pt>
                <c:pt idx="24">
                  <c:v>Netherlands</c:v>
                </c:pt>
                <c:pt idx="25">
                  <c:v>Chile</c:v>
                </c:pt>
                <c:pt idx="26">
                  <c:v>Singapore</c:v>
                </c:pt>
                <c:pt idx="27">
                  <c:v>Iceland</c:v>
                </c:pt>
                <c:pt idx="28">
                  <c:v>Alberta (Canada)</c:v>
                </c:pt>
                <c:pt idx="29">
                  <c:v>Abu Dhabi (UAE)</c:v>
                </c:pt>
                <c:pt idx="30">
                  <c:v>Korea</c:v>
                </c:pt>
                <c:pt idx="31">
                  <c:v>Japan</c:v>
                </c:pt>
                <c:pt idx="32">
                  <c:v>Malaysia</c:v>
                </c:pt>
                <c:pt idx="33">
                  <c:v>United States</c:v>
                </c:pt>
              </c:strCache>
            </c:strRef>
          </c:cat>
          <c:val>
            <c:numRef>
              <c:f>Sheet1!$B$2:$B$35</c:f>
              <c:numCache>
                <c:formatCode>0.0</c:formatCode>
                <c:ptCount val="34"/>
                <c:pt idx="0">
                  <c:v>0</c:v>
                </c:pt>
                <c:pt idx="1">
                  <c:v>50.669931885393396</c:v>
                </c:pt>
                <c:pt idx="2">
                  <c:v>58.143930910751493</c:v>
                </c:pt>
                <c:pt idx="3">
                  <c:v>17.314090503003438</c:v>
                </c:pt>
                <c:pt idx="4">
                  <c:v>25.219721078227053</c:v>
                </c:pt>
                <c:pt idx="5">
                  <c:v>4.1929870131027069</c:v>
                </c:pt>
                <c:pt idx="6">
                  <c:v>24.088865798653377</c:v>
                </c:pt>
                <c:pt idx="7">
                  <c:v>10.567014712315792</c:v>
                </c:pt>
                <c:pt idx="8">
                  <c:v>35.894288417435654</c:v>
                </c:pt>
                <c:pt idx="9">
                  <c:v>9.7421696656582348</c:v>
                </c:pt>
                <c:pt idx="10">
                  <c:v>2.3744768469215494</c:v>
                </c:pt>
                <c:pt idx="11">
                  <c:v>3.4676038082524228</c:v>
                </c:pt>
                <c:pt idx="12">
                  <c:v>15.901917635631232</c:v>
                </c:pt>
                <c:pt idx="13">
                  <c:v>7.935120411050665</c:v>
                </c:pt>
                <c:pt idx="14">
                  <c:v>3.8147851388566987</c:v>
                </c:pt>
                <c:pt idx="15">
                  <c:v>15.16246885784919</c:v>
                </c:pt>
                <c:pt idx="16">
                  <c:v>11.301626395895701</c:v>
                </c:pt>
                <c:pt idx="17">
                  <c:v>26.670036217473275</c:v>
                </c:pt>
                <c:pt idx="18">
                  <c:v>9.9293173970239508</c:v>
                </c:pt>
                <c:pt idx="19">
                  <c:v>11.85724736411704</c:v>
                </c:pt>
                <c:pt idx="20">
                  <c:v>44.631933990978972</c:v>
                </c:pt>
                <c:pt idx="21">
                  <c:v>2.0226988161002959</c:v>
                </c:pt>
                <c:pt idx="22">
                  <c:v>9.7569862511634984</c:v>
                </c:pt>
                <c:pt idx="23">
                  <c:v>8.9245811096546124</c:v>
                </c:pt>
                <c:pt idx="24">
                  <c:v>3.6406687533545194</c:v>
                </c:pt>
                <c:pt idx="25">
                  <c:v>11.147648997946053</c:v>
                </c:pt>
                <c:pt idx="26">
                  <c:v>6.7502418611658861</c:v>
                </c:pt>
                <c:pt idx="27">
                  <c:v>17.142857142857146</c:v>
                </c:pt>
                <c:pt idx="28">
                  <c:v>16.99445408465445</c:v>
                </c:pt>
                <c:pt idx="29">
                  <c:v>11.194951874721461</c:v>
                </c:pt>
                <c:pt idx="30">
                  <c:v>3.5115313680597273</c:v>
                </c:pt>
                <c:pt idx="31">
                  <c:v>3.5223647558756177</c:v>
                </c:pt>
                <c:pt idx="32">
                  <c:v>15.014145506982615</c:v>
                </c:pt>
                <c:pt idx="3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Instructional leadership training or course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Sheet1!$A$2:$A$35</c:f>
              <c:strCache>
                <c:ptCount val="34"/>
                <c:pt idx="0">
                  <c:v>Poland</c:v>
                </c:pt>
                <c:pt idx="1">
                  <c:v>Serbia</c:v>
                </c:pt>
                <c:pt idx="2">
                  <c:v>Croatia</c:v>
                </c:pt>
                <c:pt idx="3">
                  <c:v>Spain</c:v>
                </c:pt>
                <c:pt idx="4">
                  <c:v>Portugal</c:v>
                </c:pt>
                <c:pt idx="5">
                  <c:v>Slovak Republic</c:v>
                </c:pt>
                <c:pt idx="6">
                  <c:v>England (UK)</c:v>
                </c:pt>
                <c:pt idx="7">
                  <c:v>Israel</c:v>
                </c:pt>
                <c:pt idx="8">
                  <c:v>Australia</c:v>
                </c:pt>
                <c:pt idx="9">
                  <c:v>Czech Republic</c:v>
                </c:pt>
                <c:pt idx="10">
                  <c:v>France</c:v>
                </c:pt>
                <c:pt idx="11">
                  <c:v>Finland</c:v>
                </c:pt>
                <c:pt idx="12">
                  <c:v>Norway</c:v>
                </c:pt>
                <c:pt idx="13">
                  <c:v>Flanders (Belgium)</c:v>
                </c:pt>
                <c:pt idx="14">
                  <c:v>Italy</c:v>
                </c:pt>
                <c:pt idx="15">
                  <c:v>Average</c:v>
                </c:pt>
                <c:pt idx="16">
                  <c:v>Bulgaria</c:v>
                </c:pt>
                <c:pt idx="17">
                  <c:v>Latvia</c:v>
                </c:pt>
                <c:pt idx="18">
                  <c:v>Romania</c:v>
                </c:pt>
                <c:pt idx="19">
                  <c:v>Brazil</c:v>
                </c:pt>
                <c:pt idx="20">
                  <c:v>Denmark</c:v>
                </c:pt>
                <c:pt idx="21">
                  <c:v>Estonia</c:v>
                </c:pt>
                <c:pt idx="22">
                  <c:v>Mexico</c:v>
                </c:pt>
                <c:pt idx="23">
                  <c:v>Sweden</c:v>
                </c:pt>
                <c:pt idx="24">
                  <c:v>Netherlands</c:v>
                </c:pt>
                <c:pt idx="25">
                  <c:v>Chile</c:v>
                </c:pt>
                <c:pt idx="26">
                  <c:v>Singapore</c:v>
                </c:pt>
                <c:pt idx="27">
                  <c:v>Iceland</c:v>
                </c:pt>
                <c:pt idx="28">
                  <c:v>Alberta (Canada)</c:v>
                </c:pt>
                <c:pt idx="29">
                  <c:v>Abu Dhabi (UAE)</c:v>
                </c:pt>
                <c:pt idx="30">
                  <c:v>Korea</c:v>
                </c:pt>
                <c:pt idx="31">
                  <c:v>Japan</c:v>
                </c:pt>
                <c:pt idx="32">
                  <c:v>Malaysia</c:v>
                </c:pt>
                <c:pt idx="33">
                  <c:v>United States</c:v>
                </c:pt>
              </c:strCache>
            </c:strRef>
          </c:cat>
          <c:val>
            <c:numRef>
              <c:f>Sheet1!$C$2:$C$35</c:f>
              <c:numCache>
                <c:formatCode>0.0</c:formatCode>
                <c:ptCount val="34"/>
                <c:pt idx="0">
                  <c:v>57.370167405312046</c:v>
                </c:pt>
                <c:pt idx="1">
                  <c:v>53.406719022593293</c:v>
                </c:pt>
                <c:pt idx="2">
                  <c:v>40.794588120385491</c:v>
                </c:pt>
                <c:pt idx="3">
                  <c:v>40.677314351386492</c:v>
                </c:pt>
                <c:pt idx="4">
                  <c:v>35.494731653384989</c:v>
                </c:pt>
                <c:pt idx="5">
                  <c:v>35.373483413511948</c:v>
                </c:pt>
                <c:pt idx="6">
                  <c:v>33.737852909144699</c:v>
                </c:pt>
                <c:pt idx="7">
                  <c:v>33.264021197870605</c:v>
                </c:pt>
                <c:pt idx="8">
                  <c:v>31.098402752456479</c:v>
                </c:pt>
                <c:pt idx="9">
                  <c:v>30.881339003470622</c:v>
                </c:pt>
                <c:pt idx="10">
                  <c:v>29.949512835340641</c:v>
                </c:pt>
                <c:pt idx="11">
                  <c:v>28.335198516856863</c:v>
                </c:pt>
                <c:pt idx="12">
                  <c:v>27.62711335672039</c:v>
                </c:pt>
                <c:pt idx="13">
                  <c:v>27.609730145836458</c:v>
                </c:pt>
                <c:pt idx="14">
                  <c:v>26.450979845772189</c:v>
                </c:pt>
                <c:pt idx="15">
                  <c:v>22.21944830549544</c:v>
                </c:pt>
                <c:pt idx="16">
                  <c:v>20.8227641540755</c:v>
                </c:pt>
                <c:pt idx="17">
                  <c:v>16.79230106799438</c:v>
                </c:pt>
                <c:pt idx="18">
                  <c:v>16.064928647387003</c:v>
                </c:pt>
                <c:pt idx="19">
                  <c:v>15.393774354726631</c:v>
                </c:pt>
                <c:pt idx="20">
                  <c:v>12.810930682433511</c:v>
                </c:pt>
                <c:pt idx="21">
                  <c:v>11.264081122038796</c:v>
                </c:pt>
                <c:pt idx="22">
                  <c:v>10.788981916988503</c:v>
                </c:pt>
                <c:pt idx="23">
                  <c:v>9.6947340381562519</c:v>
                </c:pt>
                <c:pt idx="24">
                  <c:v>9.3276615676547028</c:v>
                </c:pt>
                <c:pt idx="25">
                  <c:v>8.9191465739034257</c:v>
                </c:pt>
                <c:pt idx="26">
                  <c:v>8.7753144195156505</c:v>
                </c:pt>
                <c:pt idx="27">
                  <c:v>8.4905660377358512</c:v>
                </c:pt>
                <c:pt idx="28">
                  <c:v>8.2235281087923831</c:v>
                </c:pt>
                <c:pt idx="29">
                  <c:v>7.4225094201678079</c:v>
                </c:pt>
                <c:pt idx="30">
                  <c:v>7.0503706172782312</c:v>
                </c:pt>
                <c:pt idx="31">
                  <c:v>6.1715482503265058</c:v>
                </c:pt>
                <c:pt idx="32">
                  <c:v>5.3797207943533865</c:v>
                </c:pt>
                <c:pt idx="33">
                  <c:v>0.32967511511027392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25920"/>
        <c:axId val="105023744"/>
      </c:lineChart>
      <c:valAx>
        <c:axId val="105023744"/>
        <c:scaling>
          <c:orientation val="minMax"/>
          <c:max val="70"/>
          <c:min val="0"/>
        </c:scaling>
        <c:delete val="0"/>
        <c:axPos val="r"/>
        <c:majorGridlines/>
        <c:numFmt formatCode="0" sourceLinked="0"/>
        <c:majorTickMark val="none"/>
        <c:minorTickMark val="none"/>
        <c:tickLblPos val="low"/>
        <c:crossAx val="105025920"/>
        <c:crosses val="max"/>
        <c:crossBetween val="between"/>
      </c:valAx>
      <c:catAx>
        <c:axId val="10502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10502374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16408205008738E-2"/>
          <c:y val="0.15338762204985434"/>
          <c:w val="0.9477516261583584"/>
          <c:h val="0.6319577668027125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years of working experience as a teacher in total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Sheet1!$A$2:$A$34</c:f>
              <c:strCache>
                <c:ptCount val="33"/>
                <c:pt idx="0">
                  <c:v>Latvia</c:v>
                </c:pt>
                <c:pt idx="1">
                  <c:v>Estonia</c:v>
                </c:pt>
                <c:pt idx="2">
                  <c:v>Bulgaria</c:v>
                </c:pt>
                <c:pt idx="3">
                  <c:v>Italy</c:v>
                </c:pt>
                <c:pt idx="4">
                  <c:v>Portugal</c:v>
                </c:pt>
                <c:pt idx="5">
                  <c:v>Spain</c:v>
                </c:pt>
                <c:pt idx="6">
                  <c:v>Slovak Republic</c:v>
                </c:pt>
                <c:pt idx="7">
                  <c:v>Czech Republic</c:v>
                </c:pt>
                <c:pt idx="8">
                  <c:v>Japan</c:v>
                </c:pt>
                <c:pt idx="9">
                  <c:v>Poland</c:v>
                </c:pt>
                <c:pt idx="10">
                  <c:v>France</c:v>
                </c:pt>
                <c:pt idx="11">
                  <c:v>Australia</c:v>
                </c:pt>
                <c:pt idx="12">
                  <c:v>Romania</c:v>
                </c:pt>
                <c:pt idx="13">
                  <c:v>Sweden</c:v>
                </c:pt>
                <c:pt idx="14">
                  <c:v>Korea</c:v>
                </c:pt>
                <c:pt idx="15">
                  <c:v>Average</c:v>
                </c:pt>
                <c:pt idx="16">
                  <c:v>Denmark</c:v>
                </c:pt>
                <c:pt idx="17">
                  <c:v>Israel</c:v>
                </c:pt>
                <c:pt idx="18">
                  <c:v>Mexico</c:v>
                </c:pt>
                <c:pt idx="19">
                  <c:v>Croatia</c:v>
                </c:pt>
                <c:pt idx="20">
                  <c:v>Netherlands</c:v>
                </c:pt>
                <c:pt idx="21">
                  <c:v>Finland</c:v>
                </c:pt>
                <c:pt idx="22">
                  <c:v>Norway</c:v>
                </c:pt>
                <c:pt idx="23">
                  <c:v>Flanders (Belgium)</c:v>
                </c:pt>
                <c:pt idx="24">
                  <c:v>Chile</c:v>
                </c:pt>
                <c:pt idx="25">
                  <c:v>Serbia</c:v>
                </c:pt>
                <c:pt idx="26">
                  <c:v>Iceland</c:v>
                </c:pt>
                <c:pt idx="27">
                  <c:v>Brazil</c:v>
                </c:pt>
                <c:pt idx="28">
                  <c:v>Malaysia</c:v>
                </c:pt>
                <c:pt idx="29">
                  <c:v>Alberta (Canada)</c:v>
                </c:pt>
                <c:pt idx="30">
                  <c:v>Abu Dhabi (UAE)</c:v>
                </c:pt>
                <c:pt idx="31">
                  <c:v>England (UK)</c:v>
                </c:pt>
                <c:pt idx="32">
                  <c:v>Singapore</c:v>
                </c:pt>
              </c:strCache>
            </c:strRef>
          </c:cat>
          <c:val>
            <c:numRef>
              <c:f>Sheet1!$C$2:$C$34</c:f>
              <c:numCache>
                <c:formatCode>0</c:formatCode>
                <c:ptCount val="33"/>
                <c:pt idx="0">
                  <c:v>22.006090798839772</c:v>
                </c:pt>
                <c:pt idx="1">
                  <c:v>21.579644826438994</c:v>
                </c:pt>
                <c:pt idx="2">
                  <c:v>21.483739556694026</c:v>
                </c:pt>
                <c:pt idx="3">
                  <c:v>19.791973241240594</c:v>
                </c:pt>
                <c:pt idx="4">
                  <c:v>19.44458936075133</c:v>
                </c:pt>
                <c:pt idx="5">
                  <c:v>18.257335041215761</c:v>
                </c:pt>
                <c:pt idx="6">
                  <c:v>17.70394964650162</c:v>
                </c:pt>
                <c:pt idx="7">
                  <c:v>17.679404432486802</c:v>
                </c:pt>
                <c:pt idx="8">
                  <c:v>17.389921070100737</c:v>
                </c:pt>
                <c:pt idx="9">
                  <c:v>17.142637328367144</c:v>
                </c:pt>
                <c:pt idx="10">
                  <c:v>17.074944499899605</c:v>
                </c:pt>
                <c:pt idx="11">
                  <c:v>16.677961774500886</c:v>
                </c:pt>
                <c:pt idx="12">
                  <c:v>16.476328017562981</c:v>
                </c:pt>
                <c:pt idx="13">
                  <c:v>16.387647365804508</c:v>
                </c:pt>
                <c:pt idx="14">
                  <c:v>16.352564748858548</c:v>
                </c:pt>
                <c:pt idx="15">
                  <c:v>16.173281681539223</c:v>
                </c:pt>
                <c:pt idx="16">
                  <c:v>16.107513054704061</c:v>
                </c:pt>
                <c:pt idx="17">
                  <c:v>16.084232965736444</c:v>
                </c:pt>
                <c:pt idx="18">
                  <c:v>15.819382281856054</c:v>
                </c:pt>
                <c:pt idx="19">
                  <c:v>15.693330347233664</c:v>
                </c:pt>
                <c:pt idx="20">
                  <c:v>15.682465754905541</c:v>
                </c:pt>
                <c:pt idx="21">
                  <c:v>15.496095149838135</c:v>
                </c:pt>
                <c:pt idx="22">
                  <c:v>15.482648833148254</c:v>
                </c:pt>
                <c:pt idx="23">
                  <c:v>15.183830898306924</c:v>
                </c:pt>
                <c:pt idx="24">
                  <c:v>15.079277633586052</c:v>
                </c:pt>
                <c:pt idx="25">
                  <c:v>14.854973505119128</c:v>
                </c:pt>
                <c:pt idx="26">
                  <c:v>14.273239181532215</c:v>
                </c:pt>
                <c:pt idx="27">
                  <c:v>13.642711484737134</c:v>
                </c:pt>
                <c:pt idx="28">
                  <c:v>13.613856381149366</c:v>
                </c:pt>
                <c:pt idx="29">
                  <c:v>12.894124632252552</c:v>
                </c:pt>
                <c:pt idx="30">
                  <c:v>12.840071523719216</c:v>
                </c:pt>
                <c:pt idx="31">
                  <c:v>12.387804216227893</c:v>
                </c:pt>
                <c:pt idx="32">
                  <c:v>9.6931397453412487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years of working experience in other education roles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cat>
            <c:strRef>
              <c:f>Sheet1!$A$2:$A$34</c:f>
              <c:strCache>
                <c:ptCount val="33"/>
                <c:pt idx="0">
                  <c:v>Latvia</c:v>
                </c:pt>
                <c:pt idx="1">
                  <c:v>Estonia</c:v>
                </c:pt>
                <c:pt idx="2">
                  <c:v>Bulgaria</c:v>
                </c:pt>
                <c:pt idx="3">
                  <c:v>Italy</c:v>
                </c:pt>
                <c:pt idx="4">
                  <c:v>Portugal</c:v>
                </c:pt>
                <c:pt idx="5">
                  <c:v>Spain</c:v>
                </c:pt>
                <c:pt idx="6">
                  <c:v>Slovak Republic</c:v>
                </c:pt>
                <c:pt idx="7">
                  <c:v>Czech Republic</c:v>
                </c:pt>
                <c:pt idx="8">
                  <c:v>Japan</c:v>
                </c:pt>
                <c:pt idx="9">
                  <c:v>Poland</c:v>
                </c:pt>
                <c:pt idx="10">
                  <c:v>France</c:v>
                </c:pt>
                <c:pt idx="11">
                  <c:v>Australia</c:v>
                </c:pt>
                <c:pt idx="12">
                  <c:v>Romania</c:v>
                </c:pt>
                <c:pt idx="13">
                  <c:v>Sweden</c:v>
                </c:pt>
                <c:pt idx="14">
                  <c:v>Korea</c:v>
                </c:pt>
                <c:pt idx="15">
                  <c:v>Average</c:v>
                </c:pt>
                <c:pt idx="16">
                  <c:v>Denmark</c:v>
                </c:pt>
                <c:pt idx="17">
                  <c:v>Israel</c:v>
                </c:pt>
                <c:pt idx="18">
                  <c:v>Mexico</c:v>
                </c:pt>
                <c:pt idx="19">
                  <c:v>Croatia</c:v>
                </c:pt>
                <c:pt idx="20">
                  <c:v>Netherlands</c:v>
                </c:pt>
                <c:pt idx="21">
                  <c:v>Finland</c:v>
                </c:pt>
                <c:pt idx="22">
                  <c:v>Norway</c:v>
                </c:pt>
                <c:pt idx="23">
                  <c:v>Flanders (Belgium)</c:v>
                </c:pt>
                <c:pt idx="24">
                  <c:v>Chile</c:v>
                </c:pt>
                <c:pt idx="25">
                  <c:v>Serbia</c:v>
                </c:pt>
                <c:pt idx="26">
                  <c:v>Iceland</c:v>
                </c:pt>
                <c:pt idx="27">
                  <c:v>Brazil</c:v>
                </c:pt>
                <c:pt idx="28">
                  <c:v>Malaysia</c:v>
                </c:pt>
                <c:pt idx="29">
                  <c:v>Alberta (Canada)</c:v>
                </c:pt>
                <c:pt idx="30">
                  <c:v>Abu Dhabi (UAE)</c:v>
                </c:pt>
                <c:pt idx="31">
                  <c:v>England (UK)</c:v>
                </c:pt>
                <c:pt idx="32">
                  <c:v>Singapore</c:v>
                </c:pt>
              </c:strCache>
            </c:strRef>
          </c:cat>
          <c:val>
            <c:numRef>
              <c:f>Sheet1!$D$2:$D$34</c:f>
              <c:numCache>
                <c:formatCode>0</c:formatCode>
                <c:ptCount val="33"/>
                <c:pt idx="0">
                  <c:v>3.3920555921176581</c:v>
                </c:pt>
                <c:pt idx="1">
                  <c:v>3.3844019235942806</c:v>
                </c:pt>
                <c:pt idx="2">
                  <c:v>3.3260935340047504</c:v>
                </c:pt>
                <c:pt idx="3">
                  <c:v>1.2075882493209384</c:v>
                </c:pt>
                <c:pt idx="4">
                  <c:v>3.4258551237889816</c:v>
                </c:pt>
                <c:pt idx="5">
                  <c:v>2.779480543402487</c:v>
                </c:pt>
                <c:pt idx="6">
                  <c:v>1.4080663416265007</c:v>
                </c:pt>
                <c:pt idx="7">
                  <c:v>1.1906396690560399</c:v>
                </c:pt>
                <c:pt idx="8">
                  <c:v>0.62386392836644466</c:v>
                </c:pt>
                <c:pt idx="9">
                  <c:v>2.0975578404328963</c:v>
                </c:pt>
                <c:pt idx="10">
                  <c:v>2.020359160656251</c:v>
                </c:pt>
                <c:pt idx="11">
                  <c:v>1.7516162260902304</c:v>
                </c:pt>
                <c:pt idx="12">
                  <c:v>4.5394387835878884</c:v>
                </c:pt>
                <c:pt idx="13">
                  <c:v>2.5554223696291936</c:v>
                </c:pt>
                <c:pt idx="14">
                  <c:v>0.92320835301113324</c:v>
                </c:pt>
                <c:pt idx="15">
                  <c:v>2.6756962947552716</c:v>
                </c:pt>
                <c:pt idx="16">
                  <c:v>1.9163822283930698</c:v>
                </c:pt>
                <c:pt idx="17">
                  <c:v>2.9885811589902564</c:v>
                </c:pt>
                <c:pt idx="18">
                  <c:v>4.5087831148578301</c:v>
                </c:pt>
                <c:pt idx="19">
                  <c:v>1.5230389225387364</c:v>
                </c:pt>
                <c:pt idx="20">
                  <c:v>3.3133678701924927</c:v>
                </c:pt>
                <c:pt idx="21">
                  <c:v>1.1789135757644829</c:v>
                </c:pt>
                <c:pt idx="22">
                  <c:v>1.9483745210857704</c:v>
                </c:pt>
                <c:pt idx="23">
                  <c:v>0.82390256952419005</c:v>
                </c:pt>
                <c:pt idx="24">
                  <c:v>6.3305883493941089</c:v>
                </c:pt>
                <c:pt idx="25">
                  <c:v>9.5834512710584523</c:v>
                </c:pt>
                <c:pt idx="26">
                  <c:v>4.0355075915415899</c:v>
                </c:pt>
                <c:pt idx="27">
                  <c:v>3.6789789080650266</c:v>
                </c:pt>
                <c:pt idx="28">
                  <c:v>1.2320876395477225</c:v>
                </c:pt>
                <c:pt idx="29">
                  <c:v>2.4272177431848827</c:v>
                </c:pt>
                <c:pt idx="30">
                  <c:v>1.4354668952795111</c:v>
                </c:pt>
                <c:pt idx="31">
                  <c:v>1.5910739136568033</c:v>
                </c:pt>
                <c:pt idx="32">
                  <c:v>1.1976077986889204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Average years of working experience in other jobs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Sheet1!$A$2:$A$34</c:f>
              <c:strCache>
                <c:ptCount val="33"/>
                <c:pt idx="0">
                  <c:v>Latvia</c:v>
                </c:pt>
                <c:pt idx="1">
                  <c:v>Estonia</c:v>
                </c:pt>
                <c:pt idx="2">
                  <c:v>Bulgaria</c:v>
                </c:pt>
                <c:pt idx="3">
                  <c:v>Italy</c:v>
                </c:pt>
                <c:pt idx="4">
                  <c:v>Portugal</c:v>
                </c:pt>
                <c:pt idx="5">
                  <c:v>Spain</c:v>
                </c:pt>
                <c:pt idx="6">
                  <c:v>Slovak Republic</c:v>
                </c:pt>
                <c:pt idx="7">
                  <c:v>Czech Republic</c:v>
                </c:pt>
                <c:pt idx="8">
                  <c:v>Japan</c:v>
                </c:pt>
                <c:pt idx="9">
                  <c:v>Poland</c:v>
                </c:pt>
                <c:pt idx="10">
                  <c:v>France</c:v>
                </c:pt>
                <c:pt idx="11">
                  <c:v>Australia</c:v>
                </c:pt>
                <c:pt idx="12">
                  <c:v>Romania</c:v>
                </c:pt>
                <c:pt idx="13">
                  <c:v>Sweden</c:v>
                </c:pt>
                <c:pt idx="14">
                  <c:v>Korea</c:v>
                </c:pt>
                <c:pt idx="15">
                  <c:v>Average</c:v>
                </c:pt>
                <c:pt idx="16">
                  <c:v>Denmark</c:v>
                </c:pt>
                <c:pt idx="17">
                  <c:v>Israel</c:v>
                </c:pt>
                <c:pt idx="18">
                  <c:v>Mexico</c:v>
                </c:pt>
                <c:pt idx="19">
                  <c:v>Croatia</c:v>
                </c:pt>
                <c:pt idx="20">
                  <c:v>Netherlands</c:v>
                </c:pt>
                <c:pt idx="21">
                  <c:v>Finland</c:v>
                </c:pt>
                <c:pt idx="22">
                  <c:v>Norway</c:v>
                </c:pt>
                <c:pt idx="23">
                  <c:v>Flanders (Belgium)</c:v>
                </c:pt>
                <c:pt idx="24">
                  <c:v>Chile</c:v>
                </c:pt>
                <c:pt idx="25">
                  <c:v>Serbia</c:v>
                </c:pt>
                <c:pt idx="26">
                  <c:v>Iceland</c:v>
                </c:pt>
                <c:pt idx="27">
                  <c:v>Brazil</c:v>
                </c:pt>
                <c:pt idx="28">
                  <c:v>Malaysia</c:v>
                </c:pt>
                <c:pt idx="29">
                  <c:v>Alberta (Canada)</c:v>
                </c:pt>
                <c:pt idx="30">
                  <c:v>Abu Dhabi (UAE)</c:v>
                </c:pt>
                <c:pt idx="31">
                  <c:v>England (UK)</c:v>
                </c:pt>
                <c:pt idx="32">
                  <c:v>Singapore</c:v>
                </c:pt>
              </c:strCache>
            </c:strRef>
          </c:cat>
          <c:val>
            <c:numRef>
              <c:f>Sheet1!$E$2:$E$34</c:f>
              <c:numCache>
                <c:formatCode>0</c:formatCode>
                <c:ptCount val="33"/>
                <c:pt idx="0">
                  <c:v>3.5549609879757025</c:v>
                </c:pt>
                <c:pt idx="1">
                  <c:v>4.2010048510564886</c:v>
                </c:pt>
                <c:pt idx="2">
                  <c:v>5.7290101280301355</c:v>
                </c:pt>
                <c:pt idx="3">
                  <c:v>2.8839719280501401</c:v>
                </c:pt>
                <c:pt idx="4">
                  <c:v>1.8168868867033414</c:v>
                </c:pt>
                <c:pt idx="5">
                  <c:v>3.1892577046885116</c:v>
                </c:pt>
                <c:pt idx="6">
                  <c:v>1.9544215383454036</c:v>
                </c:pt>
                <c:pt idx="7">
                  <c:v>1.8061012047936327</c:v>
                </c:pt>
                <c:pt idx="8">
                  <c:v>0.83906161353950581</c:v>
                </c:pt>
                <c:pt idx="9">
                  <c:v>1.7663440394735528</c:v>
                </c:pt>
                <c:pt idx="10">
                  <c:v>1.640234189849239</c:v>
                </c:pt>
                <c:pt idx="11">
                  <c:v>5.6250184187969055</c:v>
                </c:pt>
                <c:pt idx="12">
                  <c:v>2.5274836317349507</c:v>
                </c:pt>
                <c:pt idx="13">
                  <c:v>5.6646715274375374</c:v>
                </c:pt>
                <c:pt idx="14">
                  <c:v>0.7155589761179737</c:v>
                </c:pt>
                <c:pt idx="15">
                  <c:v>3.7839659355725859</c:v>
                </c:pt>
                <c:pt idx="16">
                  <c:v>4.3820174597875727</c:v>
                </c:pt>
                <c:pt idx="17">
                  <c:v>3.5530782609969922</c:v>
                </c:pt>
                <c:pt idx="18">
                  <c:v>7.3922876702796954</c:v>
                </c:pt>
                <c:pt idx="19">
                  <c:v>3.7934754237661279</c:v>
                </c:pt>
                <c:pt idx="20">
                  <c:v>5.0055161182259162</c:v>
                </c:pt>
                <c:pt idx="21">
                  <c:v>3.2340768072201973</c:v>
                </c:pt>
                <c:pt idx="22">
                  <c:v>4.1611628599102319</c:v>
                </c:pt>
                <c:pt idx="23">
                  <c:v>2.1314897110828062</c:v>
                </c:pt>
                <c:pt idx="24">
                  <c:v>4.220447471459785</c:v>
                </c:pt>
                <c:pt idx="25">
                  <c:v>4.7129955568744011</c:v>
                </c:pt>
                <c:pt idx="26">
                  <c:v>9.5947905385606465</c:v>
                </c:pt>
                <c:pt idx="27">
                  <c:v>6.5804164162745362</c:v>
                </c:pt>
                <c:pt idx="28">
                  <c:v>0.73263072737580881</c:v>
                </c:pt>
                <c:pt idx="29">
                  <c:v>7.0497314557722124</c:v>
                </c:pt>
                <c:pt idx="30">
                  <c:v>1.3854140428460464</c:v>
                </c:pt>
                <c:pt idx="31">
                  <c:v>5.2779775543044893</c:v>
                </c:pt>
                <c:pt idx="32">
                  <c:v>1.8729001864620007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15104"/>
        <c:axId val="831920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years of working experience as a teacher at this school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Pt>
            <c:idx val="9"/>
            <c:bubble3D val="0"/>
          </c:dPt>
          <c:cat>
            <c:strRef>
              <c:f>Sheet1!$A$2:$A$34</c:f>
              <c:strCache>
                <c:ptCount val="33"/>
                <c:pt idx="0">
                  <c:v>Latvia</c:v>
                </c:pt>
                <c:pt idx="1">
                  <c:v>Estonia</c:v>
                </c:pt>
                <c:pt idx="2">
                  <c:v>Bulgaria</c:v>
                </c:pt>
                <c:pt idx="3">
                  <c:v>Italy</c:v>
                </c:pt>
                <c:pt idx="4">
                  <c:v>Portugal</c:v>
                </c:pt>
                <c:pt idx="5">
                  <c:v>Spain</c:v>
                </c:pt>
                <c:pt idx="6">
                  <c:v>Slovak Republic</c:v>
                </c:pt>
                <c:pt idx="7">
                  <c:v>Czech Republic</c:v>
                </c:pt>
                <c:pt idx="8">
                  <c:v>Japan</c:v>
                </c:pt>
                <c:pt idx="9">
                  <c:v>Poland</c:v>
                </c:pt>
                <c:pt idx="10">
                  <c:v>France</c:v>
                </c:pt>
                <c:pt idx="11">
                  <c:v>Australia</c:v>
                </c:pt>
                <c:pt idx="12">
                  <c:v>Romania</c:v>
                </c:pt>
                <c:pt idx="13">
                  <c:v>Sweden</c:v>
                </c:pt>
                <c:pt idx="14">
                  <c:v>Korea</c:v>
                </c:pt>
                <c:pt idx="15">
                  <c:v>Average</c:v>
                </c:pt>
                <c:pt idx="16">
                  <c:v>Denmark</c:v>
                </c:pt>
                <c:pt idx="17">
                  <c:v>Israel</c:v>
                </c:pt>
                <c:pt idx="18">
                  <c:v>Mexico</c:v>
                </c:pt>
                <c:pt idx="19">
                  <c:v>Croatia</c:v>
                </c:pt>
                <c:pt idx="20">
                  <c:v>Netherlands</c:v>
                </c:pt>
                <c:pt idx="21">
                  <c:v>Finland</c:v>
                </c:pt>
                <c:pt idx="22">
                  <c:v>Norway</c:v>
                </c:pt>
                <c:pt idx="23">
                  <c:v>Flanders (Belgium)</c:v>
                </c:pt>
                <c:pt idx="24">
                  <c:v>Chile</c:v>
                </c:pt>
                <c:pt idx="25">
                  <c:v>Serbia</c:v>
                </c:pt>
                <c:pt idx="26">
                  <c:v>Iceland</c:v>
                </c:pt>
                <c:pt idx="27">
                  <c:v>Brazil</c:v>
                </c:pt>
                <c:pt idx="28">
                  <c:v>Malaysia</c:v>
                </c:pt>
                <c:pt idx="29">
                  <c:v>Alberta (Canada)</c:v>
                </c:pt>
                <c:pt idx="30">
                  <c:v>Abu Dhabi (UAE)</c:v>
                </c:pt>
                <c:pt idx="31">
                  <c:v>England (UK)</c:v>
                </c:pt>
                <c:pt idx="32">
                  <c:v>Singapore</c:v>
                </c:pt>
              </c:strCache>
            </c:strRef>
          </c:cat>
          <c:val>
            <c:numRef>
              <c:f>Sheet1!$B$2:$B$34</c:f>
              <c:numCache>
                <c:formatCode>0</c:formatCode>
                <c:ptCount val="33"/>
                <c:pt idx="0">
                  <c:v>15.56156146121576</c:v>
                </c:pt>
                <c:pt idx="1">
                  <c:v>14.397801197797886</c:v>
                </c:pt>
                <c:pt idx="2">
                  <c:v>14.533395036166853</c:v>
                </c:pt>
                <c:pt idx="3">
                  <c:v>8.107827178758706</c:v>
                </c:pt>
                <c:pt idx="4">
                  <c:v>10.385043971917323</c:v>
                </c:pt>
                <c:pt idx="5">
                  <c:v>9.1711770182553956</c:v>
                </c:pt>
                <c:pt idx="6">
                  <c:v>12.189216454648639</c:v>
                </c:pt>
                <c:pt idx="7">
                  <c:v>12.721326190475706</c:v>
                </c:pt>
                <c:pt idx="8">
                  <c:v>4.4716106100448743</c:v>
                </c:pt>
                <c:pt idx="9">
                  <c:v>11.190499212997057</c:v>
                </c:pt>
                <c:pt idx="10">
                  <c:v>9.3849595572179307</c:v>
                </c:pt>
                <c:pt idx="11">
                  <c:v>8.720308971833397</c:v>
                </c:pt>
                <c:pt idx="12">
                  <c:v>10.426292326692819</c:v>
                </c:pt>
                <c:pt idx="13">
                  <c:v>9.7988237931545594</c:v>
                </c:pt>
                <c:pt idx="14">
                  <c:v>3.9331457240110281</c:v>
                </c:pt>
                <c:pt idx="15">
                  <c:v>9.769311566030396</c:v>
                </c:pt>
                <c:pt idx="16">
                  <c:v>12.020734591947861</c:v>
                </c:pt>
                <c:pt idx="17">
                  <c:v>10.68422495365286</c:v>
                </c:pt>
                <c:pt idx="18">
                  <c:v>11.255531351221761</c:v>
                </c:pt>
                <c:pt idx="19">
                  <c:v>12.767843211887721</c:v>
                </c:pt>
                <c:pt idx="20">
                  <c:v>10.683220674013532</c:v>
                </c:pt>
                <c:pt idx="21">
                  <c:v>10.541670308125386</c:v>
                </c:pt>
                <c:pt idx="22">
                  <c:v>10.841093263308153</c:v>
                </c:pt>
                <c:pt idx="23">
                  <c:v>12.720020568495352</c:v>
                </c:pt>
                <c:pt idx="24">
                  <c:v>9.8122087972244803</c:v>
                </c:pt>
                <c:pt idx="25">
                  <c:v>11.053995172788156</c:v>
                </c:pt>
                <c:pt idx="26">
                  <c:v>9.9509337539999745</c:v>
                </c:pt>
                <c:pt idx="27">
                  <c:v>7.0168667371141717</c:v>
                </c:pt>
                <c:pt idx="28">
                  <c:v>7.1854637466268176</c:v>
                </c:pt>
                <c:pt idx="29">
                  <c:v>7.1288533547764903</c:v>
                </c:pt>
                <c:pt idx="30">
                  <c:v>5.4893629872029885</c:v>
                </c:pt>
                <c:pt idx="31">
                  <c:v>7.8566251344002298</c:v>
                </c:pt>
                <c:pt idx="32">
                  <c:v>5.5539632740327898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15104"/>
        <c:axId val="83192064"/>
      </c:lineChart>
      <c:valAx>
        <c:axId val="83192064"/>
        <c:scaling>
          <c:orientation val="minMax"/>
        </c:scaling>
        <c:delete val="0"/>
        <c:axPos val="r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 smtClean="0"/>
                  <a:t>Years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1414140264329682E-3"/>
              <c:y val="8.2052084836095343E-2"/>
            </c:manualLayout>
          </c:layout>
          <c:overlay val="0"/>
        </c:title>
        <c:numFmt formatCode="0" sourceLinked="1"/>
        <c:majorTickMark val="none"/>
        <c:minorTickMark val="none"/>
        <c:tickLblPos val="low"/>
        <c:crossAx val="83215104"/>
        <c:crosses val="max"/>
        <c:crossBetween val="between"/>
      </c:valAx>
      <c:catAx>
        <c:axId val="83215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8319206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05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710811760737772"/>
          <c:y val="0.11195854820954759"/>
          <c:w val="0.59702377216255809"/>
          <c:h val="0.85366649091682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If I could decide again, I would still choose to work as a teacher</c:v>
                </c:pt>
                <c:pt idx="1">
                  <c:v>I enjoy working at this school</c:v>
                </c:pt>
                <c:pt idx="2">
                  <c:v>All in all, I am satisfied with my job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77.614463393818426</c:v>
                </c:pt>
                <c:pt idx="1">
                  <c:v>89.726012974961193</c:v>
                </c:pt>
                <c:pt idx="2">
                  <c:v>91.179103221326145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If I could decide again, I would still choose to work as a teacher</c:v>
                </c:pt>
                <c:pt idx="1">
                  <c:v>I enjoy working at this school</c:v>
                </c:pt>
                <c:pt idx="2">
                  <c:v>All in all, I am satisfied with my job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78.336923728514847</c:v>
                </c:pt>
                <c:pt idx="1">
                  <c:v>94.945950731752021</c:v>
                </c:pt>
                <c:pt idx="2">
                  <c:v>92.889428644276308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105257216"/>
        <c:axId val="105263104"/>
      </c:barChart>
      <c:catAx>
        <c:axId val="105257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da-DK"/>
          </a:p>
        </c:txPr>
        <c:crossAx val="105263104"/>
        <c:crosses val="autoZero"/>
        <c:auto val="1"/>
        <c:lblAlgn val="ctr"/>
        <c:lblOffset val="100"/>
        <c:noMultiLvlLbl val="0"/>
      </c:catAx>
      <c:valAx>
        <c:axId val="105263104"/>
        <c:scaling>
          <c:orientation val="minMax"/>
          <c:max val="100"/>
          <c:min val="0"/>
        </c:scaling>
        <c:delete val="0"/>
        <c:axPos val="b"/>
        <c:majorGridlines/>
        <c:numFmt formatCode="0" sourceLinked="0"/>
        <c:majorTickMark val="out"/>
        <c:minorTickMark val="none"/>
        <c:tickLblPos val="high"/>
        <c:txPr>
          <a:bodyPr/>
          <a:lstStyle/>
          <a:p>
            <a:pPr>
              <a:defRPr sz="1000"/>
            </a:pPr>
            <a:endParaRPr lang="da-DK"/>
          </a:p>
        </c:txPr>
        <c:crossAx val="105257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090663812681576"/>
          <c:y val="2.3918245553372157E-3"/>
          <c:w val="0.39126275554032452"/>
          <c:h val="4.3452295530075402E-2"/>
        </c:manualLayout>
      </c:layout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15 or less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 or more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12.054782175110468</c:v>
                </c:pt>
                <c:pt idx="1">
                  <c:v>12.020116616984398</c:v>
                </c:pt>
                <c:pt idx="2">
                  <c:v>11.991343789776888</c:v>
                </c:pt>
                <c:pt idx="3">
                  <c:v>12.044521996246516</c:v>
                </c:pt>
                <c:pt idx="4">
                  <c:v>12.013776682983607</c:v>
                </c:pt>
                <c:pt idx="5">
                  <c:v>11.891264084738777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15 or less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 or more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12.45126967801426</c:v>
                </c:pt>
                <c:pt idx="1">
                  <c:v>12.730006841611466</c:v>
                </c:pt>
                <c:pt idx="2">
                  <c:v>12.729616808706794</c:v>
                </c:pt>
                <c:pt idx="3">
                  <c:v>12.483712082624661</c:v>
                </c:pt>
                <c:pt idx="4">
                  <c:v>11.436177379756252</c:v>
                </c:pt>
                <c:pt idx="5">
                  <c:v>12.128715315038045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75424"/>
        <c:axId val="100777344"/>
      </c:barChart>
      <c:catAx>
        <c:axId val="100775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dirty="0"/>
                  <a:t>Class size (number of students)</a:t>
                </a:r>
              </a:p>
            </c:rich>
          </c:tx>
          <c:layout>
            <c:manualLayout>
              <c:xMode val="edge"/>
              <c:yMode val="edge"/>
              <c:x val="0.24586059320840911"/>
              <c:y val="0.94294913233978073"/>
            </c:manualLayout>
          </c:layout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100777344"/>
        <c:crosses val="autoZero"/>
        <c:auto val="1"/>
        <c:lblAlgn val="ctr"/>
        <c:lblOffset val="100"/>
        <c:noMultiLvlLbl val="0"/>
      </c:catAx>
      <c:valAx>
        <c:axId val="100777344"/>
        <c:scaling>
          <c:orientation val="minMax"/>
          <c:max val="13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Teacher job satisfaction (level)</a:t>
                </a:r>
              </a:p>
            </c:rich>
          </c:tx>
          <c:layout>
            <c:manualLayout>
              <c:xMode val="edge"/>
              <c:yMode val="edge"/>
              <c:x val="2.6130364690759595E-2"/>
              <c:y val="0.2181512179398627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007754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1% to 10%</c:v>
                </c:pt>
                <c:pt idx="2">
                  <c:v>11% to 30%</c:v>
                </c:pt>
                <c:pt idx="3">
                  <c:v>31% or more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12.402163916461548</c:v>
                </c:pt>
                <c:pt idx="1">
                  <c:v>12.095461387342178</c:v>
                </c:pt>
                <c:pt idx="2">
                  <c:v>11.678540391386779</c:v>
                </c:pt>
                <c:pt idx="3">
                  <c:v>11.405143749391925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1% to 10%</c:v>
                </c:pt>
                <c:pt idx="2">
                  <c:v>11% to 30%</c:v>
                </c:pt>
                <c:pt idx="3">
                  <c:v>31% or more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13.102967455827731</c:v>
                </c:pt>
                <c:pt idx="1">
                  <c:v>12.519776793941221</c:v>
                </c:pt>
                <c:pt idx="2">
                  <c:v>11.943944695376654</c:v>
                </c:pt>
                <c:pt idx="3">
                  <c:v>11.802904004285523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19328"/>
        <c:axId val="100821248"/>
      </c:barChart>
      <c:catAx>
        <c:axId val="10081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dirty="0"/>
                  <a:t>Students with behavioural problems</a:t>
                </a:r>
              </a:p>
            </c:rich>
          </c:tx>
          <c:layout>
            <c:manualLayout>
              <c:xMode val="edge"/>
              <c:yMode val="edge"/>
              <c:x val="0.20996389031912793"/>
              <c:y val="0.92233467091602406"/>
            </c:manualLayout>
          </c:layout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100821248"/>
        <c:crosses val="autoZero"/>
        <c:auto val="1"/>
        <c:lblAlgn val="ctr"/>
        <c:lblOffset val="100"/>
        <c:noMultiLvlLbl val="0"/>
      </c:catAx>
      <c:valAx>
        <c:axId val="100821248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Teacher job satisfaction (level)</a:t>
                </a:r>
              </a:p>
            </c:rich>
          </c:tx>
          <c:layout>
            <c:manualLayout>
              <c:xMode val="edge"/>
              <c:yMode val="edge"/>
              <c:x val="2.9705067060352634E-2"/>
              <c:y val="0.2063904266682327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008193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82653609575429E-2"/>
          <c:y val="2.9303958614503803E-2"/>
          <c:w val="0.90597710770390993"/>
          <c:h val="0.71229721639662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8"/>
            <c:invertIfNegative val="0"/>
            <c:bubble3D val="0"/>
            <c:spPr>
              <a:solidFill>
                <a:srgbClr val="278D99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Sheet1!$A$2:$A$30</c:f>
              <c:strCache>
                <c:ptCount val="29"/>
                <c:pt idx="0">
                  <c:v>Brazil</c:v>
                </c:pt>
                <c:pt idx="1">
                  <c:v>Korea</c:v>
                </c:pt>
                <c:pt idx="2">
                  <c:v>Croatia</c:v>
                </c:pt>
                <c:pt idx="3">
                  <c:v>Netherlands</c:v>
                </c:pt>
                <c:pt idx="4">
                  <c:v>United States</c:v>
                </c:pt>
                <c:pt idx="5">
                  <c:v>Chile</c:v>
                </c:pt>
                <c:pt idx="6">
                  <c:v>Latvia</c:v>
                </c:pt>
                <c:pt idx="7">
                  <c:v>Mexico</c:v>
                </c:pt>
                <c:pt idx="8">
                  <c:v>Portugal</c:v>
                </c:pt>
                <c:pt idx="9">
                  <c:v>Italy</c:v>
                </c:pt>
                <c:pt idx="10">
                  <c:v>Serbia</c:v>
                </c:pt>
                <c:pt idx="11">
                  <c:v>France</c:v>
                </c:pt>
                <c:pt idx="12">
                  <c:v>Bulgaria</c:v>
                </c:pt>
                <c:pt idx="13">
                  <c:v>Abu Dhabi (UAE)</c:v>
                </c:pt>
                <c:pt idx="14">
                  <c:v>Slovak Republic</c:v>
                </c:pt>
                <c:pt idx="15">
                  <c:v>Poland</c:v>
                </c:pt>
                <c:pt idx="16">
                  <c:v>Malaysia</c:v>
                </c:pt>
                <c:pt idx="17">
                  <c:v>Spain</c:v>
                </c:pt>
                <c:pt idx="18">
                  <c:v>Average</c:v>
                </c:pt>
                <c:pt idx="19">
                  <c:v>Australia</c:v>
                </c:pt>
                <c:pt idx="20">
                  <c:v>Singapore</c:v>
                </c:pt>
                <c:pt idx="21">
                  <c:v>Estonia</c:v>
                </c:pt>
                <c:pt idx="22">
                  <c:v>Japan</c:v>
                </c:pt>
                <c:pt idx="23">
                  <c:v>England (UK)</c:v>
                </c:pt>
                <c:pt idx="24">
                  <c:v>Israel</c:v>
                </c:pt>
                <c:pt idx="25">
                  <c:v>Romania</c:v>
                </c:pt>
                <c:pt idx="26">
                  <c:v>Alberta (Canada)</c:v>
                </c:pt>
                <c:pt idx="27">
                  <c:v>Sweden</c:v>
                </c:pt>
                <c:pt idx="28">
                  <c:v>Flanders (Belgium)</c:v>
                </c:pt>
              </c:strCache>
            </c:strRef>
          </c:cat>
          <c:val>
            <c:numRef>
              <c:f>Sheet1!$B$2:$B$30</c:f>
              <c:numCache>
                <c:formatCode>0</c:formatCode>
                <c:ptCount val="29"/>
                <c:pt idx="0">
                  <c:v>5.9537958543004663</c:v>
                </c:pt>
                <c:pt idx="1">
                  <c:v>4.1272586081756231</c:v>
                </c:pt>
                <c:pt idx="2">
                  <c:v>3.1673242243419821</c:v>
                </c:pt>
                <c:pt idx="3">
                  <c:v>2.6984230923480794</c:v>
                </c:pt>
                <c:pt idx="4">
                  <c:v>2.4394566876582076</c:v>
                </c:pt>
                <c:pt idx="5">
                  <c:v>1.9177666440872514</c:v>
                </c:pt>
                <c:pt idx="6">
                  <c:v>0.89625997244810662</c:v>
                </c:pt>
                <c:pt idx="7">
                  <c:v>0.68701914704554667</c:v>
                </c:pt>
                <c:pt idx="8">
                  <c:v>0.4018010711109099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Sheet1!$A$2:$A$30</c:f>
              <c:strCache>
                <c:ptCount val="29"/>
                <c:pt idx="0">
                  <c:v>Brazil</c:v>
                </c:pt>
                <c:pt idx="1">
                  <c:v>Korea</c:v>
                </c:pt>
                <c:pt idx="2">
                  <c:v>Croatia</c:v>
                </c:pt>
                <c:pt idx="3">
                  <c:v>Netherlands</c:v>
                </c:pt>
                <c:pt idx="4">
                  <c:v>United States</c:v>
                </c:pt>
                <c:pt idx="5">
                  <c:v>Chile</c:v>
                </c:pt>
                <c:pt idx="6">
                  <c:v>Latvia</c:v>
                </c:pt>
                <c:pt idx="7">
                  <c:v>Mexico</c:v>
                </c:pt>
                <c:pt idx="8">
                  <c:v>Portugal</c:v>
                </c:pt>
                <c:pt idx="9">
                  <c:v>Italy</c:v>
                </c:pt>
                <c:pt idx="10">
                  <c:v>Serbia</c:v>
                </c:pt>
                <c:pt idx="11">
                  <c:v>France</c:v>
                </c:pt>
                <c:pt idx="12">
                  <c:v>Bulgaria</c:v>
                </c:pt>
                <c:pt idx="13">
                  <c:v>Abu Dhabi (UAE)</c:v>
                </c:pt>
                <c:pt idx="14">
                  <c:v>Slovak Republic</c:v>
                </c:pt>
                <c:pt idx="15">
                  <c:v>Poland</c:v>
                </c:pt>
                <c:pt idx="16">
                  <c:v>Malaysia</c:v>
                </c:pt>
                <c:pt idx="17">
                  <c:v>Spain</c:v>
                </c:pt>
                <c:pt idx="18">
                  <c:v>Average</c:v>
                </c:pt>
                <c:pt idx="19">
                  <c:v>Australia</c:v>
                </c:pt>
                <c:pt idx="20">
                  <c:v>Singapore</c:v>
                </c:pt>
                <c:pt idx="21">
                  <c:v>Estonia</c:v>
                </c:pt>
                <c:pt idx="22">
                  <c:v>Japan</c:v>
                </c:pt>
                <c:pt idx="23">
                  <c:v>England (UK)</c:v>
                </c:pt>
                <c:pt idx="24">
                  <c:v>Israel</c:v>
                </c:pt>
                <c:pt idx="25">
                  <c:v>Romania</c:v>
                </c:pt>
                <c:pt idx="26">
                  <c:v>Alberta (Canada)</c:v>
                </c:pt>
                <c:pt idx="27">
                  <c:v>Sweden</c:v>
                </c:pt>
                <c:pt idx="28">
                  <c:v>Flanders (Belgium)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9" formatCode="0">
                  <c:v>-0.20574845001222286</c:v>
                </c:pt>
                <c:pt idx="10" formatCode="0">
                  <c:v>-0.36702520052610055</c:v>
                </c:pt>
                <c:pt idx="11" formatCode="0">
                  <c:v>-0.78757834410154715</c:v>
                </c:pt>
                <c:pt idx="12" formatCode="0">
                  <c:v>-1.0611216140757307</c:v>
                </c:pt>
                <c:pt idx="13" formatCode="0">
                  <c:v>-1.1852651678608197</c:v>
                </c:pt>
                <c:pt idx="14" formatCode="0">
                  <c:v>-1.2300432743826519</c:v>
                </c:pt>
                <c:pt idx="15" formatCode="0">
                  <c:v>-1.759715768052402</c:v>
                </c:pt>
                <c:pt idx="16" formatCode="0">
                  <c:v>-1.8317395559564744</c:v>
                </c:pt>
                <c:pt idx="17" formatCode="0">
                  <c:v>-2.2278308246381187</c:v>
                </c:pt>
                <c:pt idx="18" formatCode="0">
                  <c:v>-2.307837399129653</c:v>
                </c:pt>
                <c:pt idx="19" formatCode="0">
                  <c:v>-2.7759536514675744</c:v>
                </c:pt>
                <c:pt idx="20" formatCode="0">
                  <c:v>-2.7985870987641448</c:v>
                </c:pt>
                <c:pt idx="21" formatCode="0">
                  <c:v>-4.221345239721515</c:v>
                </c:pt>
                <c:pt idx="22" formatCode="0">
                  <c:v>-4.7353922661876311</c:v>
                </c:pt>
                <c:pt idx="23" formatCode="0">
                  <c:v>-4.8139022600906713</c:v>
                </c:pt>
                <c:pt idx="24" formatCode="0">
                  <c:v>-5.0176533594977144</c:v>
                </c:pt>
                <c:pt idx="25" formatCode="0">
                  <c:v>-5.9314856932247579</c:v>
                </c:pt>
                <c:pt idx="26" formatCode="0">
                  <c:v>-6.6160231870189676</c:v>
                </c:pt>
                <c:pt idx="27" formatCode="0">
                  <c:v>-8.2133722145635488</c:v>
                </c:pt>
                <c:pt idx="28" formatCode="0">
                  <c:v>-9.6251780601633925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00480"/>
        <c:axId val="82902016"/>
      </c:barChart>
      <c:catAx>
        <c:axId val="8290048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da-DK"/>
          </a:p>
        </c:txPr>
        <c:crossAx val="82902016"/>
        <c:crosses val="autoZero"/>
        <c:auto val="1"/>
        <c:lblAlgn val="ctr"/>
        <c:lblOffset val="100"/>
        <c:noMultiLvlLbl val="0"/>
      </c:catAx>
      <c:valAx>
        <c:axId val="82902016"/>
        <c:scaling>
          <c:orientation val="minMax"/>
          <c:max val="6"/>
          <c:min val="-1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290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68041399963079"/>
          <c:y val="0.10079505236092338"/>
          <c:w val="0.49965351060942614"/>
          <c:h val="0.808313327467615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Vocational teachers</c:v>
                </c:pt>
                <c:pt idx="1">
                  <c:v>Instructional materials</c:v>
                </c:pt>
                <c:pt idx="2">
                  <c:v>Library materials</c:v>
                </c:pt>
                <c:pt idx="3">
                  <c:v>Internet access</c:v>
                </c:pt>
                <c:pt idx="4">
                  <c:v>Computer software for instruction</c:v>
                </c:pt>
                <c:pt idx="5">
                  <c:v>Computers for instruction</c:v>
                </c:pt>
                <c:pt idx="6">
                  <c:v>Qualified and/or well-performing teachers</c:v>
                </c:pt>
                <c:pt idx="7">
                  <c:v>Support personnel</c:v>
                </c:pt>
                <c:pt idx="8">
                  <c:v>Teachers with competences in teaching students with special needs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19.348592160798702</c:v>
                </c:pt>
                <c:pt idx="1">
                  <c:v>26.286739003441838</c:v>
                </c:pt>
                <c:pt idx="2">
                  <c:v>29.324057040535639</c:v>
                </c:pt>
                <c:pt idx="3">
                  <c:v>29.93398089255005</c:v>
                </c:pt>
                <c:pt idx="4">
                  <c:v>37.495559046127646</c:v>
                </c:pt>
                <c:pt idx="5">
                  <c:v>38.149290912323551</c:v>
                </c:pt>
                <c:pt idx="6">
                  <c:v>38.414128427220959</c:v>
                </c:pt>
                <c:pt idx="7">
                  <c:v>46.868919919099639</c:v>
                </c:pt>
                <c:pt idx="8">
                  <c:v>48.033038042109851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Vocational teachers</c:v>
                </c:pt>
                <c:pt idx="1">
                  <c:v>Instructional materials</c:v>
                </c:pt>
                <c:pt idx="2">
                  <c:v>Library materials</c:v>
                </c:pt>
                <c:pt idx="3">
                  <c:v>Internet access</c:v>
                </c:pt>
                <c:pt idx="4">
                  <c:v>Computer software for instruction</c:v>
                </c:pt>
                <c:pt idx="5">
                  <c:v>Computers for instruction</c:v>
                </c:pt>
                <c:pt idx="6">
                  <c:v>Qualified and/or well-performing teachers</c:v>
                </c:pt>
                <c:pt idx="7">
                  <c:v>Support personnel</c:v>
                </c:pt>
                <c:pt idx="8">
                  <c:v>Teachers with competences in teaching students with special needs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11.264767340990966</c:v>
                </c:pt>
                <c:pt idx="1">
                  <c:v>19.829166346697193</c:v>
                </c:pt>
                <c:pt idx="2">
                  <c:v>18.414099370857755</c:v>
                </c:pt>
                <c:pt idx="3">
                  <c:v>37.489953734860947</c:v>
                </c:pt>
                <c:pt idx="4">
                  <c:v>29.550153003550655</c:v>
                </c:pt>
                <c:pt idx="5">
                  <c:v>40.583283437722741</c:v>
                </c:pt>
                <c:pt idx="6">
                  <c:v>14.788158303062499</c:v>
                </c:pt>
                <c:pt idx="7">
                  <c:v>48.315678395874215</c:v>
                </c:pt>
                <c:pt idx="8">
                  <c:v>40.49241297674233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72160"/>
        <c:axId val="98573696"/>
      </c:barChart>
      <c:catAx>
        <c:axId val="98572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da-DK"/>
          </a:p>
        </c:txPr>
        <c:crossAx val="98573696"/>
        <c:crosses val="autoZero"/>
        <c:auto val="1"/>
        <c:lblAlgn val="ctr"/>
        <c:lblOffset val="100"/>
        <c:noMultiLvlLbl val="0"/>
      </c:catAx>
      <c:valAx>
        <c:axId val="98573696"/>
        <c:scaling>
          <c:orientation val="minMax"/>
          <c:max val="60"/>
          <c:min val="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a-DK"/>
          </a:p>
        </c:txPr>
        <c:crossAx val="98572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992461550217246"/>
          <c:y val="4.5427624216675407E-2"/>
          <c:w val="0.40013200850545821"/>
          <c:h val="3.9031273435452783E-2"/>
        </c:manualLayout>
      </c:layout>
      <c:overlay val="0"/>
      <c:txPr>
        <a:bodyPr/>
        <a:lstStyle/>
        <a:p>
          <a:pPr>
            <a:defRPr sz="16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20162999116351E-2"/>
          <c:y val="8.1882760448213202E-2"/>
          <c:w val="0.92007809496902804"/>
          <c:h val="0.68495211235614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all new teachers to the school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Sheet1!$A$2:$A$36</c:f>
              <c:strCache>
                <c:ptCount val="35"/>
                <c:pt idx="0">
                  <c:v>Singapore</c:v>
                </c:pt>
                <c:pt idx="1">
                  <c:v>England (UK)</c:v>
                </c:pt>
                <c:pt idx="2">
                  <c:v>Malaysia</c:v>
                </c:pt>
                <c:pt idx="3">
                  <c:v>Australia</c:v>
                </c:pt>
                <c:pt idx="4">
                  <c:v>Flanders (Belgium)</c:v>
                </c:pt>
                <c:pt idx="5">
                  <c:v>Netherlands</c:v>
                </c:pt>
                <c:pt idx="6">
                  <c:v>Croatia</c:v>
                </c:pt>
                <c:pt idx="7">
                  <c:v>Japan</c:v>
                </c:pt>
                <c:pt idx="8">
                  <c:v>United States</c:v>
                </c:pt>
                <c:pt idx="9">
                  <c:v>Italy</c:v>
                </c:pt>
                <c:pt idx="10">
                  <c:v>Bulgaria</c:v>
                </c:pt>
                <c:pt idx="11">
                  <c:v>Alberta (Canada)</c:v>
                </c:pt>
                <c:pt idx="12">
                  <c:v>Serbia</c:v>
                </c:pt>
                <c:pt idx="13">
                  <c:v>Slovak Republic</c:v>
                </c:pt>
                <c:pt idx="14">
                  <c:v>Israel</c:v>
                </c:pt>
                <c:pt idx="15">
                  <c:v>Korea</c:v>
                </c:pt>
                <c:pt idx="16">
                  <c:v>Abu Dhabi (UAE)</c:v>
                </c:pt>
                <c:pt idx="17">
                  <c:v>France</c:v>
                </c:pt>
                <c:pt idx="18">
                  <c:v>Average</c:v>
                </c:pt>
                <c:pt idx="19">
                  <c:v>Sweden</c:v>
                </c:pt>
                <c:pt idx="20">
                  <c:v>Denmark</c:v>
                </c:pt>
                <c:pt idx="21">
                  <c:v>Cyprus2,3</c:v>
                </c:pt>
                <c:pt idx="22">
                  <c:v>Norway</c:v>
                </c:pt>
                <c:pt idx="23">
                  <c:v>Iceland</c:v>
                </c:pt>
                <c:pt idx="24">
                  <c:v>Finland</c:v>
                </c:pt>
                <c:pt idx="25">
                  <c:v>Romania</c:v>
                </c:pt>
                <c:pt idx="26">
                  <c:v>Estonia</c:v>
                </c:pt>
                <c:pt idx="27">
                  <c:v>Chile</c:v>
                </c:pt>
                <c:pt idx="28">
                  <c:v>Czech Republic</c:v>
                </c:pt>
                <c:pt idx="29">
                  <c:v>Latvia</c:v>
                </c:pt>
                <c:pt idx="30">
                  <c:v>Mexico</c:v>
                </c:pt>
                <c:pt idx="31">
                  <c:v>Brazil</c:v>
                </c:pt>
                <c:pt idx="32">
                  <c:v>Spain</c:v>
                </c:pt>
                <c:pt idx="33">
                  <c:v>Poland</c:v>
                </c:pt>
                <c:pt idx="34">
                  <c:v>Portugal</c:v>
                </c:pt>
              </c:strCache>
            </c:strRef>
          </c:cat>
          <c:val>
            <c:numRef>
              <c:f>Sheet1!$B$2:$B$36</c:f>
              <c:numCache>
                <c:formatCode>0.0</c:formatCode>
                <c:ptCount val="35"/>
                <c:pt idx="0">
                  <c:v>99.307735211920573</c:v>
                </c:pt>
                <c:pt idx="1">
                  <c:v>94.265070643603636</c:v>
                </c:pt>
                <c:pt idx="2">
                  <c:v>50.715922899175133</c:v>
                </c:pt>
                <c:pt idx="3">
                  <c:v>91.458851915351445</c:v>
                </c:pt>
                <c:pt idx="4">
                  <c:v>93.280165208933767</c:v>
                </c:pt>
                <c:pt idx="5">
                  <c:v>93.259455595577407</c:v>
                </c:pt>
                <c:pt idx="6">
                  <c:v>30.539727317955283</c:v>
                </c:pt>
                <c:pt idx="7">
                  <c:v>17.191405743641404</c:v>
                </c:pt>
                <c:pt idx="8">
                  <c:v>68.709722007447596</c:v>
                </c:pt>
                <c:pt idx="9">
                  <c:v>11.357926928435536</c:v>
                </c:pt>
                <c:pt idx="10">
                  <c:v>62.510348312786881</c:v>
                </c:pt>
                <c:pt idx="11">
                  <c:v>51.470771883596967</c:v>
                </c:pt>
                <c:pt idx="12">
                  <c:v>30.446039181087038</c:v>
                </c:pt>
                <c:pt idx="13">
                  <c:v>35.93547060390889</c:v>
                </c:pt>
                <c:pt idx="14">
                  <c:v>63.428833735281621</c:v>
                </c:pt>
                <c:pt idx="15">
                  <c:v>58.003491815098265</c:v>
                </c:pt>
                <c:pt idx="16">
                  <c:v>73.569024348077278</c:v>
                </c:pt>
                <c:pt idx="17">
                  <c:v>19.954027731488232</c:v>
                </c:pt>
                <c:pt idx="18">
                  <c:v>43.573257037689345</c:v>
                </c:pt>
                <c:pt idx="19">
                  <c:v>29.815390581809552</c:v>
                </c:pt>
                <c:pt idx="20">
                  <c:v>55.688544736835766</c:v>
                </c:pt>
                <c:pt idx="21">
                  <c:v>22.823823130070327</c:v>
                </c:pt>
                <c:pt idx="22">
                  <c:v>28.906396933048416</c:v>
                </c:pt>
                <c:pt idx="23">
                  <c:v>26.929351754563875</c:v>
                </c:pt>
                <c:pt idx="24">
                  <c:v>52.555454760230667</c:v>
                </c:pt>
                <c:pt idx="25">
                  <c:v>19.040412228515073</c:v>
                </c:pt>
                <c:pt idx="26">
                  <c:v>31.895071783287438</c:v>
                </c:pt>
                <c:pt idx="27">
                  <c:v>37.114436202956405</c:v>
                </c:pt>
                <c:pt idx="28">
                  <c:v>30.904416135222025</c:v>
                </c:pt>
                <c:pt idx="29">
                  <c:v>22.894440458906313</c:v>
                </c:pt>
                <c:pt idx="30">
                  <c:v>24.208280371272096</c:v>
                </c:pt>
                <c:pt idx="31">
                  <c:v>22.826358338888181</c:v>
                </c:pt>
                <c:pt idx="32">
                  <c:v>21.910546971496053</c:v>
                </c:pt>
                <c:pt idx="33">
                  <c:v>16.174414813244496</c:v>
                </c:pt>
                <c:pt idx="34">
                  <c:v>17.535873967481884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for teachers new to teaching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</c:spPr>
          <c:invertIfNegative val="0"/>
          <c:cat>
            <c:strRef>
              <c:f>Sheet1!$A$2:$A$36</c:f>
              <c:strCache>
                <c:ptCount val="35"/>
                <c:pt idx="0">
                  <c:v>Singapore</c:v>
                </c:pt>
                <c:pt idx="1">
                  <c:v>England (UK)</c:v>
                </c:pt>
                <c:pt idx="2">
                  <c:v>Malaysia</c:v>
                </c:pt>
                <c:pt idx="3">
                  <c:v>Australia</c:v>
                </c:pt>
                <c:pt idx="4">
                  <c:v>Flanders (Belgium)</c:v>
                </c:pt>
                <c:pt idx="5">
                  <c:v>Netherlands</c:v>
                </c:pt>
                <c:pt idx="6">
                  <c:v>Croatia</c:v>
                </c:pt>
                <c:pt idx="7">
                  <c:v>Japan</c:v>
                </c:pt>
                <c:pt idx="8">
                  <c:v>United States</c:v>
                </c:pt>
                <c:pt idx="9">
                  <c:v>Italy</c:v>
                </c:pt>
                <c:pt idx="10">
                  <c:v>Bulgaria</c:v>
                </c:pt>
                <c:pt idx="11">
                  <c:v>Alberta (Canada)</c:v>
                </c:pt>
                <c:pt idx="12">
                  <c:v>Serbia</c:v>
                </c:pt>
                <c:pt idx="13">
                  <c:v>Slovak Republic</c:v>
                </c:pt>
                <c:pt idx="14">
                  <c:v>Israel</c:v>
                </c:pt>
                <c:pt idx="15">
                  <c:v>Korea</c:v>
                </c:pt>
                <c:pt idx="16">
                  <c:v>Abu Dhabi (UAE)</c:v>
                </c:pt>
                <c:pt idx="17">
                  <c:v>France</c:v>
                </c:pt>
                <c:pt idx="18">
                  <c:v>Average</c:v>
                </c:pt>
                <c:pt idx="19">
                  <c:v>Sweden</c:v>
                </c:pt>
                <c:pt idx="20">
                  <c:v>Denmark</c:v>
                </c:pt>
                <c:pt idx="21">
                  <c:v>Cyprus2,3</c:v>
                </c:pt>
                <c:pt idx="22">
                  <c:v>Norway</c:v>
                </c:pt>
                <c:pt idx="23">
                  <c:v>Iceland</c:v>
                </c:pt>
                <c:pt idx="24">
                  <c:v>Finland</c:v>
                </c:pt>
                <c:pt idx="25">
                  <c:v>Romania</c:v>
                </c:pt>
                <c:pt idx="26">
                  <c:v>Estonia</c:v>
                </c:pt>
                <c:pt idx="27">
                  <c:v>Chile</c:v>
                </c:pt>
                <c:pt idx="28">
                  <c:v>Czech Republic</c:v>
                </c:pt>
                <c:pt idx="29">
                  <c:v>Latvia</c:v>
                </c:pt>
                <c:pt idx="30">
                  <c:v>Mexico</c:v>
                </c:pt>
                <c:pt idx="31">
                  <c:v>Brazil</c:v>
                </c:pt>
                <c:pt idx="32">
                  <c:v>Spain</c:v>
                </c:pt>
                <c:pt idx="33">
                  <c:v>Poland</c:v>
                </c:pt>
                <c:pt idx="34">
                  <c:v>Portugal</c:v>
                </c:pt>
              </c:strCache>
            </c:strRef>
          </c:cat>
          <c:val>
            <c:numRef>
              <c:f>Sheet1!$C$2:$C$36</c:f>
              <c:numCache>
                <c:formatCode>0.0</c:formatCode>
                <c:ptCount val="35"/>
                <c:pt idx="0">
                  <c:v>0.69226478807942615</c:v>
                </c:pt>
                <c:pt idx="1">
                  <c:v>5.1570820010675495</c:v>
                </c:pt>
                <c:pt idx="2">
                  <c:v>45.323502929693717</c:v>
                </c:pt>
                <c:pt idx="3">
                  <c:v>3.6648330849746067</c:v>
                </c:pt>
                <c:pt idx="4">
                  <c:v>1.5212370347144657</c:v>
                </c:pt>
                <c:pt idx="5">
                  <c:v>1.0906919577414609</c:v>
                </c:pt>
                <c:pt idx="6">
                  <c:v>60.252553793119944</c:v>
                </c:pt>
                <c:pt idx="7">
                  <c:v>70.605199591228441</c:v>
                </c:pt>
                <c:pt idx="8">
                  <c:v>19.031382246552202</c:v>
                </c:pt>
                <c:pt idx="9">
                  <c:v>74.650553715054912</c:v>
                </c:pt>
                <c:pt idx="10">
                  <c:v>22.658943060930127</c:v>
                </c:pt>
                <c:pt idx="11">
                  <c:v>33.506125400087953</c:v>
                </c:pt>
                <c:pt idx="12">
                  <c:v>53.313161551787445</c:v>
                </c:pt>
                <c:pt idx="13">
                  <c:v>46.89585963556187</c:v>
                </c:pt>
                <c:pt idx="14">
                  <c:v>18.872839273288424</c:v>
                </c:pt>
                <c:pt idx="15">
                  <c:v>22.003015181087562</c:v>
                </c:pt>
                <c:pt idx="16">
                  <c:v>4.5205185983430205</c:v>
                </c:pt>
                <c:pt idx="17">
                  <c:v>57.752717626493123</c:v>
                </c:pt>
                <c:pt idx="18">
                  <c:v>22.269135290725309</c:v>
                </c:pt>
                <c:pt idx="19">
                  <c:v>33.457956931531363</c:v>
                </c:pt>
                <c:pt idx="20">
                  <c:v>6.3913189640725747</c:v>
                </c:pt>
                <c:pt idx="21">
                  <c:v>38.095609250097965</c:v>
                </c:pt>
                <c:pt idx="22">
                  <c:v>26.515430541624855</c:v>
                </c:pt>
                <c:pt idx="23">
                  <c:v>26.820878167742006</c:v>
                </c:pt>
                <c:pt idx="24">
                  <c:v>0.95455268912030644</c:v>
                </c:pt>
                <c:pt idx="25">
                  <c:v>26.618297242754714</c:v>
                </c:pt>
                <c:pt idx="26">
                  <c:v>9.4956110957375497</c:v>
                </c:pt>
                <c:pt idx="27">
                  <c:v>2.9673266089097874</c:v>
                </c:pt>
                <c:pt idx="28">
                  <c:v>7.4154486717711157</c:v>
                </c:pt>
                <c:pt idx="29">
                  <c:v>12.662366266593811</c:v>
                </c:pt>
                <c:pt idx="30">
                  <c:v>3.8172743103076279</c:v>
                </c:pt>
                <c:pt idx="31">
                  <c:v>4.4762441854331865</c:v>
                </c:pt>
                <c:pt idx="32">
                  <c:v>2.6543786314834361</c:v>
                </c:pt>
                <c:pt idx="33">
                  <c:v>7.3424354878215263</c:v>
                </c:pt>
                <c:pt idx="34">
                  <c:v>2.7152363256793595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19040"/>
        <c:axId val="98165888"/>
      </c:barChart>
      <c:catAx>
        <c:axId val="9811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a-DK"/>
          </a:p>
        </c:txPr>
        <c:crossAx val="98165888"/>
        <c:crosses val="autoZero"/>
        <c:auto val="1"/>
        <c:lblAlgn val="ctr"/>
        <c:lblOffset val="100"/>
        <c:noMultiLvlLbl val="0"/>
      </c:catAx>
      <c:valAx>
        <c:axId val="981658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 of teachers</a:t>
                </a:r>
                <a:endParaRPr lang="en-GB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98119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144251679614386"/>
          <c:y val="4.025423728813559E-2"/>
          <c:w val="0.61157098169979263"/>
          <c:h val="4.0838782864006405E-2"/>
        </c:manualLayout>
      </c:layout>
      <c:overlay val="0"/>
      <c:txPr>
        <a:bodyPr/>
        <a:lstStyle/>
        <a:p>
          <a:pPr>
            <a:defRPr sz="13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278D99"/>
              </a:solidFill>
            </c:spPr>
          </c:marker>
          <c:dLbls>
            <c:dLbl>
              <c:idx val="0"/>
              <c:layout>
                <c:manualLayout>
                  <c:x val="-1.3266996955694278E-3"/>
                  <c:y val="-6.2402496099844187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Netherlands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Romania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Slovak Republic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Iceland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Brazil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Czech Republic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England (United Kingdom)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 dirty="0">
                        <a:solidFill>
                          <a:srgbClr val="92D050"/>
                        </a:solidFill>
                      </a:rPr>
                      <a:t>Australia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Alberta (Canada)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Latvia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Korea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9601981734165814E-3"/>
                  <c:y val="-1.664066562662510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Average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5820891780374647E-2"/>
                  <c:y val="1.872074882995320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Estonia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8.32033281331253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5522378080999296E-2"/>
                  <c:y val="-2.49609984399375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Abu Dhabi (</a:t>
                    </a:r>
                    <a:r>
                      <a:rPr lang="en-US" dirty="0" smtClean="0"/>
                      <a:t>UAE)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Croatia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Poland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3880594520249751E-2"/>
                  <c:y val="-1.2480499219968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9800990867082872E-3"/>
                  <c:y val="-1.2480499219968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7860693606958E-2"/>
                  <c:y val="-1.456058242329692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Finland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Denmark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6.6334984778471514E-3"/>
                  <c:y val="-6.2402496099844187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France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Flanders (Belgium)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5.3067987822777329E-2"/>
                  <c:y val="-1.66406656266251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Singapore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 lang="en-US"/>
                      <a:t>Malaysia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3.980099086708321E-3"/>
                  <c:y val="-1.2480499219968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Serbia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/>
                      <a:t>Israel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92D050"/>
                        </a:solidFill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Japan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en-US"/>
                      <a:t>United States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'Figure 4.4'!$B$55:$B$88</c:f>
              <c:numCache>
                <c:formatCode>0</c:formatCode>
                <c:ptCount val="34"/>
                <c:pt idx="0">
                  <c:v>16.633704248914942</c:v>
                </c:pt>
                <c:pt idx="1">
                  <c:v>7.9828459807609082</c:v>
                </c:pt>
                <c:pt idx="2">
                  <c:v>4.2001502501709833</c:v>
                </c:pt>
                <c:pt idx="3">
                  <c:v>6.0908661681180165</c:v>
                </c:pt>
                <c:pt idx="4">
                  <c:v>5.7723387646566984</c:v>
                </c:pt>
                <c:pt idx="5">
                  <c:v>33.683360875762844</c:v>
                </c:pt>
                <c:pt idx="6">
                  <c:v>3.8209641713274403</c:v>
                </c:pt>
                <c:pt idx="7">
                  <c:v>19.095378163522401</c:v>
                </c:pt>
                <c:pt idx="8">
                  <c:v>16.681657775821126</c:v>
                </c:pt>
                <c:pt idx="9">
                  <c:v>12.985102355194769</c:v>
                </c:pt>
                <c:pt idx="10">
                  <c:v>4.0777316254924996</c:v>
                </c:pt>
                <c:pt idx="11">
                  <c:v>4.2636550254389673</c:v>
                </c:pt>
                <c:pt idx="12">
                  <c:v>18.476462516980543</c:v>
                </c:pt>
                <c:pt idx="13">
                  <c:v>12.766531857096956</c:v>
                </c:pt>
                <c:pt idx="14">
                  <c:v>3.3449842498734319</c:v>
                </c:pt>
                <c:pt idx="15">
                  <c:v>3.8022764677663372</c:v>
                </c:pt>
                <c:pt idx="16">
                  <c:v>51.879676359947645</c:v>
                </c:pt>
                <c:pt idx="17">
                  <c:v>5.5515892278223484</c:v>
                </c:pt>
                <c:pt idx="18">
                  <c:v>11.581058962595268</c:v>
                </c:pt>
                <c:pt idx="19">
                  <c:v>16.998577818553031</c:v>
                </c:pt>
                <c:pt idx="20">
                  <c:v>4.5311911861473746</c:v>
                </c:pt>
                <c:pt idx="21">
                  <c:v>6.9301852614311166</c:v>
                </c:pt>
                <c:pt idx="22">
                  <c:v>2.8171142625007954</c:v>
                </c:pt>
                <c:pt idx="23">
                  <c:v>4.1532396004935714</c:v>
                </c:pt>
                <c:pt idx="24">
                  <c:v>3.5477643798541392</c:v>
                </c:pt>
                <c:pt idx="25">
                  <c:v>10.165235349460174</c:v>
                </c:pt>
                <c:pt idx="26">
                  <c:v>4.4556119776506895</c:v>
                </c:pt>
                <c:pt idx="27">
                  <c:v>3.665498317433654</c:v>
                </c:pt>
                <c:pt idx="28">
                  <c:v>39.629327949328896</c:v>
                </c:pt>
                <c:pt idx="29">
                  <c:v>26.508721263262256</c:v>
                </c:pt>
                <c:pt idx="30">
                  <c:v>8.2282683392381433</c:v>
                </c:pt>
                <c:pt idx="31">
                  <c:v>20.182295993178485</c:v>
                </c:pt>
                <c:pt idx="32">
                  <c:v>33.205295469293127</c:v>
                </c:pt>
                <c:pt idx="33" formatCode="0.0">
                  <c:v>12.219700484360411</c:v>
                </c:pt>
              </c:numCache>
            </c:numRef>
          </c:xVal>
          <c:yVal>
            <c:numRef>
              <c:f>'Figure 4.4'!$C$55:$C$88</c:f>
              <c:numCache>
                <c:formatCode>0</c:formatCode>
                <c:ptCount val="34"/>
                <c:pt idx="0">
                  <c:v>70.576301775025684</c:v>
                </c:pt>
                <c:pt idx="1">
                  <c:v>53.213396387706752</c:v>
                </c:pt>
                <c:pt idx="2">
                  <c:v>47.081036926625409</c:v>
                </c:pt>
                <c:pt idx="3">
                  <c:v>43.342468687184613</c:v>
                </c:pt>
                <c:pt idx="4">
                  <c:v>36.509147309448601</c:v>
                </c:pt>
                <c:pt idx="5">
                  <c:v>59.73003439430655</c:v>
                </c:pt>
                <c:pt idx="6">
                  <c:v>29.349247437388122</c:v>
                </c:pt>
                <c:pt idx="7">
                  <c:v>42.727129254184085</c:v>
                </c:pt>
                <c:pt idx="8">
                  <c:v>39.478592764755362</c:v>
                </c:pt>
                <c:pt idx="9">
                  <c:v>33.410121023137727</c:v>
                </c:pt>
                <c:pt idx="10">
                  <c:v>23.591580242527826</c:v>
                </c:pt>
                <c:pt idx="11">
                  <c:v>18.848698310765961</c:v>
                </c:pt>
                <c:pt idx="12">
                  <c:v>31.061389139722774</c:v>
                </c:pt>
                <c:pt idx="13">
                  <c:v>24.922031543262431</c:v>
                </c:pt>
                <c:pt idx="14">
                  <c:v>15.107560698075986</c:v>
                </c:pt>
                <c:pt idx="15">
                  <c:v>15.490207671496719</c:v>
                </c:pt>
                <c:pt idx="16">
                  <c:v>63.209936869747764</c:v>
                </c:pt>
                <c:pt idx="17">
                  <c:v>16.181774662930881</c:v>
                </c:pt>
                <c:pt idx="18">
                  <c:v>21.404636142341449</c:v>
                </c:pt>
                <c:pt idx="19">
                  <c:v>24.435469077224489</c:v>
                </c:pt>
                <c:pt idx="20">
                  <c:v>10.246888056761334</c:v>
                </c:pt>
                <c:pt idx="21">
                  <c:v>10.53508169746587</c:v>
                </c:pt>
                <c:pt idx="22">
                  <c:v>6.0323330851463481</c:v>
                </c:pt>
                <c:pt idx="23">
                  <c:v>5.7399177639775694</c:v>
                </c:pt>
                <c:pt idx="24">
                  <c:v>2.4948076365196536</c:v>
                </c:pt>
                <c:pt idx="25">
                  <c:v>7.4252353800935023</c:v>
                </c:pt>
                <c:pt idx="26">
                  <c:v>1.6479418506521657</c:v>
                </c:pt>
                <c:pt idx="27">
                  <c:v>0</c:v>
                </c:pt>
                <c:pt idx="28">
                  <c:v>31.648057070150792</c:v>
                </c:pt>
                <c:pt idx="29">
                  <c:v>18.412142423714624</c:v>
                </c:pt>
                <c:pt idx="30">
                  <c:v>0</c:v>
                </c:pt>
                <c:pt idx="31">
                  <c:v>10.930604146588975</c:v>
                </c:pt>
                <c:pt idx="32">
                  <c:v>19.356911293486768</c:v>
                </c:pt>
                <c:pt idx="33" formatCode="0.0">
                  <c:v>18.094281895180828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07712"/>
        <c:axId val="98746752"/>
      </c:scatterChart>
      <c:valAx>
        <c:axId val="98707712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Percentage of teachers who report presently having</a:t>
                </a:r>
              </a:p>
              <a:p>
                <a:pPr>
                  <a:defRPr sz="1200"/>
                </a:pPr>
                <a:r>
                  <a:rPr lang="en-GB" sz="1200"/>
                  <a:t> an assigned mentor to support them</a:t>
                </a:r>
              </a:p>
            </c:rich>
          </c:tx>
          <c:layout>
            <c:manualLayout>
              <c:xMode val="edge"/>
              <c:yMode val="edge"/>
              <c:x val="0.44480158312668627"/>
              <c:y val="0.8761005721586491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8746752"/>
        <c:crosses val="autoZero"/>
        <c:crossBetween val="midCat"/>
      </c:valAx>
      <c:valAx>
        <c:axId val="98746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Percentage of teachers working in schools where the principal reports  that mentoring programmes are available for all teachers in the school</a:t>
                </a:r>
              </a:p>
            </c:rich>
          </c:tx>
          <c:layout>
            <c:manualLayout>
              <c:xMode val="edge"/>
              <c:yMode val="edge"/>
              <c:x val="6.6334984778471514E-3"/>
              <c:y val="5.7208348176446752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8707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da-DK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2729658792652"/>
          <c:y val="1.8462876189556095E-3"/>
          <c:w val="0.75220691163604569"/>
          <c:h val="0.833094196558764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78D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'Figure 4.8'!$B$54:$B$58</c:f>
              <c:numCache>
                <c:formatCode>0</c:formatCode>
                <c:ptCount val="5"/>
                <c:pt idx="0">
                  <c:v>70.87877789675693</c:v>
                </c:pt>
                <c:pt idx="1">
                  <c:v>43.620234152441576</c:v>
                </c:pt>
                <c:pt idx="2">
                  <c:v>19.018667428795165</c:v>
                </c:pt>
                <c:pt idx="3">
                  <c:v>14.010261641437809</c:v>
                </c:pt>
                <c:pt idx="4">
                  <c:v>12.776119156716478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15840"/>
        <c:axId val="100517376"/>
      </c:barChart>
      <c:catAx>
        <c:axId val="100515840"/>
        <c:scaling>
          <c:orientation val="maxMin"/>
        </c:scaling>
        <c:delete val="1"/>
        <c:axPos val="l"/>
        <c:majorTickMark val="out"/>
        <c:minorTickMark val="none"/>
        <c:tickLblPos val="none"/>
        <c:crossAx val="100517376"/>
        <c:crosses val="autoZero"/>
        <c:auto val="1"/>
        <c:lblAlgn val="ctr"/>
        <c:lblOffset val="100"/>
        <c:noMultiLvlLbl val="0"/>
      </c:catAx>
      <c:valAx>
        <c:axId val="10051737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005158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2729658792652"/>
          <c:y val="4.5963794966805797E-2"/>
          <c:w val="0.75220691163604569"/>
          <c:h val="0.788976377952754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78D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'Figure 4.8'!$B$59:$B$62</c:f>
              <c:numCache>
                <c:formatCode>0</c:formatCode>
                <c:ptCount val="4"/>
                <c:pt idx="0">
                  <c:v>36.912106480002443</c:v>
                </c:pt>
                <c:pt idx="1">
                  <c:v>31.115137503081787</c:v>
                </c:pt>
                <c:pt idx="2">
                  <c:v>29.470086079382959</c:v>
                </c:pt>
                <c:pt idx="3">
                  <c:v>17.87123111544474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41952"/>
        <c:axId val="100543488"/>
      </c:barChart>
      <c:catAx>
        <c:axId val="100541952"/>
        <c:scaling>
          <c:orientation val="maxMin"/>
        </c:scaling>
        <c:delete val="1"/>
        <c:axPos val="l"/>
        <c:majorTickMark val="out"/>
        <c:minorTickMark val="none"/>
        <c:tickLblPos val="none"/>
        <c:crossAx val="100543488"/>
        <c:crosses val="autoZero"/>
        <c:auto val="1"/>
        <c:lblAlgn val="ctr"/>
        <c:lblOffset val="100"/>
        <c:noMultiLvlLbl val="0"/>
      </c:catAx>
      <c:valAx>
        <c:axId val="100543488"/>
        <c:scaling>
          <c:orientation val="minMax"/>
          <c:max val="80"/>
        </c:scaling>
        <c:delete val="1"/>
        <c:axPos val="t"/>
        <c:numFmt formatCode="0" sourceLinked="1"/>
        <c:majorTickMark val="out"/>
        <c:minorTickMark val="none"/>
        <c:tickLblPos val="none"/>
        <c:crossAx val="1005419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91882926613523"/>
          <c:y val="8.5927511627766323E-2"/>
          <c:w val="0.4745250389765478"/>
          <c:h val="0.84274377922064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278D99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Developing competencies for future work</c:v>
                </c:pt>
                <c:pt idx="1">
                  <c:v>Teaching cross-curricular skills</c:v>
                </c:pt>
                <c:pt idx="2">
                  <c:v>Student evaluation and assessment practice</c:v>
                </c:pt>
                <c:pt idx="3">
                  <c:v>Approaches to individualised learning</c:v>
                </c:pt>
                <c:pt idx="4">
                  <c:v>Teaching in a multicultural or multilingual setting</c:v>
                </c:pt>
                <c:pt idx="5">
                  <c:v>Student behaviour and classroom management</c:v>
                </c:pt>
                <c:pt idx="6">
                  <c:v>New technologies in the workplace</c:v>
                </c:pt>
                <c:pt idx="7">
                  <c:v>ICT skills for teaching</c:v>
                </c:pt>
                <c:pt idx="8">
                  <c:v>Teaching students with special needs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10.371976425080858</c:v>
                </c:pt>
                <c:pt idx="1">
                  <c:v>11.035647258511535</c:v>
                </c:pt>
                <c:pt idx="2">
                  <c:v>11.626390519644664</c:v>
                </c:pt>
                <c:pt idx="3">
                  <c:v>12.516260852320396</c:v>
                </c:pt>
                <c:pt idx="4">
                  <c:v>12.67458984702167</c:v>
                </c:pt>
                <c:pt idx="5">
                  <c:v>13.052652926584434</c:v>
                </c:pt>
                <c:pt idx="6">
                  <c:v>17.761873726695192</c:v>
                </c:pt>
                <c:pt idx="7">
                  <c:v>18.864680691682672</c:v>
                </c:pt>
                <c:pt idx="8">
                  <c:v>22.250859153463697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Developing competencies for future work</c:v>
                </c:pt>
                <c:pt idx="1">
                  <c:v>Teaching cross-curricular skills</c:v>
                </c:pt>
                <c:pt idx="2">
                  <c:v>Student evaluation and assessment practice</c:v>
                </c:pt>
                <c:pt idx="3">
                  <c:v>Approaches to individualised learning</c:v>
                </c:pt>
                <c:pt idx="4">
                  <c:v>Teaching in a multicultural or multilingual setting</c:v>
                </c:pt>
                <c:pt idx="5">
                  <c:v>Student behaviour and classroom management</c:v>
                </c:pt>
                <c:pt idx="6">
                  <c:v>New technologies in the workplace</c:v>
                </c:pt>
                <c:pt idx="7">
                  <c:v>ICT skills for teaching</c:v>
                </c:pt>
                <c:pt idx="8">
                  <c:v>Teaching students with special needs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5.5972998003825474</c:v>
                </c:pt>
                <c:pt idx="1">
                  <c:v>5.0975503973096625</c:v>
                </c:pt>
                <c:pt idx="2">
                  <c:v>7.521666853874688</c:v>
                </c:pt>
                <c:pt idx="3">
                  <c:v>4.3418807825804233</c:v>
                </c:pt>
                <c:pt idx="4">
                  <c:v>6.8145215651415985</c:v>
                </c:pt>
                <c:pt idx="5">
                  <c:v>6.8521602425199735</c:v>
                </c:pt>
                <c:pt idx="6">
                  <c:v>14.035855760032554</c:v>
                </c:pt>
                <c:pt idx="7">
                  <c:v>18.695034626135527</c:v>
                </c:pt>
                <c:pt idx="8">
                  <c:v>27.673448045821747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73568"/>
        <c:axId val="98975104"/>
      </c:barChart>
      <c:catAx>
        <c:axId val="98973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da-DK"/>
          </a:p>
        </c:txPr>
        <c:crossAx val="98975104"/>
        <c:crosses val="autoZero"/>
        <c:auto val="1"/>
        <c:lblAlgn val="ctr"/>
        <c:lblOffset val="100"/>
        <c:noMultiLvlLbl val="0"/>
      </c:catAx>
      <c:valAx>
        <c:axId val="98975104"/>
        <c:scaling>
          <c:orientation val="minMax"/>
          <c:max val="4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a-DK"/>
          </a:p>
        </c:txPr>
        <c:crossAx val="98973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356992005661257"/>
          <c:y val="2.48550065313335E-2"/>
          <c:w val="0.21762779331925386"/>
          <c:h val="4.1049190851222585E-2"/>
        </c:manualLayout>
      </c:layout>
      <c:overlay val="0"/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C0A6D-A0F1-460C-9191-EAA45120D79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B5D489-FCFE-47EA-BCB2-2C24C958EADC}">
      <dgm:prSet phldrT="[Text]" custT="1"/>
      <dgm:spPr/>
      <dgm:t>
        <a:bodyPr/>
        <a:lstStyle/>
        <a:p>
          <a:r>
            <a:rPr lang="en-GB" sz="1400" dirty="0" smtClean="0"/>
            <a:t>Collaborative school environment</a:t>
          </a:r>
          <a:endParaRPr lang="en-GB" sz="1400" dirty="0"/>
        </a:p>
      </dgm:t>
    </dgm:pt>
    <dgm:pt modelId="{B2815728-9EE1-4481-976F-74FE5EE4103E}" type="parTrans" cxnId="{6BBF4B3E-242D-4734-92E4-7E16842A82DB}">
      <dgm:prSet/>
      <dgm:spPr/>
      <dgm:t>
        <a:bodyPr/>
        <a:lstStyle/>
        <a:p>
          <a:endParaRPr lang="en-GB"/>
        </a:p>
      </dgm:t>
    </dgm:pt>
    <dgm:pt modelId="{20CCFF30-7C90-4E66-B378-F83B6D340D5E}" type="sibTrans" cxnId="{6BBF4B3E-242D-4734-92E4-7E16842A82DB}">
      <dgm:prSet/>
      <dgm:spPr/>
      <dgm:t>
        <a:bodyPr/>
        <a:lstStyle/>
        <a:p>
          <a:endParaRPr lang="en-GB"/>
        </a:p>
      </dgm:t>
    </dgm:pt>
    <dgm:pt modelId="{C77CD3B4-6C76-4637-9962-C69250D774C5}">
      <dgm:prSet phldrT="[Text]" custT="1"/>
      <dgm:spPr/>
      <dgm:t>
        <a:bodyPr/>
        <a:lstStyle/>
        <a:p>
          <a:r>
            <a:rPr lang="en-GB" sz="1400" dirty="0" smtClean="0"/>
            <a:t>Meaningful appraisals and feedback are provided to teachers</a:t>
          </a:r>
          <a:endParaRPr lang="en-GB" sz="1400" dirty="0"/>
        </a:p>
      </dgm:t>
    </dgm:pt>
    <dgm:pt modelId="{86D16F17-303B-4A11-BE6C-51ECA04A03C3}" type="parTrans" cxnId="{90F5593A-461D-4860-996E-5076EFB54D3A}">
      <dgm:prSet/>
      <dgm:spPr/>
      <dgm:t>
        <a:bodyPr/>
        <a:lstStyle/>
        <a:p>
          <a:endParaRPr lang="en-GB"/>
        </a:p>
      </dgm:t>
    </dgm:pt>
    <dgm:pt modelId="{A79A5259-9CE4-41AA-805C-D016C5772C53}" type="sibTrans" cxnId="{90F5593A-461D-4860-996E-5076EFB54D3A}">
      <dgm:prSet/>
      <dgm:spPr/>
      <dgm:t>
        <a:bodyPr/>
        <a:lstStyle/>
        <a:p>
          <a:endParaRPr lang="en-GB"/>
        </a:p>
      </dgm:t>
    </dgm:pt>
    <dgm:pt modelId="{8A4F3190-A3D2-4AD4-9852-C14C658CD2DD}">
      <dgm:prSet phldrT="[Text]" custT="1"/>
      <dgm:spPr/>
      <dgm:t>
        <a:bodyPr/>
        <a:lstStyle/>
        <a:p>
          <a:r>
            <a:rPr lang="en-GB" sz="1400" dirty="0" smtClean="0"/>
            <a:t>Teachers play an important role in the development of the school</a:t>
          </a:r>
          <a:r>
            <a:rPr lang="en-GB" sz="1400" baseline="0" dirty="0" smtClean="0"/>
            <a:t> </a:t>
          </a:r>
          <a:endParaRPr lang="en-GB" sz="1400" dirty="0"/>
        </a:p>
      </dgm:t>
    </dgm:pt>
    <dgm:pt modelId="{F6D2B3F4-A3F4-4E13-B90B-998A5D302E68}" type="parTrans" cxnId="{BDF5FD0C-EBCC-4499-B29C-45DB77B42F39}">
      <dgm:prSet/>
      <dgm:spPr/>
      <dgm:t>
        <a:bodyPr/>
        <a:lstStyle/>
        <a:p>
          <a:endParaRPr lang="en-GB"/>
        </a:p>
      </dgm:t>
    </dgm:pt>
    <dgm:pt modelId="{B3630361-D7BC-447C-8324-74647D424062}" type="sibTrans" cxnId="{BDF5FD0C-EBCC-4499-B29C-45DB77B42F39}">
      <dgm:prSet/>
      <dgm:spPr/>
      <dgm:t>
        <a:bodyPr/>
        <a:lstStyle/>
        <a:p>
          <a:endParaRPr lang="en-GB"/>
        </a:p>
      </dgm:t>
    </dgm:pt>
    <dgm:pt modelId="{C0FC4D36-64E9-49A5-9479-55FA9107A7F0}">
      <dgm:prSet phldrT="[Text]" custT="1"/>
      <dgm:spPr/>
      <dgm:t>
        <a:bodyPr/>
        <a:lstStyle/>
        <a:p>
          <a:r>
            <a:rPr lang="en-GB" sz="1800" b="1" baseline="0" dirty="0" smtClean="0">
              <a:solidFill>
                <a:schemeClr val="bg1"/>
              </a:solidFill>
            </a:rPr>
            <a:t>Schools where teachers feel more effective and are more satisfied with their jobs</a:t>
          </a:r>
          <a:endParaRPr lang="en-GB" sz="1800" b="1" dirty="0">
            <a:solidFill>
              <a:schemeClr val="bg1"/>
            </a:solidFill>
          </a:endParaRPr>
        </a:p>
      </dgm:t>
    </dgm:pt>
    <dgm:pt modelId="{1F781DD0-8676-4B49-8F92-80D1565C1DE2}" type="parTrans" cxnId="{415B84BA-3DAE-4503-A653-B7C094DC3532}">
      <dgm:prSet/>
      <dgm:spPr/>
      <dgm:t>
        <a:bodyPr/>
        <a:lstStyle/>
        <a:p>
          <a:endParaRPr lang="en-GB"/>
        </a:p>
      </dgm:t>
    </dgm:pt>
    <dgm:pt modelId="{1D4DF0EC-96AB-4128-ADDB-23B406FE12E2}" type="sibTrans" cxnId="{415B84BA-3DAE-4503-A653-B7C094DC3532}">
      <dgm:prSet/>
      <dgm:spPr/>
      <dgm:t>
        <a:bodyPr/>
        <a:lstStyle/>
        <a:p>
          <a:endParaRPr lang="en-GB"/>
        </a:p>
      </dgm:t>
    </dgm:pt>
    <dgm:pt modelId="{2B8693BB-2F6B-4421-BEFF-62B325E6B8F4}" type="pres">
      <dgm:prSet presAssocID="{F6FC0A6D-A0F1-460C-9191-EAA45120D7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4AD210-91A2-4DAC-BEF1-78549DFC8FA2}" type="pres">
      <dgm:prSet presAssocID="{F6FC0A6D-A0F1-460C-9191-EAA45120D794}" presName="ellipse" presStyleLbl="trBgShp" presStyleIdx="0" presStyleCnt="1"/>
      <dgm:spPr/>
    </dgm:pt>
    <dgm:pt modelId="{8088BD06-B4F5-4BAD-9AB4-F06D429549F9}" type="pres">
      <dgm:prSet presAssocID="{F6FC0A6D-A0F1-460C-9191-EAA45120D794}" presName="arrow1" presStyleLbl="fgShp" presStyleIdx="0" presStyleCnt="1" custLinFactNeighborY="15536"/>
      <dgm:spPr/>
    </dgm:pt>
    <dgm:pt modelId="{ABEE47AD-3123-412E-A836-0CB462C105DD}" type="pres">
      <dgm:prSet presAssocID="{F6FC0A6D-A0F1-460C-9191-EAA45120D794}" presName="rectangle" presStyleLbl="revTx" presStyleIdx="0" presStyleCnt="1" custScaleX="167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618BAC-6232-400F-9905-936641511511}" type="pres">
      <dgm:prSet presAssocID="{C77CD3B4-6C76-4637-9962-C69250D774C5}" presName="item1" presStyleLbl="node1" presStyleIdx="0" presStyleCnt="3" custScaleX="110146" custScaleY="117615" custLinFactNeighborY="207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167D3-CE75-41DE-A78D-5532FCE50D9A}" type="pres">
      <dgm:prSet presAssocID="{8A4F3190-A3D2-4AD4-9852-C14C658CD2DD}" presName="item2" presStyleLbl="node1" presStyleIdx="1" presStyleCnt="3" custScaleX="125827" custScaleY="117583" custLinFactNeighborX="-690" custLinFactNeighborY="4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A284E-C63C-4B14-BDAF-84C757230225}" type="pres">
      <dgm:prSet presAssocID="{C0FC4D36-64E9-49A5-9479-55FA9107A7F0}" presName="item3" presStyleLbl="node1" presStyleIdx="2" presStyleCnt="3" custScaleX="123687" custScaleY="12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68242-CF1C-4659-B56E-A1A5F3E3A20C}" type="pres">
      <dgm:prSet presAssocID="{F6FC0A6D-A0F1-460C-9191-EAA45120D794}" presName="funnel" presStyleLbl="trAlignAcc1" presStyleIdx="0" presStyleCnt="1" custScaleX="114278" custScaleY="121238" custLinFactNeighborX="-483"/>
      <dgm:spPr/>
    </dgm:pt>
  </dgm:ptLst>
  <dgm:cxnLst>
    <dgm:cxn modelId="{4B386D25-1D0D-43B6-AF77-2AF1FC52EC4F}" type="presOf" srcId="{C0FC4D36-64E9-49A5-9479-55FA9107A7F0}" destId="{ABEE47AD-3123-412E-A836-0CB462C105DD}" srcOrd="0" destOrd="0" presId="urn:microsoft.com/office/officeart/2005/8/layout/funnel1"/>
    <dgm:cxn modelId="{EB4671C4-61E4-4EE2-A5F0-FD1601473294}" type="presOf" srcId="{F6FC0A6D-A0F1-460C-9191-EAA45120D794}" destId="{2B8693BB-2F6B-4421-BEFF-62B325E6B8F4}" srcOrd="0" destOrd="0" presId="urn:microsoft.com/office/officeart/2005/8/layout/funnel1"/>
    <dgm:cxn modelId="{BDF5FD0C-EBCC-4499-B29C-45DB77B42F39}" srcId="{F6FC0A6D-A0F1-460C-9191-EAA45120D794}" destId="{8A4F3190-A3D2-4AD4-9852-C14C658CD2DD}" srcOrd="2" destOrd="0" parTransId="{F6D2B3F4-A3F4-4E13-B90B-998A5D302E68}" sibTransId="{B3630361-D7BC-447C-8324-74647D424062}"/>
    <dgm:cxn modelId="{90F5593A-461D-4860-996E-5076EFB54D3A}" srcId="{F6FC0A6D-A0F1-460C-9191-EAA45120D794}" destId="{C77CD3B4-6C76-4637-9962-C69250D774C5}" srcOrd="1" destOrd="0" parTransId="{86D16F17-303B-4A11-BE6C-51ECA04A03C3}" sibTransId="{A79A5259-9CE4-41AA-805C-D016C5772C53}"/>
    <dgm:cxn modelId="{1B2D5D3F-BD18-4710-8ACC-F7EB1E9827A4}" type="presOf" srcId="{C77CD3B4-6C76-4637-9962-C69250D774C5}" destId="{1C7167D3-CE75-41DE-A78D-5532FCE50D9A}" srcOrd="0" destOrd="0" presId="urn:microsoft.com/office/officeart/2005/8/layout/funnel1"/>
    <dgm:cxn modelId="{EA57F9EA-8CBC-4B68-8ACA-88960845336B}" type="presOf" srcId="{8A4F3190-A3D2-4AD4-9852-C14C658CD2DD}" destId="{9E618BAC-6232-400F-9905-936641511511}" srcOrd="0" destOrd="0" presId="urn:microsoft.com/office/officeart/2005/8/layout/funnel1"/>
    <dgm:cxn modelId="{E2F779E0-37C0-48BD-82AB-6B9BFEB6DD41}" type="presOf" srcId="{A0B5D489-FCFE-47EA-BCB2-2C24C958EADC}" destId="{419A284E-C63C-4B14-BDAF-84C757230225}" srcOrd="0" destOrd="0" presId="urn:microsoft.com/office/officeart/2005/8/layout/funnel1"/>
    <dgm:cxn modelId="{415B84BA-3DAE-4503-A653-B7C094DC3532}" srcId="{F6FC0A6D-A0F1-460C-9191-EAA45120D794}" destId="{C0FC4D36-64E9-49A5-9479-55FA9107A7F0}" srcOrd="3" destOrd="0" parTransId="{1F781DD0-8676-4B49-8F92-80D1565C1DE2}" sibTransId="{1D4DF0EC-96AB-4128-ADDB-23B406FE12E2}"/>
    <dgm:cxn modelId="{6BBF4B3E-242D-4734-92E4-7E16842A82DB}" srcId="{F6FC0A6D-A0F1-460C-9191-EAA45120D794}" destId="{A0B5D489-FCFE-47EA-BCB2-2C24C958EADC}" srcOrd="0" destOrd="0" parTransId="{B2815728-9EE1-4481-976F-74FE5EE4103E}" sibTransId="{20CCFF30-7C90-4E66-B378-F83B6D340D5E}"/>
    <dgm:cxn modelId="{31C419E2-FB46-459F-BC36-FD05173BA5AB}" type="presParOf" srcId="{2B8693BB-2F6B-4421-BEFF-62B325E6B8F4}" destId="{E64AD210-91A2-4DAC-BEF1-78549DFC8FA2}" srcOrd="0" destOrd="0" presId="urn:microsoft.com/office/officeart/2005/8/layout/funnel1"/>
    <dgm:cxn modelId="{28AE30B7-4D13-4672-A0AA-D8D472486A2C}" type="presParOf" srcId="{2B8693BB-2F6B-4421-BEFF-62B325E6B8F4}" destId="{8088BD06-B4F5-4BAD-9AB4-F06D429549F9}" srcOrd="1" destOrd="0" presId="urn:microsoft.com/office/officeart/2005/8/layout/funnel1"/>
    <dgm:cxn modelId="{405D5CE4-C38B-42D4-85D6-1B97D8BB7ACF}" type="presParOf" srcId="{2B8693BB-2F6B-4421-BEFF-62B325E6B8F4}" destId="{ABEE47AD-3123-412E-A836-0CB462C105DD}" srcOrd="2" destOrd="0" presId="urn:microsoft.com/office/officeart/2005/8/layout/funnel1"/>
    <dgm:cxn modelId="{B52FA62B-1CA6-4208-BADD-ADAADF9635DA}" type="presParOf" srcId="{2B8693BB-2F6B-4421-BEFF-62B325E6B8F4}" destId="{9E618BAC-6232-400F-9905-936641511511}" srcOrd="3" destOrd="0" presId="urn:microsoft.com/office/officeart/2005/8/layout/funnel1"/>
    <dgm:cxn modelId="{C767754E-7C0C-4E91-AFA8-3D7D7030E700}" type="presParOf" srcId="{2B8693BB-2F6B-4421-BEFF-62B325E6B8F4}" destId="{1C7167D3-CE75-41DE-A78D-5532FCE50D9A}" srcOrd="4" destOrd="0" presId="urn:microsoft.com/office/officeart/2005/8/layout/funnel1"/>
    <dgm:cxn modelId="{41527D10-94B3-43F8-83DB-30E25DDD70DF}" type="presParOf" srcId="{2B8693BB-2F6B-4421-BEFF-62B325E6B8F4}" destId="{419A284E-C63C-4B14-BDAF-84C757230225}" srcOrd="5" destOrd="0" presId="urn:microsoft.com/office/officeart/2005/8/layout/funnel1"/>
    <dgm:cxn modelId="{3C54C055-C1AD-4D39-A5F3-A2EBDB21A951}" type="presParOf" srcId="{2B8693BB-2F6B-4421-BEFF-62B325E6B8F4}" destId="{A0968242-CF1C-4659-B56E-A1A5F3E3A20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D210-91A2-4DAC-BEF1-78549DFC8FA2}">
      <dsp:nvSpPr>
        <dsp:cNvPr id="0" name=""/>
        <dsp:cNvSpPr/>
      </dsp:nvSpPr>
      <dsp:spPr>
        <a:xfrm>
          <a:off x="1989403" y="425968"/>
          <a:ext cx="4414837" cy="15332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8BD06-B4F5-4BAD-9AB4-F06D429549F9}">
      <dsp:nvSpPr>
        <dsp:cNvPr id="0" name=""/>
        <dsp:cNvSpPr/>
      </dsp:nvSpPr>
      <dsp:spPr>
        <a:xfrm>
          <a:off x="3775872" y="4265363"/>
          <a:ext cx="855588" cy="5475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E47AD-3123-412E-A836-0CB462C105DD}">
      <dsp:nvSpPr>
        <dsp:cNvPr id="0" name=""/>
        <dsp:cNvSpPr/>
      </dsp:nvSpPr>
      <dsp:spPr>
        <a:xfrm>
          <a:off x="762516" y="4618353"/>
          <a:ext cx="6882301" cy="10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baseline="0" dirty="0" smtClean="0">
              <a:solidFill>
                <a:schemeClr val="bg1"/>
              </a:solidFill>
            </a:rPr>
            <a:t>Schools where teachers feel more effective and are more satisfied with their jobs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762516" y="4618353"/>
        <a:ext cx="6882301" cy="1026706"/>
      </dsp:txXfrm>
    </dsp:sp>
    <dsp:sp modelId="{9E618BAC-6232-400F-9905-936641511511}">
      <dsp:nvSpPr>
        <dsp:cNvPr id="0" name=""/>
        <dsp:cNvSpPr/>
      </dsp:nvSpPr>
      <dsp:spPr>
        <a:xfrm>
          <a:off x="3516360" y="2260748"/>
          <a:ext cx="1696314" cy="1811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Teachers play an important role in the development of the school</a:t>
          </a:r>
          <a:r>
            <a:rPr lang="en-GB" sz="1400" kern="1200" baseline="0" dirty="0" smtClean="0"/>
            <a:t> </a:t>
          </a:r>
          <a:endParaRPr lang="en-GB" sz="1400" kern="1200" dirty="0"/>
        </a:p>
      </dsp:txBody>
      <dsp:txXfrm>
        <a:off x="3764779" y="2526013"/>
        <a:ext cx="1199476" cy="1280811"/>
      </dsp:txXfrm>
    </dsp:sp>
    <dsp:sp modelId="{1C7167D3-CE75-41DE-A78D-5532FCE50D9A}">
      <dsp:nvSpPr>
        <dsp:cNvPr id="0" name=""/>
        <dsp:cNvSpPr/>
      </dsp:nvSpPr>
      <dsp:spPr>
        <a:xfrm>
          <a:off x="2282987" y="850573"/>
          <a:ext cx="1937810" cy="1810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Meaningful appraisals and feedback are provided to teachers</a:t>
          </a:r>
          <a:endParaRPr lang="en-GB" sz="1400" kern="1200" dirty="0"/>
        </a:p>
      </dsp:txBody>
      <dsp:txXfrm>
        <a:off x="2566773" y="1115766"/>
        <a:ext cx="1370238" cy="1280462"/>
      </dsp:txXfrm>
    </dsp:sp>
    <dsp:sp modelId="{419A284E-C63C-4B14-BDAF-84C757230225}">
      <dsp:nvSpPr>
        <dsp:cNvPr id="0" name=""/>
        <dsp:cNvSpPr/>
      </dsp:nvSpPr>
      <dsp:spPr>
        <a:xfrm>
          <a:off x="3884375" y="364403"/>
          <a:ext cx="1904853" cy="1910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Collaborative school environment</a:t>
          </a:r>
          <a:endParaRPr lang="en-GB" sz="1400" kern="1200" dirty="0"/>
        </a:p>
      </dsp:txBody>
      <dsp:txXfrm>
        <a:off x="4163334" y="644258"/>
        <a:ext cx="1346935" cy="1351257"/>
      </dsp:txXfrm>
    </dsp:sp>
    <dsp:sp modelId="{A0968242-CF1C-4659-B56E-A1A5F3E3A20C}">
      <dsp:nvSpPr>
        <dsp:cNvPr id="0" name=""/>
        <dsp:cNvSpPr/>
      </dsp:nvSpPr>
      <dsp:spPr>
        <a:xfrm>
          <a:off x="1442825" y="-169291"/>
          <a:ext cx="5475398" cy="46470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0.60224</cdr:x>
      <cdr:y>0.02943</cdr:y>
    </cdr:from>
    <cdr:to>
      <cdr:x>0.6294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791653" y="152362"/>
          <a:ext cx="216095" cy="5024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0.06301</cdr:x>
      <cdr:y>0.74042</cdr:y>
    </cdr:from>
    <cdr:to>
      <cdr:x>0.11607</cdr:x>
      <cdr:y>0.87649</cdr:y>
    </cdr:to>
    <cdr:sp macro="" textlink="">
      <cdr:nvSpPr>
        <cdr:cNvPr id="2" name="Down Arrow 1"/>
        <cdr:cNvSpPr/>
      </cdr:nvSpPr>
      <cdr:spPr>
        <a:xfrm xmlns:a="http://schemas.openxmlformats.org/drawingml/2006/main" rot="13380343">
          <a:off x="575597" y="3838777"/>
          <a:ext cx="484632" cy="7054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0.59095</cdr:x>
      <cdr:y>0.10087</cdr:y>
    </cdr:from>
    <cdr:to>
      <cdr:x>0.93922</cdr:x>
      <cdr:y>0.13537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863302" y="581071"/>
          <a:ext cx="2866123" cy="198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solidFill>
                <a:schemeClr val="bg1"/>
              </a:solidFill>
            </a:rPr>
            <a:t>Professional collaboration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81FD-0120-48CD-AC60-EE65AF6E468E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D644-F3CF-494C-BD32-BCF09FB97BD7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09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5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69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6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noProof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32762-777F-4CD9-A966-D31CD4F4AF58}" type="slidenum">
              <a: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21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baseline="0" noProof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101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32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ko-KR" alt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77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817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787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172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847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32762-777F-4CD9-A966-D31CD4F4AF58}" type="slidenum">
              <a: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GB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32762-777F-4CD9-A966-D31CD4F4AF58}" type="slidenum">
              <a: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n-GB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84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6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2514" r="31667" b="28955"/>
          <a:stretch>
            <a:fillRect/>
          </a:stretch>
        </p:blipFill>
        <p:spPr bwMode="auto">
          <a:xfrm>
            <a:off x="5076056" y="0"/>
            <a:ext cx="406794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18655578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476984" cy="2989046"/>
          </a:xfrm>
          <a:prstGeom prst="rect">
            <a:avLst/>
          </a:prstGeom>
        </p:spPr>
      </p:pic>
      <p:pic>
        <p:nvPicPr>
          <p:cNvPr id="30" name="그림 29" descr="463246487.jpg"/>
          <p:cNvPicPr>
            <a:picLocks noChangeAspect="1"/>
          </p:cNvPicPr>
          <p:nvPr userDrawn="1"/>
        </p:nvPicPr>
        <p:blipFill>
          <a:blip r:embed="rId4" cstate="print"/>
          <a:srcRect b="2960"/>
          <a:stretch>
            <a:fillRect/>
          </a:stretch>
        </p:blipFill>
        <p:spPr>
          <a:xfrm>
            <a:off x="2483768" y="4293095"/>
            <a:ext cx="4680520" cy="2832075"/>
          </a:xfrm>
          <a:prstGeom prst="rect">
            <a:avLst/>
          </a:prstGeom>
        </p:spPr>
      </p:pic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각 삼각형 30"/>
          <p:cNvSpPr/>
          <p:nvPr userDrawn="1"/>
        </p:nvSpPr>
        <p:spPr>
          <a:xfrm rot="5400000">
            <a:off x="-1799784" y="1799783"/>
            <a:ext cx="9899759" cy="6300191"/>
          </a:xfrm>
          <a:prstGeom prst="rtTriangle">
            <a:avLst/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56CE0F94-88E1-4810-8429-2312EEB4C30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‹nr.›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Sub title</a:t>
            </a:r>
            <a:endParaRPr lang="ko-KR" alt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내용 개체 틀 2"/>
          <p:cNvSpPr>
            <a:spLocks noGrp="1"/>
          </p:cNvSpPr>
          <p:nvPr>
            <p:ph sz="half" idx="10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7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8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/>
          </p:nvPr>
        </p:nvSpPr>
        <p:spPr>
          <a:xfrm>
            <a:off x="683568" y="1628800"/>
            <a:ext cx="7632700" cy="467995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16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14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6" name="평행 사변형 5"/>
          <p:cNvSpPr/>
          <p:nvPr/>
        </p:nvSpPr>
        <p:spPr>
          <a:xfrm>
            <a:off x="1835696" y="4077072"/>
            <a:ext cx="8712968" cy="1728192"/>
          </a:xfrm>
          <a:prstGeom prst="parallelogram">
            <a:avLst>
              <a:gd name="adj" fmla="val 813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1404664" y="4077072"/>
            <a:ext cx="4680519" cy="1728192"/>
          </a:xfrm>
          <a:prstGeom prst="parallelogram">
            <a:avLst>
              <a:gd name="adj" fmla="val 81305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972616" y="5976664"/>
            <a:ext cx="7704856" cy="764704"/>
          </a:xfrm>
          <a:prstGeom prst="parallelogram">
            <a:avLst>
              <a:gd name="adj" fmla="val 81305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093296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rogramme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nternational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tudent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ssessment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59854" b="17579"/>
          <a:stretch/>
        </p:blipFill>
        <p:spPr>
          <a:xfrm>
            <a:off x="899592" y="4408333"/>
            <a:ext cx="648072" cy="10368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0" y="4365104"/>
            <a:ext cx="5544616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12" name="Picture 7" descr="OECD_TEXT_20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093296"/>
            <a:ext cx="1800200" cy="555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330E7764-1277-458E-9D8E-39F64F5D6DD0}" type="datetimeFigureOut">
              <a:rPr lang="en-GB" smtClean="0">
                <a:solidFill>
                  <a:prstClr val="black"/>
                </a:solidFill>
              </a:rPr>
              <a:pPr/>
              <a:t>07/10/2014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A020832-E319-49F4-8DFE-4C9D4DD7AAB2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2514" r="31667" b="28955"/>
          <a:stretch>
            <a:fillRect/>
          </a:stretch>
        </p:blipFill>
        <p:spPr bwMode="auto">
          <a:xfrm>
            <a:off x="5076056" y="0"/>
            <a:ext cx="406794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18655578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476984" cy="2989046"/>
          </a:xfrm>
          <a:prstGeom prst="rect">
            <a:avLst/>
          </a:prstGeom>
        </p:spPr>
      </p:pic>
      <p:pic>
        <p:nvPicPr>
          <p:cNvPr id="30" name="그림 29" descr="463246487.jpg"/>
          <p:cNvPicPr>
            <a:picLocks noChangeAspect="1"/>
          </p:cNvPicPr>
          <p:nvPr userDrawn="1"/>
        </p:nvPicPr>
        <p:blipFill>
          <a:blip r:embed="rId4" cstate="print"/>
          <a:srcRect b="2960"/>
          <a:stretch>
            <a:fillRect/>
          </a:stretch>
        </p:blipFill>
        <p:spPr>
          <a:xfrm>
            <a:off x="2483768" y="4293095"/>
            <a:ext cx="4680520" cy="2832075"/>
          </a:xfrm>
          <a:prstGeom prst="rect">
            <a:avLst/>
          </a:prstGeom>
        </p:spPr>
      </p:pic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각 삼각형 30"/>
          <p:cNvSpPr/>
          <p:nvPr userDrawn="1"/>
        </p:nvSpPr>
        <p:spPr>
          <a:xfrm rot="5400000">
            <a:off x="-1799784" y="1799783"/>
            <a:ext cx="9899759" cy="6300191"/>
          </a:xfrm>
          <a:prstGeom prst="rtTriangle">
            <a:avLst/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56CE0F94-88E1-4810-8429-2312EEB4C30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‹nr.›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Sub title</a:t>
            </a:r>
            <a:endParaRPr lang="ko-KR" alt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내용 개체 틀 2"/>
          <p:cNvSpPr>
            <a:spLocks noGrp="1"/>
          </p:cNvSpPr>
          <p:nvPr>
            <p:ph sz="half" idx="10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7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8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/>
          </p:nvPr>
        </p:nvSpPr>
        <p:spPr>
          <a:xfrm>
            <a:off x="683568" y="1628800"/>
            <a:ext cx="7632700" cy="467995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16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14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37063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6" name="평행 사변형 5"/>
          <p:cNvSpPr/>
          <p:nvPr/>
        </p:nvSpPr>
        <p:spPr>
          <a:xfrm>
            <a:off x="1835696" y="4077072"/>
            <a:ext cx="8712968" cy="1728192"/>
          </a:xfrm>
          <a:prstGeom prst="parallelogram">
            <a:avLst>
              <a:gd name="adj" fmla="val 813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1404664" y="4077072"/>
            <a:ext cx="4680519" cy="1728192"/>
          </a:xfrm>
          <a:prstGeom prst="parallelogram">
            <a:avLst>
              <a:gd name="adj" fmla="val 81305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972616" y="5976664"/>
            <a:ext cx="7704856" cy="764704"/>
          </a:xfrm>
          <a:prstGeom prst="parallelogram">
            <a:avLst>
              <a:gd name="adj" fmla="val 81305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093296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rogramme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nternational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tudent </a:t>
            </a:r>
            <a:r>
              <a:rPr lang="en-US" altLang="ko-KR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ssessment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59854" b="17579"/>
          <a:stretch/>
        </p:blipFill>
        <p:spPr>
          <a:xfrm>
            <a:off x="899592" y="4408333"/>
            <a:ext cx="648072" cy="10368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0" y="4365104"/>
            <a:ext cx="5544616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12" name="Picture 7" descr="OECD_TEXT_20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093296"/>
            <a:ext cx="1800200" cy="555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330E7764-1277-458E-9D8E-39F64F5D6DD0}" type="datetimeFigureOut">
              <a:rPr lang="en-GB" smtClean="0">
                <a:solidFill>
                  <a:prstClr val="black"/>
                </a:solidFill>
              </a:rPr>
              <a:pPr/>
              <a:t>07/10/2014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A020832-E319-49F4-8DFE-4C9D4DD7AAB2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39DA-9E66-4845-9612-ED86DB46D95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A355-2D45-4766-8C87-E8705278E572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Cambria" panose="02040503050406030204" pitchFamily="18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shutterstock_154328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83429"/>
            <a:ext cx="4464496" cy="2977819"/>
          </a:xfrm>
          <a:prstGeom prst="rect">
            <a:avLst/>
          </a:prstGeom>
        </p:spPr>
      </p:pic>
      <p:pic>
        <p:nvPicPr>
          <p:cNvPr id="11" name="그림 10" descr="chap3.jpg"/>
          <p:cNvPicPr>
            <a:picLocks noChangeAspect="1"/>
          </p:cNvPicPr>
          <p:nvPr/>
        </p:nvPicPr>
        <p:blipFill>
          <a:blip r:embed="rId4" cstate="print"/>
          <a:srcRect t="4764" b="22305"/>
          <a:stretch>
            <a:fillRect/>
          </a:stretch>
        </p:blipFill>
        <p:spPr>
          <a:xfrm>
            <a:off x="2483768" y="4653136"/>
            <a:ext cx="4464496" cy="220486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t="2514" r="31667" b="28955"/>
          <a:stretch>
            <a:fillRect/>
          </a:stretch>
        </p:blipFill>
        <p:spPr bwMode="auto">
          <a:xfrm>
            <a:off x="5076056" y="0"/>
            <a:ext cx="406794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각 삼각형 16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rgbClr val="6C8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각 삼각형 17"/>
          <p:cNvSpPr/>
          <p:nvPr/>
        </p:nvSpPr>
        <p:spPr>
          <a:xfrm rot="5400000">
            <a:off x="-1799784" y="1799783"/>
            <a:ext cx="9899759" cy="6300191"/>
          </a:xfrm>
          <a:prstGeom prst="rtTriangle">
            <a:avLst/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 descr="OECD_TEXT_20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21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E0F94-88E1-4810-8429-2312EEB4C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제목 32"/>
          <p:cNvSpPr txBox="1">
            <a:spLocks/>
          </p:cNvSpPr>
          <p:nvPr/>
        </p:nvSpPr>
        <p:spPr>
          <a:xfrm>
            <a:off x="179512" y="1676776"/>
            <a:ext cx="50509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ko-KR" sz="3200" dirty="0" smtClean="0">
                <a:ea typeface="+mj-ea"/>
              </a:rPr>
              <a:t>TALIS 2013 Results</a:t>
            </a:r>
          </a:p>
          <a:p>
            <a:pPr>
              <a:spcBef>
                <a:spcPct val="0"/>
              </a:spcBef>
            </a:pPr>
            <a:r>
              <a:rPr lang="en-US" altLang="ko-KR" sz="280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An international perspective on teaching and learning</a:t>
            </a:r>
          </a:p>
          <a:p>
            <a:pPr>
              <a:spcBef>
                <a:spcPct val="0"/>
              </a:spcBef>
            </a:pPr>
            <a:endParaRPr lang="en-US" altLang="ko-KR" sz="2800" i="1" dirty="0">
              <a:solidFill>
                <a:schemeClr val="bg1">
                  <a:lumMod val="95000"/>
                </a:schemeClr>
              </a:solidFill>
              <a:ea typeface="+mj-ea"/>
            </a:endParaRPr>
          </a:p>
          <a:p>
            <a:pPr>
              <a:spcBef>
                <a:spcPct val="0"/>
              </a:spcBef>
            </a:pPr>
            <a:r>
              <a:rPr lang="en-US" altLang="ko-KR" sz="280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TALIS Conference</a:t>
            </a:r>
          </a:p>
          <a:p>
            <a:pPr>
              <a:spcBef>
                <a:spcPct val="0"/>
              </a:spcBef>
            </a:pPr>
            <a:r>
              <a:rPr lang="en-US" altLang="ko-KR" sz="280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Copenhagen</a:t>
            </a:r>
          </a:p>
          <a:p>
            <a:pPr>
              <a:spcBef>
                <a:spcPct val="0"/>
              </a:spcBef>
            </a:pPr>
            <a:r>
              <a:rPr lang="en-US" altLang="ko-KR" sz="280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3 October 2014</a:t>
            </a:r>
          </a:p>
        </p:txBody>
      </p:sp>
      <p:sp>
        <p:nvSpPr>
          <p:cNvPr id="13" name="제목 32"/>
          <p:cNvSpPr txBox="1">
            <a:spLocks/>
          </p:cNvSpPr>
          <p:nvPr/>
        </p:nvSpPr>
        <p:spPr>
          <a:xfrm>
            <a:off x="140840" y="4217576"/>
            <a:ext cx="50509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ko-KR" sz="2800" b="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Julie </a:t>
            </a:r>
            <a:r>
              <a:rPr lang="en-US" altLang="ko-KR" sz="2800" b="0" i="1" dirty="0" err="1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Bélanger</a:t>
            </a:r>
            <a:r>
              <a:rPr lang="en-US" altLang="ko-KR" sz="2800" b="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, PhD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ko-KR" sz="2800" b="0" i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Analyst, OECD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hap4.jpg"/>
          <p:cNvPicPr>
            <a:picLocks noChangeAspect="1"/>
          </p:cNvPicPr>
          <p:nvPr/>
        </p:nvPicPr>
        <p:blipFill>
          <a:blip r:embed="rId3" cstate="print"/>
          <a:srcRect b="42469"/>
          <a:stretch>
            <a:fillRect/>
          </a:stretch>
        </p:blipFill>
        <p:spPr>
          <a:xfrm>
            <a:off x="0" y="-1"/>
            <a:ext cx="7956376" cy="6858001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85238"/>
            <a:ext cx="5796136" cy="10143238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16016" y="1844824"/>
            <a:ext cx="41399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Developing and Supporting Teachers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11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Access to induction </a:t>
            </a:r>
            <a:r>
              <a:rPr lang="en-US" altLang="ko-KR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altLang="ko-KR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15"/>
          <p:cNvSpPr/>
          <p:nvPr/>
        </p:nvSpPr>
        <p:spPr>
          <a:xfrm>
            <a:off x="323528" y="77573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Percentage of lower secondary education teachers whose school principal reports the existence of formal 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induction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endParaRPr lang="en-US" altLang="ko-K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387464198"/>
              </p:ext>
            </p:extLst>
          </p:nvPr>
        </p:nvGraphicFramePr>
        <p:xfrm>
          <a:off x="233772" y="1021958"/>
          <a:ext cx="8785201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4988041" y="1559823"/>
            <a:ext cx="175775" cy="529817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8" name="Rectangle 17"/>
          <p:cNvSpPr/>
          <p:nvPr/>
        </p:nvSpPr>
        <p:spPr>
          <a:xfrm>
            <a:off x="5418595" y="1559823"/>
            <a:ext cx="175775" cy="529817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364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17355"/>
              </p:ext>
            </p:extLst>
          </p:nvPr>
        </p:nvGraphicFramePr>
        <p:xfrm>
          <a:off x="9671" y="1268760"/>
          <a:ext cx="913432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12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757784" y="22312"/>
            <a:ext cx="7412407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1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 everywhere where principals say mentoring is available</a:t>
            </a:r>
            <a:br>
              <a:rPr lang="en-US" altLang="ko-KR" sz="1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 teachers have mentors</a:t>
            </a:r>
            <a:endParaRPr lang="ko-KR" altLang="en-US" sz="1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2489199" y="1409700"/>
            <a:ext cx="6475289" cy="2799443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1277256" y="4209143"/>
            <a:ext cx="1211943" cy="1251131"/>
          </a:xfrm>
          <a:prstGeom prst="rect">
            <a:avLst/>
          </a:prstGeom>
          <a:solidFill>
            <a:srgbClr val="E2707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5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pPr latinLnBrk="0"/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latinLnBrk="0"/>
              <a:t>13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0"/>
            <a:fld id="{B8364164-D7C2-4011-A351-B5EC1CE463BF}" type="slidenum">
              <a:rPr lang="ko-KR" altLang="en-US" sz="1600" smtClean="0"/>
              <a:pPr latinLnBrk="0"/>
              <a:t>13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atinLnBrk="0"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Professional development recently undertaken by teachers by type and intensity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47330"/>
              </p:ext>
            </p:extLst>
          </p:nvPr>
        </p:nvGraphicFramePr>
        <p:xfrm>
          <a:off x="467544" y="1397002"/>
          <a:ext cx="8136903" cy="4858716"/>
        </p:xfrm>
        <a:graphic>
          <a:graphicData uri="http://schemas.openxmlformats.org/drawingml/2006/table">
            <a:tbl>
              <a:tblPr/>
              <a:tblGrid>
                <a:gridCol w="3349355"/>
                <a:gridCol w="3256048"/>
                <a:gridCol w="1531500"/>
              </a:tblGrid>
              <a:tr h="71181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Percentage of teachers who participated in the following professional development activities in the 12 months prior to the survey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Average number of days of participation among those who participated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99"/>
                    </a:solidFill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smtClean="0">
                          <a:solidFill>
                            <a:schemeClr val="bg1"/>
                          </a:solidFill>
                          <a:latin typeface="Arial"/>
                        </a:rPr>
                        <a:t> Courses/workshops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lvl="0"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Education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conferences or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seminars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Observation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visits to other schools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In-service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training courses in business premises, public </a:t>
                      </a:r>
                      <a:endParaRPr lang="en-US" sz="1000" b="0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l" fontAlgn="ctr" latinLnBrk="0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organisations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or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NGOs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Observation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visits to business premises, public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l" fontAlgn="ctr" latinLnBrk="0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organisations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or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NGOs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736">
                <a:tc gridSpan="3">
                  <a:txBody>
                    <a:bodyPr/>
                    <a:lstStyle/>
                    <a:p>
                      <a:pPr algn="l" fontAlgn="ctr" latinLnBrk="0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Participation in a network of teachers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Individual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or collaborative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research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Mentoring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and/or peer observation and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coaching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83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Qualification 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(e.g., a degree 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hart 1"/>
          <p:cNvGraphicFramePr>
            <a:graphicFrameLocks/>
          </p:cNvGraphicFramePr>
          <p:nvPr/>
        </p:nvGraphicFramePr>
        <p:xfrm>
          <a:off x="3563889" y="2110966"/>
          <a:ext cx="3240359" cy="269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"/>
          <p:cNvGraphicFramePr>
            <a:graphicFrameLocks/>
          </p:cNvGraphicFramePr>
          <p:nvPr/>
        </p:nvGraphicFramePr>
        <p:xfrm>
          <a:off x="3563889" y="4364477"/>
          <a:ext cx="3240359" cy="225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859568" y="2210762"/>
            <a:ext cx="4661203" cy="3941680"/>
            <a:chOff x="3859568" y="2210762"/>
            <a:chExt cx="4661203" cy="3941680"/>
          </a:xfrm>
        </p:grpSpPr>
        <p:sp>
          <p:nvSpPr>
            <p:cNvPr id="2" name="TextBox 1"/>
            <p:cNvSpPr txBox="1"/>
            <p:nvPr/>
          </p:nvSpPr>
          <p:spPr>
            <a:xfrm>
              <a:off x="6351518" y="221871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73%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75574" y="268226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36%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1791" y="310771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59568" y="355221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75229" y="4021539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12% 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9998" y="4568212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41% 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72949" y="5025412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 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2948" y="5455784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18% 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20433" y="2210762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17218" y="2626605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2012" y="310771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25391" y="3552213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2012" y="4003062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4031" y="5906221"/>
              <a:ext cx="4887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 </a:t>
              </a:r>
              <a:endPara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categoryEl"/>
        </p:bldSub>
      </p:bldGraphic>
      <p:bldGraphic spid="22" grpId="0">
        <p:bldSub>
          <a:bldChart bld="category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14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Teachers' needs for professional development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7573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indicating they have a high level of need for professional development in the following areas</a:t>
            </a:r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13899456"/>
              </p:ext>
            </p:extLst>
          </p:nvPr>
        </p:nvGraphicFramePr>
        <p:xfrm>
          <a:off x="64604" y="1237402"/>
          <a:ext cx="9043900" cy="562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98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15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Barriers to professional development participation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7573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"agree" or "strongly agree" that the following elements represent barriers to their participation in professional development activities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813416140"/>
              </p:ext>
            </p:extLst>
          </p:nvPr>
        </p:nvGraphicFramePr>
        <p:xfrm>
          <a:off x="-180528" y="1155918"/>
          <a:ext cx="9289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5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hap5.jpg"/>
          <p:cNvPicPr>
            <a:picLocks noChangeAspect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85238"/>
            <a:ext cx="5796136" cy="10143238"/>
          </a:xfrm>
          <a:prstGeom prst="rtTriangle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60032" y="1844824"/>
            <a:ext cx="39959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Improving Teaching Using Appraisal and Feedback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17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 and feedback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3287" y="807903"/>
            <a:ext cx="394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average across TALIS countries, </a:t>
            </a:r>
            <a:endParaRPr lang="en-GB" b="1" i="1" dirty="0">
              <a:solidFill>
                <a:srgbClr val="278D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0257" y="2311034"/>
            <a:ext cx="3786200" cy="4839594"/>
            <a:chOff x="4890257" y="2311034"/>
            <a:chExt cx="3786200" cy="4839594"/>
          </a:xfrm>
        </p:grpSpPr>
        <p:pic>
          <p:nvPicPr>
            <p:cNvPr id="34" name="그림 27" descr="Teacher designed by Piotrek Chuchla from the Noun Projec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2659" r="34683"/>
            <a:stretch>
              <a:fillRect/>
            </a:stretch>
          </p:blipFill>
          <p:spPr>
            <a:xfrm>
              <a:off x="4890257" y="3823856"/>
              <a:ext cx="1086482" cy="3326772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5743705" y="2311034"/>
              <a:ext cx="2932752" cy="4646052"/>
              <a:chOff x="5325154" y="2311034"/>
              <a:chExt cx="2932752" cy="4646052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5325154" y="2311034"/>
                <a:ext cx="2932752" cy="1997510"/>
              </a:xfrm>
              <a:prstGeom prst="wedgeRoundRectCallout">
                <a:avLst>
                  <a:gd name="adj1" fmla="val -35394"/>
                  <a:gd name="adj2" fmla="val 76025"/>
                  <a:gd name="adj3" fmla="val 16667"/>
                </a:avLst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 and just over one in ten report 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never having received feedback </a:t>
                </a:r>
                <a:r>
                  <a: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in their school.</a:t>
                </a:r>
                <a:endPara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그림 27" descr="Teacher designed by Piotrek Chuchla from the Noun Project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</a:blip>
              <a:srcRect l="32659" r="34683"/>
              <a:stretch>
                <a:fillRect/>
              </a:stretch>
            </p:blipFill>
            <p:spPr>
              <a:xfrm>
                <a:off x="5558188" y="5141300"/>
                <a:ext cx="593013" cy="1815786"/>
              </a:xfrm>
              <a:prstGeom prst="rect">
                <a:avLst/>
              </a:prstGeom>
            </p:spPr>
          </p:pic>
        </p:grpSp>
        <p:pic>
          <p:nvPicPr>
            <p:cNvPr id="36" name="그림 27" descr="Teacher designed by Piotrek Chuchla from the Noun Projec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2659" r="34683"/>
            <a:stretch>
              <a:fillRect/>
            </a:stretch>
          </p:blipFill>
          <p:spPr>
            <a:xfrm>
              <a:off x="7657620" y="5142984"/>
              <a:ext cx="593013" cy="1815786"/>
            </a:xfrm>
            <a:prstGeom prst="rect">
              <a:avLst/>
            </a:prstGeom>
          </p:spPr>
        </p:pic>
        <p:pic>
          <p:nvPicPr>
            <p:cNvPr id="37" name="그림 27" descr="Teacher designed by Piotrek Chuchla from the Noun Projec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2659" r="34683"/>
            <a:stretch>
              <a:fillRect/>
            </a:stretch>
          </p:blipFill>
          <p:spPr>
            <a:xfrm>
              <a:off x="6543015" y="5142984"/>
              <a:ext cx="593013" cy="1815786"/>
            </a:xfrm>
            <a:prstGeom prst="rect">
              <a:avLst/>
            </a:prstGeom>
          </p:spPr>
        </p:pic>
        <p:pic>
          <p:nvPicPr>
            <p:cNvPr id="38" name="그림 27" descr="Teacher designed by Piotrek Chuchla from the Noun Projec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2659" r="34683"/>
            <a:stretch>
              <a:fillRect/>
            </a:stretch>
          </p:blipFill>
          <p:spPr>
            <a:xfrm>
              <a:off x="7064607" y="5142984"/>
              <a:ext cx="593013" cy="181578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83" y="1265320"/>
            <a:ext cx="2324626" cy="15509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9124" y="2311034"/>
            <a:ext cx="3705643" cy="4839594"/>
            <a:chOff x="119124" y="2311034"/>
            <a:chExt cx="3705643" cy="4839594"/>
          </a:xfrm>
        </p:grpSpPr>
        <p:grpSp>
          <p:nvGrpSpPr>
            <p:cNvPr id="2" name="Group 1"/>
            <p:cNvGrpSpPr/>
            <p:nvPr/>
          </p:nvGrpSpPr>
          <p:grpSpPr>
            <a:xfrm>
              <a:off x="119124" y="2311034"/>
              <a:ext cx="3705643" cy="4839594"/>
              <a:chOff x="119124" y="2311034"/>
              <a:chExt cx="3705643" cy="483959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19124" y="2311034"/>
                <a:ext cx="3705643" cy="4839594"/>
                <a:chOff x="721802" y="2311034"/>
                <a:chExt cx="3705643" cy="4839594"/>
              </a:xfrm>
            </p:grpSpPr>
            <p:pic>
              <p:nvPicPr>
                <p:cNvPr id="15" name="그림 27" descr="Teacher designed by Piotrek Chuchla from the Noun Project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lum bright="40000"/>
                </a:blip>
                <a:srcRect l="32659" r="34683"/>
                <a:stretch>
                  <a:fillRect/>
                </a:stretch>
              </p:blipFill>
              <p:spPr>
                <a:xfrm>
                  <a:off x="3340963" y="3823856"/>
                  <a:ext cx="1086482" cy="3326772"/>
                </a:xfrm>
                <a:prstGeom prst="rect">
                  <a:avLst/>
                </a:prstGeom>
              </p:spPr>
            </p:pic>
            <p:sp>
              <p:nvSpPr>
                <p:cNvPr id="17" name="Rounded Rectangular Callout 16"/>
                <p:cNvSpPr/>
                <p:nvPr/>
              </p:nvSpPr>
              <p:spPr>
                <a:xfrm>
                  <a:off x="721802" y="2311034"/>
                  <a:ext cx="3162402" cy="1997510"/>
                </a:xfrm>
                <a:prstGeom prst="wedgeRoundRectCallout">
                  <a:avLst>
                    <a:gd name="adj1" fmla="val 40696"/>
                    <a:gd name="adj2" fmla="val 75504"/>
                    <a:gd name="adj3" fmla="val 16667"/>
                  </a:avLst>
                </a:prstGeom>
                <a:solidFill>
                  <a:srgbClr val="37609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altLang="ko-KR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Only one in 5 teachers report receiving </a:t>
                  </a:r>
                  <a:r>
                    <a:rPr lang="en-US" altLang="ko-KR" sz="1600" b="1" i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feedback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from </a:t>
                  </a:r>
                  <a:endPara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altLang="ko-KR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at 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least </a:t>
                  </a:r>
                </a:p>
                <a:p>
                  <a:pPr algn="ctr"/>
                  <a:r>
                    <a:rPr lang="en-US" altLang="ko-KR" sz="1600" b="1" i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three </a:t>
                  </a:r>
                  <a:r>
                    <a:rPr lang="en-US" altLang="ko-KR" sz="1600" b="1" i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sources,</a:t>
                  </a:r>
                  <a:endParaRPr lang="en-US" altLang="ko-KR" sz="1600" b="1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4488" y="2470675"/>
                  <a:ext cx="602673" cy="602673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2071" y="2470675"/>
                  <a:ext cx="602673" cy="602673"/>
                </a:xfrm>
                <a:prstGeom prst="rect">
                  <a:avLst/>
                </a:prstGeom>
              </p:spPr>
            </p:pic>
          </p:grpSp>
          <p:pic>
            <p:nvPicPr>
              <p:cNvPr id="39" name="그림 27" descr="Teacher designed by Piotrek Chuchla from the Noun Project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</a:blip>
              <a:srcRect l="32659" r="34683"/>
              <a:stretch>
                <a:fillRect/>
              </a:stretch>
            </p:blipFill>
            <p:spPr>
              <a:xfrm>
                <a:off x="2209459" y="5141300"/>
                <a:ext cx="593013" cy="1815786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721" y="2470670"/>
              <a:ext cx="602673" cy="602673"/>
            </a:xfrm>
            <a:prstGeom prst="rect">
              <a:avLst/>
            </a:prstGeom>
          </p:spPr>
        </p:pic>
      </p:grpSp>
      <p:sp>
        <p:nvSpPr>
          <p:cNvPr id="40" name="Rounded Rectangular Callout 39"/>
          <p:cNvSpPr/>
          <p:nvPr/>
        </p:nvSpPr>
        <p:spPr>
          <a:xfrm>
            <a:off x="5896105" y="2463434"/>
            <a:ext cx="2932752" cy="1997510"/>
          </a:xfrm>
          <a:prstGeom prst="wedgeRoundRectCallout">
            <a:avLst>
              <a:gd name="adj1" fmla="val -35394"/>
              <a:gd name="adj2" fmla="val 760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and in Denmark. nearly 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quarter</a:t>
            </a:r>
            <a:r>
              <a: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 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never having received feedback </a:t>
            </a:r>
            <a:r>
              <a: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their school.</a:t>
            </a:r>
            <a:endParaRPr lang="en-US" altLang="ko-K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슬라이드 번호 개체 틀 6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64164-D7C2-4011-A351-B5EC1CE463BF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  <p:sp>
        <p:nvSpPr>
          <p:cNvPr id="13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 feedback : </a:t>
            </a:r>
          </a:p>
          <a:p>
            <a:pPr>
              <a:spcBef>
                <a:spcPct val="0"/>
              </a:spcBef>
            </a:pPr>
            <a:r>
              <a:rPr lang="en-US" altLang="ko-KR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Received after direct classroom observations</a:t>
            </a:r>
            <a:endParaRPr lang="ko-KR" altLang="en-US" sz="18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/>
          <p:nvPr/>
        </p:nvSpPr>
        <p:spPr>
          <a:xfrm rot="5400000">
            <a:off x="1302743" y="4061554"/>
            <a:ext cx="5376859" cy="22554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688035661"/>
              </p:ext>
            </p:extLst>
          </p:nvPr>
        </p:nvGraphicFramePr>
        <p:xfrm>
          <a:off x="220962" y="863600"/>
          <a:ext cx="8785201" cy="586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1"/>
          <p:cNvSpPr/>
          <p:nvPr/>
        </p:nvSpPr>
        <p:spPr>
          <a:xfrm rot="5400000">
            <a:off x="3932300" y="4264995"/>
            <a:ext cx="5795061" cy="23686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64164-D7C2-4011-A351-B5EC1CE463B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Feedback and change in behavior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520" y="69269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report a "moderate" or "large" positive change in the following issues after they received feedback on their work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616221815"/>
              </p:ext>
            </p:extLst>
          </p:nvPr>
        </p:nvGraphicFramePr>
        <p:xfrm>
          <a:off x="0" y="1217864"/>
          <a:ext cx="9108504" cy="552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249" y="1638633"/>
            <a:ext cx="2428033" cy="276999"/>
          </a:xfrm>
          <a:prstGeom prst="rect">
            <a:avLst/>
          </a:prstGeom>
          <a:solidFill>
            <a:srgbClr val="5A9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CA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2" y="1638632"/>
            <a:ext cx="2490192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Pedagogical</a:t>
            </a:r>
            <a:r>
              <a:rPr lang="fr-CA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4474" y="1638630"/>
            <a:ext cx="3640014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39316" y="1705561"/>
            <a:ext cx="2561895" cy="242803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5863533" y="1099576"/>
            <a:ext cx="2561895" cy="36400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TALIS in Brief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331640" y="609503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         </a:t>
            </a:r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900608" y="2420888"/>
            <a:ext cx="10044608" cy="1133799"/>
            <a:chOff x="-900608" y="2420888"/>
            <a:chExt cx="10044608" cy="1133799"/>
          </a:xfrm>
        </p:grpSpPr>
        <p:sp>
          <p:nvSpPr>
            <p:cNvPr id="47" name="평행 사변형 46"/>
            <p:cNvSpPr/>
            <p:nvPr/>
          </p:nvSpPr>
          <p:spPr>
            <a:xfrm>
              <a:off x="-900608" y="2492896"/>
              <a:ext cx="10044608" cy="936104"/>
            </a:xfrm>
            <a:prstGeom prst="parallelogram">
              <a:avLst>
                <a:gd name="adj" fmla="val 7910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835696" y="2780928"/>
              <a:ext cx="6462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…representing more than 4 million teachers in 34 countries…</a:t>
              </a:r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그림 37" descr="téléchargemen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 l="23636" t="29782" r="25455" b="37491"/>
            <a:stretch>
              <a:fillRect/>
            </a:stretch>
          </p:blipFill>
          <p:spPr>
            <a:xfrm>
              <a:off x="179512" y="2420888"/>
              <a:ext cx="1763688" cy="113379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756592" y="1268760"/>
            <a:ext cx="9900592" cy="936104"/>
            <a:chOff x="-756592" y="1268760"/>
            <a:chExt cx="9900592" cy="936104"/>
          </a:xfrm>
        </p:grpSpPr>
        <p:sp>
          <p:nvSpPr>
            <p:cNvPr id="39" name="평행 사변형 38"/>
            <p:cNvSpPr/>
            <p:nvPr/>
          </p:nvSpPr>
          <p:spPr>
            <a:xfrm>
              <a:off x="-756592" y="1268760"/>
              <a:ext cx="9900592" cy="936104"/>
            </a:xfrm>
            <a:prstGeom prst="parallelogram">
              <a:avLst>
                <a:gd name="adj" fmla="val 7910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943201" y="1412776"/>
              <a:ext cx="6517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Over 100 thousand randomly selected lower secondary teachers and their school leaders from over 6500 schools</a:t>
              </a:r>
              <a:endPara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그룹 39"/>
            <p:cNvGrpSpPr/>
            <p:nvPr/>
          </p:nvGrpSpPr>
          <p:grpSpPr>
            <a:xfrm>
              <a:off x="611560" y="1326982"/>
              <a:ext cx="1008112" cy="815101"/>
              <a:chOff x="663978" y="1204859"/>
              <a:chExt cx="1406487" cy="1137205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1133153" y="1513499"/>
                <a:ext cx="469174" cy="828565"/>
              </a:xfrm>
              <a:custGeom>
                <a:avLst/>
                <a:gdLst>
                  <a:gd name="T0" fmla="*/ 136 w 737"/>
                  <a:gd name="T1" fmla="*/ 1303 h 1303"/>
                  <a:gd name="T2" fmla="*/ 136 w 737"/>
                  <a:gd name="T3" fmla="*/ 905 h 1303"/>
                  <a:gd name="T4" fmla="*/ 119 w 737"/>
                  <a:gd name="T5" fmla="*/ 901 h 1303"/>
                  <a:gd name="T6" fmla="*/ 15 w 737"/>
                  <a:gd name="T7" fmla="*/ 825 h 1303"/>
                  <a:gd name="T8" fmla="*/ 2 w 737"/>
                  <a:gd name="T9" fmla="*/ 761 h 1303"/>
                  <a:gd name="T10" fmla="*/ 1 w 737"/>
                  <a:gd name="T11" fmla="*/ 143 h 1303"/>
                  <a:gd name="T12" fmla="*/ 82 w 737"/>
                  <a:gd name="T13" fmla="*/ 14 h 1303"/>
                  <a:gd name="T14" fmla="*/ 145 w 737"/>
                  <a:gd name="T15" fmla="*/ 1 h 1303"/>
                  <a:gd name="T16" fmla="*/ 591 w 737"/>
                  <a:gd name="T17" fmla="*/ 1 h 1303"/>
                  <a:gd name="T18" fmla="*/ 694 w 737"/>
                  <a:gd name="T19" fmla="*/ 40 h 1303"/>
                  <a:gd name="T20" fmla="*/ 727 w 737"/>
                  <a:gd name="T21" fmla="*/ 97 h 1303"/>
                  <a:gd name="T22" fmla="*/ 736 w 737"/>
                  <a:gd name="T23" fmla="*/ 178 h 1303"/>
                  <a:gd name="T24" fmla="*/ 737 w 737"/>
                  <a:gd name="T25" fmla="*/ 755 h 1303"/>
                  <a:gd name="T26" fmla="*/ 698 w 737"/>
                  <a:gd name="T27" fmla="*/ 861 h 1303"/>
                  <a:gd name="T28" fmla="*/ 622 w 737"/>
                  <a:gd name="T29" fmla="*/ 900 h 1303"/>
                  <a:gd name="T30" fmla="*/ 603 w 737"/>
                  <a:gd name="T31" fmla="*/ 904 h 1303"/>
                  <a:gd name="T32" fmla="*/ 602 w 737"/>
                  <a:gd name="T33" fmla="*/ 910 h 1303"/>
                  <a:gd name="T34" fmla="*/ 602 w 737"/>
                  <a:gd name="T35" fmla="*/ 1303 h 1303"/>
                  <a:gd name="T36" fmla="*/ 136 w 737"/>
                  <a:gd name="T37" fmla="*/ 1303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1303">
                    <a:moveTo>
                      <a:pt x="136" y="1303"/>
                    </a:moveTo>
                    <a:cubicBezTo>
                      <a:pt x="136" y="1170"/>
                      <a:pt x="136" y="1038"/>
                      <a:pt x="136" y="905"/>
                    </a:cubicBezTo>
                    <a:cubicBezTo>
                      <a:pt x="130" y="903"/>
                      <a:pt x="124" y="901"/>
                      <a:pt x="119" y="901"/>
                    </a:cubicBezTo>
                    <a:cubicBezTo>
                      <a:pt x="70" y="895"/>
                      <a:pt x="36" y="867"/>
                      <a:pt x="15" y="825"/>
                    </a:cubicBezTo>
                    <a:cubicBezTo>
                      <a:pt x="6" y="806"/>
                      <a:pt x="2" y="783"/>
                      <a:pt x="2" y="761"/>
                    </a:cubicBezTo>
                    <a:cubicBezTo>
                      <a:pt x="1" y="555"/>
                      <a:pt x="0" y="349"/>
                      <a:pt x="1" y="143"/>
                    </a:cubicBezTo>
                    <a:cubicBezTo>
                      <a:pt x="2" y="85"/>
                      <a:pt x="28" y="39"/>
                      <a:pt x="82" y="14"/>
                    </a:cubicBezTo>
                    <a:cubicBezTo>
                      <a:pt x="101" y="5"/>
                      <a:pt x="124" y="2"/>
                      <a:pt x="145" y="1"/>
                    </a:cubicBezTo>
                    <a:cubicBezTo>
                      <a:pt x="293" y="0"/>
                      <a:pt x="442" y="1"/>
                      <a:pt x="591" y="1"/>
                    </a:cubicBezTo>
                    <a:cubicBezTo>
                      <a:pt x="630" y="1"/>
                      <a:pt x="667" y="12"/>
                      <a:pt x="694" y="40"/>
                    </a:cubicBezTo>
                    <a:cubicBezTo>
                      <a:pt x="709" y="55"/>
                      <a:pt x="721" y="76"/>
                      <a:pt x="727" y="97"/>
                    </a:cubicBezTo>
                    <a:cubicBezTo>
                      <a:pt x="734" y="123"/>
                      <a:pt x="736" y="151"/>
                      <a:pt x="736" y="178"/>
                    </a:cubicBezTo>
                    <a:cubicBezTo>
                      <a:pt x="737" y="370"/>
                      <a:pt x="737" y="562"/>
                      <a:pt x="737" y="755"/>
                    </a:cubicBezTo>
                    <a:cubicBezTo>
                      <a:pt x="737" y="794"/>
                      <a:pt x="726" y="832"/>
                      <a:pt x="698" y="861"/>
                    </a:cubicBezTo>
                    <a:cubicBezTo>
                      <a:pt x="678" y="882"/>
                      <a:pt x="652" y="897"/>
                      <a:pt x="622" y="900"/>
                    </a:cubicBezTo>
                    <a:cubicBezTo>
                      <a:pt x="616" y="901"/>
                      <a:pt x="610" y="903"/>
                      <a:pt x="603" y="904"/>
                    </a:cubicBezTo>
                    <a:cubicBezTo>
                      <a:pt x="602" y="906"/>
                      <a:pt x="602" y="908"/>
                      <a:pt x="602" y="910"/>
                    </a:cubicBezTo>
                    <a:cubicBezTo>
                      <a:pt x="602" y="1041"/>
                      <a:pt x="602" y="1172"/>
                      <a:pt x="602" y="1303"/>
                    </a:cubicBezTo>
                    <a:cubicBezTo>
                      <a:pt x="447" y="1303"/>
                      <a:pt x="292" y="1303"/>
                      <a:pt x="136" y="130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1229474" y="1204859"/>
                <a:ext cx="277569" cy="277569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663978" y="1601534"/>
                <a:ext cx="419459" cy="740529"/>
              </a:xfrm>
              <a:custGeom>
                <a:avLst/>
                <a:gdLst>
                  <a:gd name="T0" fmla="*/ 122 w 659"/>
                  <a:gd name="T1" fmla="*/ 1165 h 1165"/>
                  <a:gd name="T2" fmla="*/ 122 w 659"/>
                  <a:gd name="T3" fmla="*/ 809 h 1165"/>
                  <a:gd name="T4" fmla="*/ 106 w 659"/>
                  <a:gd name="T5" fmla="*/ 805 h 1165"/>
                  <a:gd name="T6" fmla="*/ 13 w 659"/>
                  <a:gd name="T7" fmla="*/ 737 h 1165"/>
                  <a:gd name="T8" fmla="*/ 1 w 659"/>
                  <a:gd name="T9" fmla="*/ 680 h 1165"/>
                  <a:gd name="T10" fmla="*/ 1 w 659"/>
                  <a:gd name="T11" fmla="*/ 127 h 1165"/>
                  <a:gd name="T12" fmla="*/ 73 w 659"/>
                  <a:gd name="T13" fmla="*/ 12 h 1165"/>
                  <a:gd name="T14" fmla="*/ 129 w 659"/>
                  <a:gd name="T15" fmla="*/ 1 h 1165"/>
                  <a:gd name="T16" fmla="*/ 528 w 659"/>
                  <a:gd name="T17" fmla="*/ 0 h 1165"/>
                  <a:gd name="T18" fmla="*/ 620 w 659"/>
                  <a:gd name="T19" fmla="*/ 35 h 1165"/>
                  <a:gd name="T20" fmla="*/ 650 w 659"/>
                  <a:gd name="T21" fmla="*/ 86 h 1165"/>
                  <a:gd name="T22" fmla="*/ 658 w 659"/>
                  <a:gd name="T23" fmla="*/ 158 h 1165"/>
                  <a:gd name="T24" fmla="*/ 659 w 659"/>
                  <a:gd name="T25" fmla="*/ 674 h 1165"/>
                  <a:gd name="T26" fmla="*/ 624 w 659"/>
                  <a:gd name="T27" fmla="*/ 770 h 1165"/>
                  <a:gd name="T28" fmla="*/ 556 w 659"/>
                  <a:gd name="T29" fmla="*/ 805 h 1165"/>
                  <a:gd name="T30" fmla="*/ 539 w 659"/>
                  <a:gd name="T31" fmla="*/ 808 h 1165"/>
                  <a:gd name="T32" fmla="*/ 538 w 659"/>
                  <a:gd name="T33" fmla="*/ 813 h 1165"/>
                  <a:gd name="T34" fmla="*/ 538 w 659"/>
                  <a:gd name="T3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9" h="1165">
                    <a:moveTo>
                      <a:pt x="122" y="1165"/>
                    </a:moveTo>
                    <a:cubicBezTo>
                      <a:pt x="122" y="1046"/>
                      <a:pt x="122" y="928"/>
                      <a:pt x="122" y="809"/>
                    </a:cubicBezTo>
                    <a:cubicBezTo>
                      <a:pt x="116" y="807"/>
                      <a:pt x="111" y="806"/>
                      <a:pt x="106" y="805"/>
                    </a:cubicBezTo>
                    <a:cubicBezTo>
                      <a:pt x="62" y="800"/>
                      <a:pt x="31" y="775"/>
                      <a:pt x="13" y="737"/>
                    </a:cubicBezTo>
                    <a:cubicBezTo>
                      <a:pt x="4" y="720"/>
                      <a:pt x="1" y="699"/>
                      <a:pt x="1" y="680"/>
                    </a:cubicBezTo>
                    <a:cubicBezTo>
                      <a:pt x="0" y="496"/>
                      <a:pt x="0" y="312"/>
                      <a:pt x="1" y="127"/>
                    </a:cubicBezTo>
                    <a:cubicBezTo>
                      <a:pt x="1" y="75"/>
                      <a:pt x="25" y="34"/>
                      <a:pt x="73" y="12"/>
                    </a:cubicBezTo>
                    <a:cubicBezTo>
                      <a:pt x="90" y="4"/>
                      <a:pt x="110" y="1"/>
                      <a:pt x="129" y="1"/>
                    </a:cubicBezTo>
                    <a:cubicBezTo>
                      <a:pt x="262" y="0"/>
                      <a:pt x="395" y="0"/>
                      <a:pt x="528" y="0"/>
                    </a:cubicBezTo>
                    <a:cubicBezTo>
                      <a:pt x="563" y="0"/>
                      <a:pt x="596" y="10"/>
                      <a:pt x="620" y="35"/>
                    </a:cubicBezTo>
                    <a:cubicBezTo>
                      <a:pt x="634" y="49"/>
                      <a:pt x="645" y="68"/>
                      <a:pt x="650" y="86"/>
                    </a:cubicBezTo>
                    <a:cubicBezTo>
                      <a:pt x="657" y="109"/>
                      <a:pt x="658" y="134"/>
                      <a:pt x="658" y="158"/>
                    </a:cubicBezTo>
                    <a:cubicBezTo>
                      <a:pt x="659" y="330"/>
                      <a:pt x="659" y="502"/>
                      <a:pt x="659" y="674"/>
                    </a:cubicBezTo>
                    <a:cubicBezTo>
                      <a:pt x="659" y="710"/>
                      <a:pt x="649" y="743"/>
                      <a:pt x="624" y="770"/>
                    </a:cubicBezTo>
                    <a:cubicBezTo>
                      <a:pt x="606" y="789"/>
                      <a:pt x="583" y="802"/>
                      <a:pt x="556" y="805"/>
                    </a:cubicBezTo>
                    <a:cubicBezTo>
                      <a:pt x="550" y="805"/>
                      <a:pt x="545" y="807"/>
                      <a:pt x="539" y="808"/>
                    </a:cubicBezTo>
                    <a:cubicBezTo>
                      <a:pt x="539" y="810"/>
                      <a:pt x="538" y="812"/>
                      <a:pt x="538" y="813"/>
                    </a:cubicBezTo>
                    <a:cubicBezTo>
                      <a:pt x="538" y="931"/>
                      <a:pt x="538" y="1048"/>
                      <a:pt x="538" y="1165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749941" y="1323965"/>
                <a:ext cx="248568" cy="24960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652040" y="1601534"/>
                <a:ext cx="418425" cy="740529"/>
              </a:xfrm>
              <a:custGeom>
                <a:avLst/>
                <a:gdLst>
                  <a:gd name="T0" fmla="*/ 122 w 659"/>
                  <a:gd name="T1" fmla="*/ 1165 h 1165"/>
                  <a:gd name="T2" fmla="*/ 122 w 659"/>
                  <a:gd name="T3" fmla="*/ 809 h 1165"/>
                  <a:gd name="T4" fmla="*/ 106 w 659"/>
                  <a:gd name="T5" fmla="*/ 805 h 1165"/>
                  <a:gd name="T6" fmla="*/ 13 w 659"/>
                  <a:gd name="T7" fmla="*/ 737 h 1165"/>
                  <a:gd name="T8" fmla="*/ 1 w 659"/>
                  <a:gd name="T9" fmla="*/ 680 h 1165"/>
                  <a:gd name="T10" fmla="*/ 1 w 659"/>
                  <a:gd name="T11" fmla="*/ 127 h 1165"/>
                  <a:gd name="T12" fmla="*/ 73 w 659"/>
                  <a:gd name="T13" fmla="*/ 12 h 1165"/>
                  <a:gd name="T14" fmla="*/ 129 w 659"/>
                  <a:gd name="T15" fmla="*/ 1 h 1165"/>
                  <a:gd name="T16" fmla="*/ 529 w 659"/>
                  <a:gd name="T17" fmla="*/ 0 h 1165"/>
                  <a:gd name="T18" fmla="*/ 621 w 659"/>
                  <a:gd name="T19" fmla="*/ 35 h 1165"/>
                  <a:gd name="T20" fmla="*/ 650 w 659"/>
                  <a:gd name="T21" fmla="*/ 86 h 1165"/>
                  <a:gd name="T22" fmla="*/ 659 w 659"/>
                  <a:gd name="T23" fmla="*/ 158 h 1165"/>
                  <a:gd name="T24" fmla="*/ 659 w 659"/>
                  <a:gd name="T25" fmla="*/ 674 h 1165"/>
                  <a:gd name="T26" fmla="*/ 625 w 659"/>
                  <a:gd name="T27" fmla="*/ 770 h 1165"/>
                  <a:gd name="T28" fmla="*/ 556 w 659"/>
                  <a:gd name="T29" fmla="*/ 805 h 1165"/>
                  <a:gd name="T30" fmla="*/ 539 w 659"/>
                  <a:gd name="T31" fmla="*/ 808 h 1165"/>
                  <a:gd name="T32" fmla="*/ 538 w 659"/>
                  <a:gd name="T33" fmla="*/ 813 h 1165"/>
                  <a:gd name="T34" fmla="*/ 538 w 659"/>
                  <a:gd name="T3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9" h="1165">
                    <a:moveTo>
                      <a:pt x="122" y="1165"/>
                    </a:moveTo>
                    <a:cubicBezTo>
                      <a:pt x="122" y="1046"/>
                      <a:pt x="122" y="928"/>
                      <a:pt x="122" y="809"/>
                    </a:cubicBezTo>
                    <a:cubicBezTo>
                      <a:pt x="116" y="807"/>
                      <a:pt x="111" y="806"/>
                      <a:pt x="106" y="805"/>
                    </a:cubicBezTo>
                    <a:cubicBezTo>
                      <a:pt x="62" y="800"/>
                      <a:pt x="32" y="775"/>
                      <a:pt x="13" y="737"/>
                    </a:cubicBezTo>
                    <a:cubicBezTo>
                      <a:pt x="5" y="720"/>
                      <a:pt x="1" y="699"/>
                      <a:pt x="1" y="680"/>
                    </a:cubicBezTo>
                    <a:cubicBezTo>
                      <a:pt x="0" y="496"/>
                      <a:pt x="0" y="312"/>
                      <a:pt x="1" y="127"/>
                    </a:cubicBezTo>
                    <a:cubicBezTo>
                      <a:pt x="1" y="75"/>
                      <a:pt x="25" y="34"/>
                      <a:pt x="73" y="12"/>
                    </a:cubicBezTo>
                    <a:cubicBezTo>
                      <a:pt x="90" y="4"/>
                      <a:pt x="110" y="1"/>
                      <a:pt x="129" y="1"/>
                    </a:cubicBezTo>
                    <a:cubicBezTo>
                      <a:pt x="262" y="0"/>
                      <a:pt x="395" y="0"/>
                      <a:pt x="529" y="0"/>
                    </a:cubicBezTo>
                    <a:cubicBezTo>
                      <a:pt x="563" y="0"/>
                      <a:pt x="596" y="10"/>
                      <a:pt x="621" y="35"/>
                    </a:cubicBezTo>
                    <a:cubicBezTo>
                      <a:pt x="634" y="49"/>
                      <a:pt x="645" y="68"/>
                      <a:pt x="650" y="86"/>
                    </a:cubicBezTo>
                    <a:cubicBezTo>
                      <a:pt x="657" y="109"/>
                      <a:pt x="659" y="134"/>
                      <a:pt x="659" y="158"/>
                    </a:cubicBezTo>
                    <a:cubicBezTo>
                      <a:pt x="659" y="330"/>
                      <a:pt x="659" y="502"/>
                      <a:pt x="659" y="674"/>
                    </a:cubicBezTo>
                    <a:cubicBezTo>
                      <a:pt x="659" y="710"/>
                      <a:pt x="650" y="743"/>
                      <a:pt x="625" y="770"/>
                    </a:cubicBezTo>
                    <a:cubicBezTo>
                      <a:pt x="606" y="789"/>
                      <a:pt x="583" y="802"/>
                      <a:pt x="556" y="805"/>
                    </a:cubicBezTo>
                    <a:cubicBezTo>
                      <a:pt x="551" y="805"/>
                      <a:pt x="545" y="807"/>
                      <a:pt x="539" y="808"/>
                    </a:cubicBezTo>
                    <a:cubicBezTo>
                      <a:pt x="539" y="810"/>
                      <a:pt x="538" y="812"/>
                      <a:pt x="538" y="813"/>
                    </a:cubicBezTo>
                    <a:cubicBezTo>
                      <a:pt x="538" y="931"/>
                      <a:pt x="538" y="1048"/>
                      <a:pt x="538" y="1165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1736968" y="1323965"/>
                <a:ext cx="248569" cy="24960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-828600" y="3717032"/>
            <a:ext cx="9972600" cy="936104"/>
            <a:chOff x="-828600" y="3717032"/>
            <a:chExt cx="9972600" cy="936104"/>
          </a:xfrm>
        </p:grpSpPr>
        <p:sp>
          <p:nvSpPr>
            <p:cNvPr id="48" name="평행 사변형 47"/>
            <p:cNvSpPr/>
            <p:nvPr/>
          </p:nvSpPr>
          <p:spPr>
            <a:xfrm>
              <a:off x="-828600" y="3717032"/>
              <a:ext cx="9972600" cy="936104"/>
            </a:xfrm>
            <a:prstGeom prst="parallelogram">
              <a:avLst>
                <a:gd name="adj" fmla="val 7910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943200" y="3862789"/>
              <a:ext cx="7021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…took an internationally-agreed survey about the working conditions and learning environments in their schools…</a:t>
              </a:r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683568" y="3789040"/>
              <a:ext cx="796816" cy="775710"/>
              <a:chOff x="1566" y="893"/>
              <a:chExt cx="2605" cy="2536"/>
            </a:xfrm>
            <a:solidFill>
              <a:schemeClr val="bg1"/>
            </a:solidFill>
          </p:grpSpPr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2058" y="893"/>
                <a:ext cx="2113" cy="2529"/>
              </a:xfrm>
              <a:custGeom>
                <a:avLst/>
                <a:gdLst>
                  <a:gd name="T0" fmla="*/ 878 w 892"/>
                  <a:gd name="T1" fmla="*/ 224 h 1067"/>
                  <a:gd name="T2" fmla="*/ 669 w 892"/>
                  <a:gd name="T3" fmla="*/ 15 h 1067"/>
                  <a:gd name="T4" fmla="*/ 637 w 892"/>
                  <a:gd name="T5" fmla="*/ 0 h 1067"/>
                  <a:gd name="T6" fmla="*/ 637 w 892"/>
                  <a:gd name="T7" fmla="*/ 0 h 1067"/>
                  <a:gd name="T8" fmla="*/ 107 w 892"/>
                  <a:gd name="T9" fmla="*/ 0 h 1067"/>
                  <a:gd name="T10" fmla="*/ 8 w 892"/>
                  <a:gd name="T11" fmla="*/ 98 h 1067"/>
                  <a:gd name="T12" fmla="*/ 8 w 892"/>
                  <a:gd name="T13" fmla="*/ 366 h 1067"/>
                  <a:gd name="T14" fmla="*/ 81 w 892"/>
                  <a:gd name="T15" fmla="*/ 465 h 1067"/>
                  <a:gd name="T16" fmla="*/ 81 w 892"/>
                  <a:gd name="T17" fmla="*/ 424 h 1067"/>
                  <a:gd name="T18" fmla="*/ 81 w 892"/>
                  <a:gd name="T19" fmla="*/ 422 h 1067"/>
                  <a:gd name="T20" fmla="*/ 82 w 892"/>
                  <a:gd name="T21" fmla="*/ 129 h 1067"/>
                  <a:gd name="T22" fmla="*/ 134 w 892"/>
                  <a:gd name="T23" fmla="*/ 77 h 1067"/>
                  <a:gd name="T24" fmla="*/ 576 w 892"/>
                  <a:gd name="T25" fmla="*/ 83 h 1067"/>
                  <a:gd name="T26" fmla="*/ 590 w 892"/>
                  <a:gd name="T27" fmla="*/ 87 h 1067"/>
                  <a:gd name="T28" fmla="*/ 590 w 892"/>
                  <a:gd name="T29" fmla="*/ 198 h 1067"/>
                  <a:gd name="T30" fmla="*/ 696 w 892"/>
                  <a:gd name="T31" fmla="*/ 302 h 1067"/>
                  <a:gd name="T32" fmla="*/ 819 w 892"/>
                  <a:gd name="T33" fmla="*/ 302 h 1067"/>
                  <a:gd name="T34" fmla="*/ 819 w 892"/>
                  <a:gd name="T35" fmla="*/ 949 h 1067"/>
                  <a:gd name="T36" fmla="*/ 772 w 892"/>
                  <a:gd name="T37" fmla="*/ 993 h 1067"/>
                  <a:gd name="T38" fmla="*/ 528 w 892"/>
                  <a:gd name="T39" fmla="*/ 993 h 1067"/>
                  <a:gd name="T40" fmla="*/ 478 w 892"/>
                  <a:gd name="T41" fmla="*/ 993 h 1067"/>
                  <a:gd name="T42" fmla="*/ 502 w 892"/>
                  <a:gd name="T43" fmla="*/ 1051 h 1067"/>
                  <a:gd name="T44" fmla="*/ 524 w 892"/>
                  <a:gd name="T45" fmla="*/ 1065 h 1067"/>
                  <a:gd name="T46" fmla="*/ 783 w 892"/>
                  <a:gd name="T47" fmla="*/ 1065 h 1067"/>
                  <a:gd name="T48" fmla="*/ 888 w 892"/>
                  <a:gd name="T49" fmla="*/ 956 h 1067"/>
                  <a:gd name="T50" fmla="*/ 892 w 892"/>
                  <a:gd name="T51" fmla="*/ 261 h 1067"/>
                  <a:gd name="T52" fmla="*/ 878 w 892"/>
                  <a:gd name="T53" fmla="*/ 224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2" h="1067">
                    <a:moveTo>
                      <a:pt x="878" y="224"/>
                    </a:moveTo>
                    <a:cubicBezTo>
                      <a:pt x="809" y="154"/>
                      <a:pt x="739" y="84"/>
                      <a:pt x="669" y="15"/>
                    </a:cubicBezTo>
                    <a:cubicBezTo>
                      <a:pt x="661" y="7"/>
                      <a:pt x="648" y="2"/>
                      <a:pt x="63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0"/>
                      <a:pt x="8" y="3"/>
                      <a:pt x="8" y="98"/>
                    </a:cubicBezTo>
                    <a:cubicBezTo>
                      <a:pt x="8" y="366"/>
                      <a:pt x="8" y="366"/>
                      <a:pt x="8" y="366"/>
                    </a:cubicBezTo>
                    <a:cubicBezTo>
                      <a:pt x="8" y="366"/>
                      <a:pt x="0" y="407"/>
                      <a:pt x="81" y="465"/>
                    </a:cubicBezTo>
                    <a:cubicBezTo>
                      <a:pt x="81" y="424"/>
                      <a:pt x="81" y="424"/>
                      <a:pt x="81" y="424"/>
                    </a:cubicBezTo>
                    <a:cubicBezTo>
                      <a:pt x="81" y="423"/>
                      <a:pt x="81" y="422"/>
                      <a:pt x="81" y="422"/>
                    </a:cubicBezTo>
                    <a:cubicBezTo>
                      <a:pt x="81" y="324"/>
                      <a:pt x="81" y="227"/>
                      <a:pt x="82" y="129"/>
                    </a:cubicBezTo>
                    <a:cubicBezTo>
                      <a:pt x="82" y="88"/>
                      <a:pt x="93" y="77"/>
                      <a:pt x="134" y="77"/>
                    </a:cubicBezTo>
                    <a:cubicBezTo>
                      <a:pt x="281" y="79"/>
                      <a:pt x="428" y="81"/>
                      <a:pt x="576" y="83"/>
                    </a:cubicBezTo>
                    <a:cubicBezTo>
                      <a:pt x="580" y="83"/>
                      <a:pt x="585" y="86"/>
                      <a:pt x="590" y="87"/>
                    </a:cubicBezTo>
                    <a:cubicBezTo>
                      <a:pt x="590" y="125"/>
                      <a:pt x="590" y="161"/>
                      <a:pt x="590" y="198"/>
                    </a:cubicBezTo>
                    <a:cubicBezTo>
                      <a:pt x="590" y="273"/>
                      <a:pt x="621" y="302"/>
                      <a:pt x="696" y="302"/>
                    </a:cubicBezTo>
                    <a:cubicBezTo>
                      <a:pt x="735" y="302"/>
                      <a:pt x="773" y="302"/>
                      <a:pt x="819" y="302"/>
                    </a:cubicBezTo>
                    <a:cubicBezTo>
                      <a:pt x="819" y="521"/>
                      <a:pt x="819" y="735"/>
                      <a:pt x="819" y="949"/>
                    </a:cubicBezTo>
                    <a:cubicBezTo>
                      <a:pt x="819" y="979"/>
                      <a:pt x="803" y="993"/>
                      <a:pt x="772" y="993"/>
                    </a:cubicBezTo>
                    <a:cubicBezTo>
                      <a:pt x="691" y="993"/>
                      <a:pt x="610" y="993"/>
                      <a:pt x="528" y="993"/>
                    </a:cubicBezTo>
                    <a:cubicBezTo>
                      <a:pt x="513" y="993"/>
                      <a:pt x="497" y="993"/>
                      <a:pt x="478" y="993"/>
                    </a:cubicBezTo>
                    <a:cubicBezTo>
                      <a:pt x="487" y="1016"/>
                      <a:pt x="493" y="1034"/>
                      <a:pt x="502" y="1051"/>
                    </a:cubicBezTo>
                    <a:cubicBezTo>
                      <a:pt x="506" y="1058"/>
                      <a:pt x="516" y="1064"/>
                      <a:pt x="524" y="1065"/>
                    </a:cubicBezTo>
                    <a:cubicBezTo>
                      <a:pt x="610" y="1066"/>
                      <a:pt x="697" y="1067"/>
                      <a:pt x="783" y="1065"/>
                    </a:cubicBezTo>
                    <a:cubicBezTo>
                      <a:pt x="843" y="1063"/>
                      <a:pt x="888" y="1015"/>
                      <a:pt x="888" y="956"/>
                    </a:cubicBezTo>
                    <a:cubicBezTo>
                      <a:pt x="890" y="724"/>
                      <a:pt x="892" y="493"/>
                      <a:pt x="892" y="261"/>
                    </a:cubicBezTo>
                    <a:cubicBezTo>
                      <a:pt x="892" y="249"/>
                      <a:pt x="886" y="233"/>
                      <a:pt x="878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1777" y="2078"/>
                <a:ext cx="1004" cy="1012"/>
              </a:xfrm>
              <a:custGeom>
                <a:avLst/>
                <a:gdLst>
                  <a:gd name="T0" fmla="*/ 140 w 424"/>
                  <a:gd name="T1" fmla="*/ 0 h 427"/>
                  <a:gd name="T2" fmla="*/ 0 w 424"/>
                  <a:gd name="T3" fmla="*/ 138 h 427"/>
                  <a:gd name="T4" fmla="*/ 282 w 424"/>
                  <a:gd name="T5" fmla="*/ 427 h 427"/>
                  <a:gd name="T6" fmla="*/ 424 w 424"/>
                  <a:gd name="T7" fmla="*/ 283 h 427"/>
                  <a:gd name="T8" fmla="*/ 140 w 424"/>
                  <a:gd name="T9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427">
                    <a:moveTo>
                      <a:pt x="140" y="0"/>
                    </a:moveTo>
                    <a:cubicBezTo>
                      <a:pt x="93" y="46"/>
                      <a:pt x="44" y="95"/>
                      <a:pt x="0" y="138"/>
                    </a:cubicBezTo>
                    <a:cubicBezTo>
                      <a:pt x="94" y="234"/>
                      <a:pt x="189" y="332"/>
                      <a:pt x="282" y="427"/>
                    </a:cubicBezTo>
                    <a:cubicBezTo>
                      <a:pt x="330" y="378"/>
                      <a:pt x="379" y="329"/>
                      <a:pt x="424" y="283"/>
                    </a:cubicBezTo>
                    <a:cubicBezTo>
                      <a:pt x="330" y="189"/>
                      <a:pt x="233" y="92"/>
                      <a:pt x="1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2518" y="2839"/>
                <a:ext cx="611" cy="590"/>
              </a:xfrm>
              <a:custGeom>
                <a:avLst/>
                <a:gdLst>
                  <a:gd name="T0" fmla="*/ 0 w 258"/>
                  <a:gd name="T1" fmla="*/ 144 h 249"/>
                  <a:gd name="T2" fmla="*/ 258 w 258"/>
                  <a:gd name="T3" fmla="*/ 249 h 249"/>
                  <a:gd name="T4" fmla="*/ 156 w 258"/>
                  <a:gd name="T5" fmla="*/ 0 h 249"/>
                  <a:gd name="T6" fmla="*/ 0 w 258"/>
                  <a:gd name="T7" fmla="*/ 14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249">
                    <a:moveTo>
                      <a:pt x="0" y="144"/>
                    </a:moveTo>
                    <a:cubicBezTo>
                      <a:pt x="88" y="180"/>
                      <a:pt x="170" y="213"/>
                      <a:pt x="258" y="249"/>
                    </a:cubicBezTo>
                    <a:cubicBezTo>
                      <a:pt x="221" y="158"/>
                      <a:pt x="187" y="77"/>
                      <a:pt x="156" y="0"/>
                    </a:cubicBezTo>
                    <a:cubicBezTo>
                      <a:pt x="105" y="47"/>
                      <a:pt x="55" y="93"/>
                      <a:pt x="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566" y="1870"/>
                <a:ext cx="478" cy="478"/>
              </a:xfrm>
              <a:custGeom>
                <a:avLst/>
                <a:gdLst>
                  <a:gd name="T0" fmla="*/ 93 w 202"/>
                  <a:gd name="T1" fmla="*/ 9 h 202"/>
                  <a:gd name="T2" fmla="*/ 11 w 202"/>
                  <a:gd name="T3" fmla="*/ 88 h 202"/>
                  <a:gd name="T4" fmla="*/ 53 w 202"/>
                  <a:gd name="T5" fmla="*/ 202 h 202"/>
                  <a:gd name="T6" fmla="*/ 202 w 202"/>
                  <a:gd name="T7" fmla="*/ 52 h 202"/>
                  <a:gd name="T8" fmla="*/ 93 w 202"/>
                  <a:gd name="T9" fmla="*/ 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2">
                    <a:moveTo>
                      <a:pt x="93" y="9"/>
                    </a:moveTo>
                    <a:cubicBezTo>
                      <a:pt x="49" y="18"/>
                      <a:pt x="21" y="45"/>
                      <a:pt x="11" y="88"/>
                    </a:cubicBezTo>
                    <a:cubicBezTo>
                      <a:pt x="0" y="136"/>
                      <a:pt x="18" y="173"/>
                      <a:pt x="53" y="202"/>
                    </a:cubicBezTo>
                    <a:cubicBezTo>
                      <a:pt x="104" y="151"/>
                      <a:pt x="152" y="102"/>
                      <a:pt x="202" y="52"/>
                    </a:cubicBezTo>
                    <a:cubicBezTo>
                      <a:pt x="175" y="18"/>
                      <a:pt x="139" y="0"/>
                      <a:pt x="9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2653" y="1780"/>
                <a:ext cx="1151" cy="151"/>
              </a:xfrm>
              <a:custGeom>
                <a:avLst/>
                <a:gdLst>
                  <a:gd name="T0" fmla="*/ 36 w 486"/>
                  <a:gd name="T1" fmla="*/ 64 h 64"/>
                  <a:gd name="T2" fmla="*/ 450 w 486"/>
                  <a:gd name="T3" fmla="*/ 64 h 64"/>
                  <a:gd name="T4" fmla="*/ 486 w 486"/>
                  <a:gd name="T5" fmla="*/ 32 h 64"/>
                  <a:gd name="T6" fmla="*/ 450 w 486"/>
                  <a:gd name="T7" fmla="*/ 0 h 64"/>
                  <a:gd name="T8" fmla="*/ 36 w 486"/>
                  <a:gd name="T9" fmla="*/ 0 h 64"/>
                  <a:gd name="T10" fmla="*/ 0 w 486"/>
                  <a:gd name="T11" fmla="*/ 32 h 64"/>
                  <a:gd name="T12" fmla="*/ 36 w 486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64">
                    <a:moveTo>
                      <a:pt x="36" y="64"/>
                    </a:moveTo>
                    <a:cubicBezTo>
                      <a:pt x="450" y="64"/>
                      <a:pt x="450" y="64"/>
                      <a:pt x="450" y="64"/>
                    </a:cubicBezTo>
                    <a:cubicBezTo>
                      <a:pt x="470" y="64"/>
                      <a:pt x="486" y="50"/>
                      <a:pt x="486" y="32"/>
                    </a:cubicBezTo>
                    <a:cubicBezTo>
                      <a:pt x="486" y="15"/>
                      <a:pt x="470" y="0"/>
                      <a:pt x="45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5"/>
                      <a:pt x="0" y="32"/>
                    </a:cubicBezTo>
                    <a:cubicBezTo>
                      <a:pt x="0" y="50"/>
                      <a:pt x="16" y="64"/>
                      <a:pt x="3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2653" y="2062"/>
                <a:ext cx="1151" cy="151"/>
              </a:xfrm>
              <a:custGeom>
                <a:avLst/>
                <a:gdLst>
                  <a:gd name="T0" fmla="*/ 36 w 486"/>
                  <a:gd name="T1" fmla="*/ 64 h 64"/>
                  <a:gd name="T2" fmla="*/ 450 w 486"/>
                  <a:gd name="T3" fmla="*/ 64 h 64"/>
                  <a:gd name="T4" fmla="*/ 486 w 486"/>
                  <a:gd name="T5" fmla="*/ 32 h 64"/>
                  <a:gd name="T6" fmla="*/ 450 w 486"/>
                  <a:gd name="T7" fmla="*/ 0 h 64"/>
                  <a:gd name="T8" fmla="*/ 36 w 486"/>
                  <a:gd name="T9" fmla="*/ 0 h 64"/>
                  <a:gd name="T10" fmla="*/ 0 w 486"/>
                  <a:gd name="T11" fmla="*/ 32 h 64"/>
                  <a:gd name="T12" fmla="*/ 36 w 486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64">
                    <a:moveTo>
                      <a:pt x="36" y="64"/>
                    </a:moveTo>
                    <a:cubicBezTo>
                      <a:pt x="450" y="64"/>
                      <a:pt x="450" y="64"/>
                      <a:pt x="450" y="64"/>
                    </a:cubicBezTo>
                    <a:cubicBezTo>
                      <a:pt x="470" y="64"/>
                      <a:pt x="486" y="50"/>
                      <a:pt x="486" y="32"/>
                    </a:cubicBezTo>
                    <a:cubicBezTo>
                      <a:pt x="486" y="15"/>
                      <a:pt x="470" y="0"/>
                      <a:pt x="45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5"/>
                      <a:pt x="0" y="32"/>
                    </a:cubicBezTo>
                    <a:cubicBezTo>
                      <a:pt x="0" y="50"/>
                      <a:pt x="16" y="64"/>
                      <a:pt x="3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2653" y="2344"/>
                <a:ext cx="1151" cy="151"/>
              </a:xfrm>
              <a:custGeom>
                <a:avLst/>
                <a:gdLst>
                  <a:gd name="T0" fmla="*/ 36 w 486"/>
                  <a:gd name="T1" fmla="*/ 64 h 64"/>
                  <a:gd name="T2" fmla="*/ 450 w 486"/>
                  <a:gd name="T3" fmla="*/ 64 h 64"/>
                  <a:gd name="T4" fmla="*/ 486 w 486"/>
                  <a:gd name="T5" fmla="*/ 32 h 64"/>
                  <a:gd name="T6" fmla="*/ 450 w 486"/>
                  <a:gd name="T7" fmla="*/ 0 h 64"/>
                  <a:gd name="T8" fmla="*/ 36 w 486"/>
                  <a:gd name="T9" fmla="*/ 0 h 64"/>
                  <a:gd name="T10" fmla="*/ 0 w 486"/>
                  <a:gd name="T11" fmla="*/ 32 h 64"/>
                  <a:gd name="T12" fmla="*/ 36 w 486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64">
                    <a:moveTo>
                      <a:pt x="36" y="64"/>
                    </a:moveTo>
                    <a:cubicBezTo>
                      <a:pt x="450" y="64"/>
                      <a:pt x="450" y="64"/>
                      <a:pt x="450" y="64"/>
                    </a:cubicBezTo>
                    <a:cubicBezTo>
                      <a:pt x="470" y="64"/>
                      <a:pt x="486" y="50"/>
                      <a:pt x="486" y="32"/>
                    </a:cubicBezTo>
                    <a:cubicBezTo>
                      <a:pt x="486" y="15"/>
                      <a:pt x="470" y="0"/>
                      <a:pt x="45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5"/>
                      <a:pt x="0" y="32"/>
                    </a:cubicBezTo>
                    <a:cubicBezTo>
                      <a:pt x="0" y="50"/>
                      <a:pt x="16" y="64"/>
                      <a:pt x="3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-1044624" y="4869160"/>
            <a:ext cx="10188624" cy="1224136"/>
            <a:chOff x="-1044624" y="4869160"/>
            <a:chExt cx="10188624" cy="1224136"/>
          </a:xfrm>
        </p:grpSpPr>
        <p:sp>
          <p:nvSpPr>
            <p:cNvPr id="49" name="평행 사변형 48"/>
            <p:cNvSpPr/>
            <p:nvPr/>
          </p:nvSpPr>
          <p:spPr>
            <a:xfrm>
              <a:off x="-1044624" y="4869160"/>
              <a:ext cx="10188624" cy="1224136"/>
            </a:xfrm>
            <a:prstGeom prst="parallelogram">
              <a:avLst>
                <a:gd name="adj" fmla="val 791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943200" y="5014917"/>
              <a:ext cx="72007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…responding to questions about their background, their teaching practices, support and development, their relationships with colleagues and students and the leadership in their schools</a:t>
              </a:r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그룹 58"/>
            <p:cNvGrpSpPr/>
            <p:nvPr/>
          </p:nvGrpSpPr>
          <p:grpSpPr>
            <a:xfrm>
              <a:off x="251520" y="5157192"/>
              <a:ext cx="815072" cy="720080"/>
              <a:chOff x="5318569" y="3719239"/>
              <a:chExt cx="1191396" cy="1052545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5318569" y="3719239"/>
                <a:ext cx="923704" cy="949369"/>
              </a:xfrm>
              <a:custGeom>
                <a:avLst/>
                <a:gdLst>
                  <a:gd name="T0" fmla="*/ 182 w 1521"/>
                  <a:gd name="T1" fmla="*/ 1563 h 1563"/>
                  <a:gd name="T2" fmla="*/ 308 w 1521"/>
                  <a:gd name="T3" fmla="*/ 1263 h 1563"/>
                  <a:gd name="T4" fmla="*/ 165 w 1521"/>
                  <a:gd name="T5" fmla="*/ 1209 h 1563"/>
                  <a:gd name="T6" fmla="*/ 2 w 1521"/>
                  <a:gd name="T7" fmla="*/ 915 h 1563"/>
                  <a:gd name="T8" fmla="*/ 1 w 1521"/>
                  <a:gd name="T9" fmla="*/ 353 h 1563"/>
                  <a:gd name="T10" fmla="*/ 350 w 1521"/>
                  <a:gd name="T11" fmla="*/ 1 h 1563"/>
                  <a:gd name="T12" fmla="*/ 1178 w 1521"/>
                  <a:gd name="T13" fmla="*/ 1 h 1563"/>
                  <a:gd name="T14" fmla="*/ 1517 w 1521"/>
                  <a:gd name="T15" fmla="*/ 327 h 1563"/>
                  <a:gd name="T16" fmla="*/ 1519 w 1521"/>
                  <a:gd name="T17" fmla="*/ 713 h 1563"/>
                  <a:gd name="T18" fmla="*/ 1518 w 1521"/>
                  <a:gd name="T19" fmla="*/ 909 h 1563"/>
                  <a:gd name="T20" fmla="*/ 1232 w 1521"/>
                  <a:gd name="T21" fmla="*/ 1258 h 1563"/>
                  <a:gd name="T22" fmla="*/ 1110 w 1521"/>
                  <a:gd name="T23" fmla="*/ 1265 h 1563"/>
                  <a:gd name="T24" fmla="*/ 655 w 1521"/>
                  <a:gd name="T25" fmla="*/ 1266 h 1563"/>
                  <a:gd name="T26" fmla="*/ 614 w 1521"/>
                  <a:gd name="T27" fmla="*/ 1278 h 1563"/>
                  <a:gd name="T28" fmla="*/ 202 w 1521"/>
                  <a:gd name="T29" fmla="*/ 1550 h 1563"/>
                  <a:gd name="T30" fmla="*/ 182 w 1521"/>
                  <a:gd name="T31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1" h="1563">
                    <a:moveTo>
                      <a:pt x="182" y="1563"/>
                    </a:moveTo>
                    <a:cubicBezTo>
                      <a:pt x="225" y="1460"/>
                      <a:pt x="266" y="1362"/>
                      <a:pt x="308" y="1263"/>
                    </a:cubicBezTo>
                    <a:cubicBezTo>
                      <a:pt x="255" y="1254"/>
                      <a:pt x="207" y="1238"/>
                      <a:pt x="165" y="1209"/>
                    </a:cubicBezTo>
                    <a:cubicBezTo>
                      <a:pt x="60" y="1139"/>
                      <a:pt x="3" y="1041"/>
                      <a:pt x="2" y="915"/>
                    </a:cubicBezTo>
                    <a:cubicBezTo>
                      <a:pt x="0" y="727"/>
                      <a:pt x="0" y="540"/>
                      <a:pt x="1" y="353"/>
                    </a:cubicBezTo>
                    <a:cubicBezTo>
                      <a:pt x="2" y="159"/>
                      <a:pt x="157" y="2"/>
                      <a:pt x="350" y="1"/>
                    </a:cubicBezTo>
                    <a:cubicBezTo>
                      <a:pt x="626" y="0"/>
                      <a:pt x="902" y="0"/>
                      <a:pt x="1178" y="1"/>
                    </a:cubicBezTo>
                    <a:cubicBezTo>
                      <a:pt x="1353" y="2"/>
                      <a:pt x="1510" y="152"/>
                      <a:pt x="1517" y="327"/>
                    </a:cubicBezTo>
                    <a:cubicBezTo>
                      <a:pt x="1521" y="455"/>
                      <a:pt x="1518" y="584"/>
                      <a:pt x="1519" y="713"/>
                    </a:cubicBezTo>
                    <a:cubicBezTo>
                      <a:pt x="1519" y="778"/>
                      <a:pt x="1519" y="843"/>
                      <a:pt x="1518" y="909"/>
                    </a:cubicBezTo>
                    <a:cubicBezTo>
                      <a:pt x="1516" y="1084"/>
                      <a:pt x="1403" y="1224"/>
                      <a:pt x="1232" y="1258"/>
                    </a:cubicBezTo>
                    <a:cubicBezTo>
                      <a:pt x="1192" y="1266"/>
                      <a:pt x="1151" y="1265"/>
                      <a:pt x="1110" y="1265"/>
                    </a:cubicBezTo>
                    <a:cubicBezTo>
                      <a:pt x="958" y="1266"/>
                      <a:pt x="806" y="1265"/>
                      <a:pt x="655" y="1266"/>
                    </a:cubicBezTo>
                    <a:cubicBezTo>
                      <a:pt x="641" y="1266"/>
                      <a:pt x="626" y="1270"/>
                      <a:pt x="614" y="1278"/>
                    </a:cubicBezTo>
                    <a:cubicBezTo>
                      <a:pt x="477" y="1368"/>
                      <a:pt x="340" y="1459"/>
                      <a:pt x="202" y="1550"/>
                    </a:cubicBezTo>
                    <a:cubicBezTo>
                      <a:pt x="197" y="1553"/>
                      <a:pt x="192" y="1556"/>
                      <a:pt x="182" y="15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5799542" y="4015676"/>
                <a:ext cx="710423" cy="756108"/>
              </a:xfrm>
              <a:custGeom>
                <a:avLst/>
                <a:gdLst>
                  <a:gd name="T0" fmla="*/ 1021 w 1170"/>
                  <a:gd name="T1" fmla="*/ 1245 h 1245"/>
                  <a:gd name="T2" fmla="*/ 823 w 1170"/>
                  <a:gd name="T3" fmla="*/ 1114 h 1245"/>
                  <a:gd name="T4" fmla="*/ 683 w 1170"/>
                  <a:gd name="T5" fmla="*/ 1021 h 1245"/>
                  <a:gd name="T6" fmla="*/ 655 w 1170"/>
                  <a:gd name="T7" fmla="*/ 1013 h 1245"/>
                  <a:gd name="T8" fmla="*/ 249 w 1170"/>
                  <a:gd name="T9" fmla="*/ 1012 h 1245"/>
                  <a:gd name="T10" fmla="*/ 9 w 1170"/>
                  <a:gd name="T11" fmla="*/ 875 h 1245"/>
                  <a:gd name="T12" fmla="*/ 0 w 1170"/>
                  <a:gd name="T13" fmla="*/ 857 h 1245"/>
                  <a:gd name="T14" fmla="*/ 91 w 1170"/>
                  <a:gd name="T15" fmla="*/ 857 h 1245"/>
                  <a:gd name="T16" fmla="*/ 371 w 1170"/>
                  <a:gd name="T17" fmla="*/ 857 h 1245"/>
                  <a:gd name="T18" fmla="*/ 806 w 1170"/>
                  <a:gd name="T19" fmla="*/ 437 h 1245"/>
                  <a:gd name="T20" fmla="*/ 806 w 1170"/>
                  <a:gd name="T21" fmla="*/ 65 h 1245"/>
                  <a:gd name="T22" fmla="*/ 806 w 1170"/>
                  <a:gd name="T23" fmla="*/ 16 h 1245"/>
                  <a:gd name="T24" fmla="*/ 1145 w 1170"/>
                  <a:gd name="T25" fmla="*/ 183 h 1245"/>
                  <a:gd name="T26" fmla="*/ 1168 w 1170"/>
                  <a:gd name="T27" fmla="*/ 288 h 1245"/>
                  <a:gd name="T28" fmla="*/ 1169 w 1170"/>
                  <a:gd name="T29" fmla="*/ 734 h 1245"/>
                  <a:gd name="T30" fmla="*/ 927 w 1170"/>
                  <a:gd name="T31" fmla="*/ 1011 h 1245"/>
                  <a:gd name="T32" fmla="*/ 1024 w 1170"/>
                  <a:gd name="T33" fmla="*/ 1242 h 1245"/>
                  <a:gd name="T34" fmla="*/ 1021 w 1170"/>
                  <a:gd name="T35" fmla="*/ 1245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0" h="1245">
                    <a:moveTo>
                      <a:pt x="1021" y="1245"/>
                    </a:moveTo>
                    <a:cubicBezTo>
                      <a:pt x="955" y="1201"/>
                      <a:pt x="889" y="1157"/>
                      <a:pt x="823" y="1114"/>
                    </a:cubicBezTo>
                    <a:cubicBezTo>
                      <a:pt x="776" y="1083"/>
                      <a:pt x="730" y="1052"/>
                      <a:pt x="683" y="1021"/>
                    </a:cubicBezTo>
                    <a:cubicBezTo>
                      <a:pt x="675" y="1016"/>
                      <a:pt x="665" y="1013"/>
                      <a:pt x="655" y="1013"/>
                    </a:cubicBezTo>
                    <a:cubicBezTo>
                      <a:pt x="520" y="1013"/>
                      <a:pt x="385" y="1014"/>
                      <a:pt x="249" y="1012"/>
                    </a:cubicBezTo>
                    <a:cubicBezTo>
                      <a:pt x="145" y="1011"/>
                      <a:pt x="65" y="964"/>
                      <a:pt x="9" y="875"/>
                    </a:cubicBezTo>
                    <a:cubicBezTo>
                      <a:pt x="6" y="871"/>
                      <a:pt x="4" y="865"/>
                      <a:pt x="0" y="857"/>
                    </a:cubicBezTo>
                    <a:cubicBezTo>
                      <a:pt x="32" y="857"/>
                      <a:pt x="62" y="857"/>
                      <a:pt x="91" y="857"/>
                    </a:cubicBezTo>
                    <a:cubicBezTo>
                      <a:pt x="185" y="857"/>
                      <a:pt x="278" y="857"/>
                      <a:pt x="371" y="857"/>
                    </a:cubicBezTo>
                    <a:cubicBezTo>
                      <a:pt x="607" y="857"/>
                      <a:pt x="799" y="673"/>
                      <a:pt x="806" y="437"/>
                    </a:cubicBezTo>
                    <a:cubicBezTo>
                      <a:pt x="809" y="313"/>
                      <a:pt x="806" y="189"/>
                      <a:pt x="806" y="65"/>
                    </a:cubicBezTo>
                    <a:cubicBezTo>
                      <a:pt x="806" y="48"/>
                      <a:pt x="806" y="32"/>
                      <a:pt x="806" y="16"/>
                    </a:cubicBezTo>
                    <a:cubicBezTo>
                      <a:pt x="950" y="0"/>
                      <a:pt x="1079" y="35"/>
                      <a:pt x="1145" y="183"/>
                    </a:cubicBezTo>
                    <a:cubicBezTo>
                      <a:pt x="1160" y="215"/>
                      <a:pt x="1167" y="253"/>
                      <a:pt x="1168" y="288"/>
                    </a:cubicBezTo>
                    <a:cubicBezTo>
                      <a:pt x="1170" y="436"/>
                      <a:pt x="1169" y="585"/>
                      <a:pt x="1169" y="734"/>
                    </a:cubicBezTo>
                    <a:cubicBezTo>
                      <a:pt x="1169" y="859"/>
                      <a:pt x="1083" y="983"/>
                      <a:pt x="927" y="1011"/>
                    </a:cubicBezTo>
                    <a:cubicBezTo>
                      <a:pt x="960" y="1089"/>
                      <a:pt x="992" y="1165"/>
                      <a:pt x="1024" y="1242"/>
                    </a:cubicBezTo>
                    <a:cubicBezTo>
                      <a:pt x="1023" y="1243"/>
                      <a:pt x="1022" y="1244"/>
                      <a:pt x="1021" y="12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hap6.jpg"/>
          <p:cNvPicPr>
            <a:picLocks noChangeAspect="1"/>
          </p:cNvPicPr>
          <p:nvPr/>
        </p:nvPicPr>
        <p:blipFill>
          <a:blip r:embed="rId2" cstate="print"/>
          <a:srcRect l="17232"/>
          <a:stretch>
            <a:fillRect/>
          </a:stretch>
        </p:blipFill>
        <p:spPr>
          <a:xfrm>
            <a:off x="0" y="-27322"/>
            <a:ext cx="8892480" cy="6912706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57854"/>
            <a:ext cx="5796136" cy="10143238"/>
          </a:xfrm>
          <a:prstGeom prst="rtTriangle">
            <a:avLst/>
          </a:prstGeom>
          <a:solidFill>
            <a:schemeClr val="accent4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84575" y="2386691"/>
            <a:ext cx="37079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Teacher Practices and Classroom Environment</a:t>
            </a:r>
            <a:endParaRPr kumimoji="1" lang="en-GB" altLang="ko-KR" sz="800" b="1" i="1" dirty="0" smtClean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평행 사변형 11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4"/>
          <p:cNvSpPr/>
          <p:nvPr/>
        </p:nvSpPr>
        <p:spPr>
          <a:xfrm>
            <a:off x="251520" y="692696"/>
            <a:ext cx="832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report that more than 10% of the students in their class have the following characteristics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Challenging classrooms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95958"/>
              </p:ext>
            </p:extLst>
          </p:nvPr>
        </p:nvGraphicFramePr>
        <p:xfrm>
          <a:off x="467544" y="15764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6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24930"/>
              </p:ext>
            </p:extLst>
          </p:nvPr>
        </p:nvGraphicFramePr>
        <p:xfrm>
          <a:off x="1806624" y="908720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67212"/>
              </p:ext>
            </p:extLst>
          </p:nvPr>
        </p:nvGraphicFramePr>
        <p:xfrm>
          <a:off x="923118" y="1877546"/>
          <a:ext cx="9577064" cy="457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평행 사변형 11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4"/>
          <p:cNvSpPr/>
          <p:nvPr/>
        </p:nvSpPr>
        <p:spPr>
          <a:xfrm>
            <a:off x="233772" y="831195"/>
            <a:ext cx="867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Average proportion of time lower secondary </a:t>
            </a:r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 </a:t>
            </a:r>
            <a:r>
              <a: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report spending on each of these activities in an average </a:t>
            </a:r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lesson</a:t>
            </a:r>
            <a:endParaRPr lang="en-US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Distribution of class 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44683" y="1354326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Average</a:t>
            </a:r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El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평행 사변형 11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33325"/>
              </p:ext>
            </p:extLst>
          </p:nvPr>
        </p:nvGraphicFramePr>
        <p:xfrm>
          <a:off x="298959" y="1097360"/>
          <a:ext cx="82296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4"/>
          <p:cNvSpPr/>
          <p:nvPr/>
        </p:nvSpPr>
        <p:spPr>
          <a:xfrm>
            <a:off x="251520" y="69269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report doing the following activities at least once per month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 co-operation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409976" y="2468031"/>
            <a:ext cx="5179569" cy="36003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2"/>
          <p:cNvSpPr txBox="1"/>
          <p:nvPr/>
        </p:nvSpPr>
        <p:spPr>
          <a:xfrm>
            <a:off x="1547664" y="1678431"/>
            <a:ext cx="2866095" cy="1987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Exchange</a:t>
            </a:r>
            <a:r>
              <a:rPr lang="en-GB" sz="1200" b="1" baseline="0" dirty="0">
                <a:solidFill>
                  <a:schemeClr val="bg1"/>
                </a:solidFill>
              </a:rPr>
              <a:t> and co-ordination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24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Teaching practices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6926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report using the following teaching </a:t>
            </a:r>
            <a:r>
              <a: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practices </a:t>
            </a:r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"frequently" </a:t>
            </a:r>
            <a:r>
              <a: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"in </a:t>
            </a:r>
            <a:r>
              <a:rPr lang="en-US" altLang="ko-K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 or nearly all </a:t>
            </a:r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lessons"</a:t>
            </a:r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84291071"/>
              </p:ext>
            </p:extLst>
          </p:nvPr>
        </p:nvGraphicFramePr>
        <p:xfrm>
          <a:off x="64604" y="1237402"/>
          <a:ext cx="9043900" cy="562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4167962"/>
            <a:ext cx="4348718" cy="2243471"/>
            <a:chOff x="0" y="4167962"/>
            <a:chExt cx="4348718" cy="2243471"/>
          </a:xfrm>
        </p:grpSpPr>
        <p:sp>
          <p:nvSpPr>
            <p:cNvPr id="17" name="Rectangle 1"/>
            <p:cNvSpPr/>
            <p:nvPr/>
          </p:nvSpPr>
          <p:spPr>
            <a:xfrm rot="5400000">
              <a:off x="1653365" y="3726712"/>
              <a:ext cx="1031356" cy="433808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Rectangle 1"/>
            <p:cNvSpPr/>
            <p:nvPr/>
          </p:nvSpPr>
          <p:spPr>
            <a:xfrm rot="5400000">
              <a:off x="1935126" y="2243468"/>
              <a:ext cx="489098" cy="433808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3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hap3.jpg"/>
          <p:cNvPicPr>
            <a:picLocks noChangeAspect="1"/>
          </p:cNvPicPr>
          <p:nvPr/>
        </p:nvPicPr>
        <p:blipFill>
          <a:blip r:embed="rId3" cstate="print"/>
          <a:srcRect l="15651"/>
          <a:stretch>
            <a:fillRect/>
          </a:stretch>
        </p:blipFill>
        <p:spPr>
          <a:xfrm>
            <a:off x="0" y="0"/>
            <a:ext cx="8542320" cy="6858000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85238"/>
            <a:ext cx="5796136" cy="10143238"/>
          </a:xfrm>
          <a:prstGeom prst="rtTriangle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67944" y="2883708"/>
            <a:ext cx="47880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School Leadership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26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Principals' leadership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7573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education principals who report having engaged "often" or "very often" in the following leadership activities during the 12 months prior to the survey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088072866"/>
              </p:ext>
            </p:extLst>
          </p:nvPr>
        </p:nvGraphicFramePr>
        <p:xfrm>
          <a:off x="0" y="1080655"/>
          <a:ext cx="9108504" cy="591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1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383395045"/>
              </p:ext>
            </p:extLst>
          </p:nvPr>
        </p:nvGraphicFramePr>
        <p:xfrm>
          <a:off x="0" y="1066883"/>
          <a:ext cx="9048473" cy="56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27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3" y="29144"/>
            <a:ext cx="693442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Elements </a:t>
            </a:r>
            <a:r>
              <a:rPr lang="en-US" altLang="ko-KR" sz="2000" u="sng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included in principals' formal education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75737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Percentage of lower secondary 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principals </a:t>
            </a:r>
            <a:r>
              <a: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whose formal education did not include: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8701" y="1703124"/>
            <a:ext cx="175775" cy="529817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9" name="Rectangle 28"/>
          <p:cNvSpPr/>
          <p:nvPr/>
        </p:nvSpPr>
        <p:spPr>
          <a:xfrm>
            <a:off x="5412377" y="1646689"/>
            <a:ext cx="175775" cy="529817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6565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hap7.jpg"/>
          <p:cNvPicPr>
            <a:picLocks noChangeAspect="1"/>
          </p:cNvPicPr>
          <p:nvPr/>
        </p:nvPicPr>
        <p:blipFill>
          <a:blip r:embed="rId3" cstate="print"/>
          <a:srcRect l="11137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85238"/>
            <a:ext cx="5796136" cy="10143238"/>
          </a:xfrm>
          <a:prstGeom prst="rtTriangle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16016" y="1844824"/>
            <a:ext cx="41399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Teacher Self-Efficacy and Job Satisfaction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슬라이드 번호 개체 틀 6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64164-D7C2-4011-A351-B5EC1CE463B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sp>
        <p:nvSpPr>
          <p:cNvPr id="23" name="직사각형 13"/>
          <p:cNvSpPr/>
          <p:nvPr/>
        </p:nvSpPr>
        <p:spPr>
          <a:xfrm>
            <a:off x="260047" y="799311"/>
            <a:ext cx="8062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 "agree" or "strongly agree" with the following statements</a:t>
            </a:r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00293214"/>
              </p:ext>
            </p:extLst>
          </p:nvPr>
        </p:nvGraphicFramePr>
        <p:xfrm>
          <a:off x="233772" y="1350819"/>
          <a:ext cx="8730716" cy="530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72008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Teachers' </a:t>
            </a:r>
            <a:r>
              <a:rPr lang="en-US" altLang="ko-KR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satisfaction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with their working environment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png;base64,iVBORw0KGgoAAAANSUhEUgAABAAAAAQACAYAAAB/HSuDAAAgAElEQVR4XuzdjXXdxNYwYL4KAhVwqACoAFMBoQJMBYEKYioAKsBUQKgAUwGhAkwFQAV8e99r3zeEJD6SZqT5ebTWWQSQZvZ+ZpJY+0gz/+8tBwECBAgQIECAAAECBAgQIDC8wP8bPkMJEiBAgAABAgQIECBAgAABAm8pAJgEBAgQIECAAAECBAgQIEBgAgEFgAkGWYoECBAgQIAAAQIECBAgQEABwBwgQIAAAQIECBAgQIAAAQITCCgATDDIUiRAgAABAgQIECBAgAABAgoA5gABAgQIECBAgAABAgQIEJhAQAFggkGWIgECBAgQIECAAAECBAgQUAAwBwgQIECAAAECBAgQIECAwAQCCgATDLIUCRAgQIAAAQIECBAgQICAAoA5QIAAAQIECBAgQIAAAQIEJhBQAJhgkKVIgAABAgQIECBAgAABAgQUAMwBAgQIECBAgAABAgQIECAwgYACwASDLEUCBAgQIECAAAECBAgQIKAAYA4QIECAAAECBAgQIECAAIEJBBQAJhhkKRIgQIAAAQIECBAgQIAAAQUAc4AAAQIECBAgQIAAAQIECEwgoAAwwSBLkQABAgQIECBAgAABAgQIKACYAwQIECBAgAABAgQIECBAYAIBBYAJBlmKBAgQIECAAAECBAgQIEBAAcAcIECAAAECBAgQIECAAAECEwgoAEwwyFIkQIAAAQIECBAgQIAAAQIKAOYAAQIECBAgQIAAAQIECBCYQEABYIJBliIBAgQIECBAgAABAgQIEFAAMAcIECBAgAABAgQIECBAgMAEAgoAEwyyFAkQIECAAAECBAgQIECAgAKAOUCAAAECBAgQIECAAAECBCYQUACYYJClSIAAAQIECBAgQIAAAQIEFADMAQIECBAgQIAAAQIECBAgMIGAAsAEgyxFAgQIECBAgAABAgQIECCgAGAOECBAgAABAgQIECBAgACBCQQUACYYZCkSIECAAAECBAgQIECAAAEFAHOAAAECBAgQIECAAAECBAhMIKAAMMEgS5EAAQIECBAgQIAAAQIECCgAmAMECBAgQIAAAQIECBAgQGACAQWACQZZigQIECBAgAABAgQIECBAQAHAHCBAgAABAgQIECBAgAABAhMIKABMMMhSJECAAAECBAgQIECAAAECCgDmAAECBAgQIECAAAECBAgQmEBAAWCCQZYiAQIECBAgQIAAAQIECBBQADAHCBAgQIAAAQIECBAgQIDABAIKABMMshQJECBAgAABAgQIECBAgIACgDlAgAABAgQIECBAgAABAgQmEFAAmGCQpUiAAAECBAgQIECAAAECBBQAzAECBAgQIECAAAECBAgQIDCBgALABIMsRQIECBAgQIAAAQIECBAgoABgDhAgQIAAAQIECBAgQIAAgQkEFAAmGGQpEiBAgAABAgQIECBAgAABBQBzgAABAgQIECBAgAABAgQITCCgADDBIEuRAAECBAgQIECAAAECBAgoAJgDBAgQIECAAAECBAgQIEBgAgEFgAkGWYoECBAgQIAAAQIECBAgQEABwBwgQIAAAQIECBAgQIAAAQITCCgATDDIUiRAgAABAgQIECBAgAABAgoA5gABAgQIECBAgAABAgQIEJhAQAFggkGWIgECBAgQIECAAAECBAgQUAAwBwgQIECAAAECBAgQIECAwAQCCgATDLIUCRAgQIAAAQIECBAgQICAAoA5QIAAAQIECBAgQIAAAQIEJhBQAJhgkKVIgAABAgQIECBAgAABAgQUAMwBAgQIECBAgAABAgQIECAwgYACwASDLEUCBAgQIECAAAECBAgQIKAAYA4QIECAAAECBAgQIECAAIEJBBQAJhhkKRIgQIAAAQIECBAgQIAAAQUAc4AAAQIECBAgQIAAAQIECEwgoAAwwSBLkQABAgQIECBAgAABAgQIKACYAwQIECBAgAABAgQIECBAYAIBBYAJBlmKBAgQIECAAAECBAgQIEBAAcAcIECAAAECBAgQIECAAAECEwgoAEwwyFIkQIAAAQIECBAgQIAAAQIKAOYAAQIECBAgQIAAAQIECBCYQEABYIJBliIBAgQIECBAgAABAgQIEFAAMAcIECBAgAABAgQIECBAgMAEAgoAEwyyFAkQIECAAAECBAgQIECAgAKAOUCAAAECBAgQIECAAAECBCYQUACYYJClSIAAAQIECBAgQIAAAQIEFADMAQIECBAgQIAAAQIECBAgMIGAAsAEgyxFAgQIECBAgAABAgQIECCgAGAOECBAgAABAgQIECBAgACBCQQUACYYZCkSIECAAAECBAgQIECAAAEFAHOAAAECBAgQIECAAAECBAhMIKAAMMEgS5EAAQIECBAgQIAAAQIECCgAmAMECBAgQIAAAQIECBAgQGACAQWACQZZigQIECBAgAABAgQIECBAQAHAHCBAgAABAgQIECBAgAABAhMIKABMMMhSJECAAAECBAgQIECAAAECCgDmAAECBAgQIFBC4KOXGvm5RKPaIECAAAECBMoJKACUs9QSAQIECBCYSeDtSPaT+Dy++7wq92fxH/PzY3z+nAlHrgQIECBAoEUBBYAWR0VMBAgQIECgTYFzbvpfF7liQJtjKioCBAgQmEhAAWCiwZYqAQIECBBYIbDlpl8xYAW4SwgQIECAQC0BBYBastolQIAAAQL9CtS46VcM6Hc+iJwAAQIEBhFQABhkIKVBgAABAgQ2Cux5068YsHGwXE6AAAECBNYIKACsUXMNAQIECBAYQ6CFm37FgDHmkiwIECBAoAMBBYAOBkmIBAgQIECgoEDLN/2KAQUHWlMECBAgQOBlAQUAc4IAAQIECIwv0ONNv2LA+PNShgQIECCws4ACwM7guiNAgAABAjsJjHTTrxiw06TRDQECBAiMLaAAMPb4yo4AAQIE5hKY4aZfMWCuOS1bAgQIECgooABQEFNTBAgQIEDgAIGZb/pfx/08/sd1fH6Mz+0BY6JLAgQIECDQpIACQJPDIigCBAgQIPBGATf9508QxYDzrZxJgAABAoMLKAAMPsDSI0CAAIFhBE6RySfxuYjP42Gy2jcRxYB9vfVGgAABAo0JKAA0NiDCIUCAAAECLwjc3/Rfxn/7gExRAcWAopwaI0CAAIEeBBQAehglMRIgQIDATAJu+vcfbcWA/c31SIAAAQIHCCgAHICuSwIECBAg8JKAm/52poRiQDtjIRICBAgQKCygAFAYVHMECBAgQOBMATf9Z0IdeJpiwIH4uiZAgACB8gIKAOVNtUiAAAECBF4n4Ka/37mhGNDv2ImcAAECBO4EFABMBQIECBAgUFfATX9d3yNaVww4Ql2fBAgQILBZQAFgM6EGCBAgQIDAvwTc9M8zKRQD5hlrmRIgQKB7AQWA7odQAgQIECDQiICb/kYG4sAwFAMOxNc1AQIECDwsoADwsJEzCBAgQIDA6wTc9JsbrxNQDDA3CBAgQKA5AQWA5oZEQAQIECDQuICb/sYHqMHwFAMaHBQhESBAYEYBBYAZR13OBAgQILBUwE3/UjHnv05AMcDcIECAAIHDBBQADqPXMQECBAg0LuCmv/EBGiA8xYABBlEKBAgQ6ElAAaCn0RIrAQIECNQWcNNfW1j7rxNQDDA3CBAgQKC6gAJAdWIdECBAgEDjAm76Gx+gCcNTDJhw0KVMgACBPQQUAPZQ1gcBAgQItCbgpr+1ERHP6wQUA8wNAgQIECgmoABQjFJDBAgQINC4gJv+egP0YzSdN6q38Unn/DyOz6N6XU7ZsmLAlMMuaQIECJQTUAAoZ6klAgQIEGhPwE1/vTH5OZq+js+z+Pz5im7evvv/n9QLYeqWFQOmHn7JEyBAYJ2AAsA6N1cRIECAQLsCbvrrjc3v0fQ3dzf9t2d2kzeq7595rtPWCSgGrHNzFQECBKYTUACYbsglTIAAgSEF3PTXG9a/ounru0/eaC49cmx+W3qR81cLKAaspnMhAQIExhdQABh/jGVIgACBUQXc9Ncd2e+j+Xy8Pz9bj5to4KOtjbh+sYBiwGIyFxAgQGBsAQWAscdXdgQIEBhNwE1/3RF96L3+tb1fxYVP117suiICigFFGDVCgACBvgUUAPoeP9ETIEBgBgE3/XVHec17/UsjUgBYKlb3fMWAur5aJ0CAQLMCCgDNDo3ACBAgMLWAm/66w5/v9eej/bmg35r3+pdGdxMXeAVgqdo+5ysG7OOsFwIECDQhoADQxDAIggABAgRCwE1//Wlw/4j/df2u/tdDjqtFAHcE39CVYsAGPJcSIECgBwEFgB5GSYwECBAYV8BNf/2xzUf884Y/P7f1u/tHD2/Hv/0Unw927ld32wUUA7YbaoEAAQLNCSgANDckAiJAgMAUAnlD+CQ+l1Nku3+S94/4503/zf7d/6fHU3x+cPN/kH7ZbnMefRufPV4XKRu51ggQIEDgHwIKACYEAQIECOwtkDf9X8cnvx12lBWotYr/kihzXLO484UxXsLW/Ll/RoRfxieLAQ4CBAgQ6FRAAaDTgRM2AQIEOhU4Rdy/uDEsOnr5iP/9gn63RVte1tgncfplfB4vu8zZnQm8F/EeOc864xIuAQIE2hJQAGhrPERDgACB0QWuIkH7wZcZ5R+jmeu7m/8yLS5v5f5Vjrzp90THcr8er/gqgs7fxw4CBAgQ6FBAAaDDQRMyAQIEOhbIb6rzm2LHOoEjF/S7j/h0N4b5iH/+2jGXQBaePOUx15jLlgCBgQQUAAYaTKkQIECgA4Hcdz7fD3csE8h3+9MuCyhHHZ/d3fi5+TtqBNroNxcDzOKPgwABAgQ6FFAA6HDQhEyAAIGOBS4j9u86jn/P0HMl/+u7G//bPTt+oa+L+PX9jb9H/A8ahMa6/fxuXjYWlnAIECBA4BwBBYBzlJxDgAABAiUFciux90s2OFhb9yv5583/Ecfp7qb/Mv6Zv3YQuBfIuXmBgwABAgT6FVAA6HfsRE6AAIFeBfKb5Ly5tRbA/41gftufj/dfxef2gIHNMblfxd8N3gED0EGX+e7/ZXxyO0AHAQIECHQqoADQ6cAJmwABAgMInO5uePOd8kcD5LMmhV/jovt3+4+4scqbfY/4rxm5ea75PlK9js/NPCnLlAABAuMKKACMO7YyI0CAQE8CWQS4/8xQDMibqrzxz9ch9j5Odzf9l/HP/LWDwMsC+W1/PpGSnyMKU0aEAAECBCoJKABUgtUsAQIECKwWGLUYkFv45U3/9QE3VR7xXz0dp7nQTf80Qy1RAgRmFlAAmHn05U6AAIH2BUYoBuSNVd70H7GF30X06xH/9uf5URG66T9KXr8ECBA4SEAB4CB43RIgQIDAYoGeigFHbuF3urvpv4x/5q8dBF4UcNNvPhAgQGBiAQWAiQdf6gQIEOhYoNViwP2iftcH2OY3/XnTf3FA37psW8BNf9vjIzoCBAjsJqAAsBu1jggQIECgkkALxYCjFvX7IEyfxCcN8j1/B4F7ATf95gIBAgQI/EtAAcCkIECAAIGRBC7vboZzT/vax1GL+uWNfn7b/0V8TrWT1H5XAm76uxouwRIgQGB/AQWA/c31SIAAAQL1BfIm+f7JgNLFgLzxv4rPdf00/tHDxd2N/+XO/equbQE3/W2Pj+gIECDQlIACQFPDIRgCBAgQqCCQN8zfFWj3iBt/3/YXGLgBm3DTP+CgSokAAQJ7CCgA7KGsDwIECBA4SiBvoH+Lz5b343NF/6v4fLNjEvnUQhYu8ikGB4EUcNNvHhAgQIDAZgEFgM2EGiBAgACBhgV+2HgT/fPdjfjtDjmeoo/7lfzz1w4CbvrNAQIECBAoKqAAUJRTYwQIECDQkMBFxPLThni+jGv3+Nbft/0bBmnAS930DzioUiJAgEArAgoArYyEOAgQIECgpEA+8v9LfE4rGs1H/nOF/esV1557ScaX2/ddrozx3H6c14eAm/4+xkmUBAgQ6F5AAaD7IZQAAQIECLxC4Cr+29MVMnnzfxGf5yuuPeeSbPv+Mf9zznfOuAJu+scdW5kRIECgWQEFgGaHRmAECBAgsFLgFNflwn9Lj1o3/1byXzoS457vpn/csZUZAQIEuhBQAOhimARJgAABAgsEruPc/JZ96fFpXPBs6UVvOP/iLo7Lgm1qqj8BN/39jZmICRAgMKyAAsCwQysxAgQITClwiqzXfPv/VVx3VUAsv+3PRf1yDYEPCrSniT4F3PT3OW6iJkCAwPACCgDDD7EECRAgMJXAdWS79Nv/vFl7XFDp4q4AkIUAxzwCbvrnGWuZEiBAoFsBBYBuh07gBAgQIPCSQH77nt/+5z/PPfK9/1N8/jz3ggXnZRxZWMiPYsACuI5OddPf0WAJlQABAgTeeksBwCwgQIAAgVEE8rH7rxcm82Wc/83Ca9acrhiwRq3Na9z0tzkuoiJAgACBMwQUAM5AcgoBAgQIdCHwS0S55L373+P80wGZKQYcgL6xSzf9GwFdToAAAQJtCCgAtDEOoiBAgACBbQJ5I7908b+P45qbbd1uvloxYDNhlQby1ZDcEeL+U6UTjRIgQIAAgb0FFAD2FtcfAQIECNQQuIpGny5o+Khv/98UomLAggGscKqb/gqomiRAgACBtgQUANoaD9EQIECAwDqBpY//7/Xu/7ps/ruQoQUE1+qdf52b/vOtnEmAAAECAwgoAAwwiFIgQIDA5AJ5s/zHAoOaK/8vCOPsUxUDzqY660Q3/WcxOYkAAQIERhRQABhxVOVEgACBuQQuI93vFqT8fZyb1/R4KAasGzU3/evcXEWAAAECgwkoAAw2oNIhQIDAhALXkfNnC/L+NM7Nxd3OPfKm+89zT97xPMWAN2P3cNP/SaSQr3p8G5/nO84dXREgQIDApAIKAJMOvLQJECAwkMDS9//fWXhDfxXnP7krGmThILeEa+1QDPjviPR00583/jluebSwI0Vrc1o8BAgQIFBBQAGgAqomCRAgQGA3gaXv//8ckV0sjO46zn/xCYN8GuB+ezjFgIWYFU7v9ab/RQoFgAoTQ5MECBAg8G8BBQCzggABAgR6Fsib+Z8WJPBVnHu14Pw89SY+H73mGsWAhZiFTh/hpl8BoNBk0AwBAgQInC+gAHC+lTMJECBAoD2BvJl/uiCsNd+0/hbtn87oQzHgDKQNp4x2068AsGEyuJQAAQIE1gkoAKxzcxUBAgQItCFwHWEsWQBw6fv/meXfK1JVDFiB9opLRr7pVwAoM0e0QoAAAQILBBQAFmA5lQABAgSaE7iJiF73eP7LwebN5P2ia+cmcooT8wmALUcPxYCLSDAXpcvPoy3JFrh2lpt+BYACk0UTBAgQILBMQAFgmZezCRAgQKAtgSXfzq9ZADBvjJesMfCQTuvFgIz/vhCwZzFgxpt+BYCHfrf4/wQIECBQXEABoDipBgkQIEBgJ4GlOwCsWQCwdAHgRZrZiwGz3/QrAOz0B4VuCBAgQOD/BBQAzAYCBAgQ6FVg6c35l5HoNwuTvYrzlywyuLD5/50+SzHATf+rZ8iaxSnXzjXXESBAgMDEAgoAEw++1AkQINC5wNICwJqbrL0KAC8OxWjFADf9D/9GWzM3H27VGQQIECBA4CUBBQBTggABAgR6FVh6c/5eJHq7MNnrOH/JLgMLm3/w9J6KAVmQefcuo9/jnzfxeXb3eTDRA074JPq8X+9g6eKQpcNVACgtqj0CBAgQeKWAAoCJQYAAAQK9CiwtAKz5Oy9vYs/dZaC2Yw/FgNoGW9tv6ab/xVwUALaOrOsJECBA4CyBNT8MndWwkwgQIECAQGWBpTfna/7Oyy0AT5XzWNO8YsD5aq3e9CsAnD+GziRAgACBQgJrfhgq1LVmCBAgQIDAJoE/4uolj26v+TtvyTaDm5LZcLFiwL/xerjpVwDYMOldSoAAAQLrBNb8MLSuJ1cRIECAAIFyAlfR1NLV+T+Na/Kd9HOPU5yYTwD0dMxcDOjtpl8BoKffWWIlQIDAIAIKAIMMpDQIECAwkcCTyHXpdn7JcxOffNf63OMiTvzp3JMbPG+GYkDPN/0KAA3+phESAQIERhdQABh9hOVHgACBsQS+i3QuN6T0eVx7feb1vRcAXkxzpGLAKDf9CgBn/kZ0GgECBAiUE1AAKGepJQIECBCoK/BDNJ/btm09zl1x/So6WvqawdbY9ri+x2LAiDf9CgB7zHZ9ECBAgMA/BBQATAgCBAgQ6EGg5M143gBnEeD5A4mX7LNV45aLAaPf9CsAtPq7QlwECBAYWEABYODBlRoBAgQGEbiIPEq/i583vu/FJ//5umOGAsCLubdQDJjppl8BYJA/oKRBgACBngQUAHoaLbESIEBgToG8+c8iQOnjq2gwb/Jfd9zE//iodKedtLdnMWDWm34FgE5+MwiTAAECIwkoAIw0mnIhQIDAeAIfREq/VErroacAZi4AvEheoxjgpv+fk/rcdSkq/VbQLAECBAjMIqAAMMtIy5MAAQJ9CuR2f7ntX63j02j42WsaVwD4N8yWYoCb/tfPYgWAWr/DtUuAAAEC/xBQADAhCBAgQKBlgdo34d9H8pcKAKunQI5PFlDuF1T8666lR3f/vIh/3n9WdzLBhQoAEwyyFAkQINCCgAJAC6MgBgIECBB4ncDflWl+vrtBfVU3tYsPlVPTfEcCCgAdDZZQCRAg0LOAAkDPoyd2AgQIjC+gADD+GMvwv9tSZsHJQYAAAQIEqgooAFTl1TgBAgQIbBRQANgI6PIuBN60FkUXCQiSAAECBPoQUADoY5xESYAAgVkFahcAvg3YL16DexP/fdZtAGedb0fl/dCWlEfFpV8CBAgQGExAAWCwAZUOAQIEBhOofRP+ZXjlTgOvOmr3PdhQSWeDgALABjyXEiBAgMD5AgoA51s5kwABAgT2F7iKLp9W7Pa9aPtWAaCisKbPEVAAOEfJOQQIECCwWUABYDOhBggQIECgosAp2v6tUvtv2gEgu7yJj1cAKuFr9h8CCgAmBAECBAjsIqAAsAuzTggQIEBgg0A+ov9kw/Wvu/Shlddr9VshFU12LqAA0PkACp8AAQK9CCgA9DJS4iRAgMC8Am9H6rfxeVSQ4Pto6/KB9q7i/9d8/aBgOprqXODziP+68xyET4AAAQIdCCgAdDBIQiRAgACBtz4Ig5tCRYBfo52L+Pz5gGsWCL5jT2AHgYeeRtkhBF0QIECAwAwCCgAzjLIcCRAgMIZAiSLAX0FxOuPmP8WySPDTGHSyaFzgnTPnZONpCI8AAQIEWhdQAGh9hMRHgAABAi8K5M37TXzeXcmy9JvWv1f24zIC5wr8HifmvHYQIECAAIHqAgoA1Yl1QIAAAQKFBdY+CZCP/ue1S47ncfL7Sy5wLoGFAt/G+V8svMbpBAgQIEBglYACwCo2FxEgQIDAwQJrVuh/aNu/V6W0pp+DaXTfmcCnEe+zzmIWLgECBAh0KqAA0OnACZsAAQKTC1xE/kvfz89F//Jd6yXH4zj5hyUXOJfAAgGP/y/AcioBAgQIbBdQANhuqAUCBAgQOEZgzfv5a/7eu4301q45cIyMXnsRsP1fLyMlTgIECAwisOYHoUFSlwYBAgQIdCzwdsT+x4r4P4xr8r3+JcdVnPx0yQXOJXCGgG//z0ByCgECBAiUFVAAKOupNQIECBDYR+Aiuln6CkBGtnQXgPtsbuMXngLYZ2xn6WXtXJzFR54ECBAgUEFAAaACqiYJECBAoLrAVfSw5lv5L+O6XNhv6bF254Gl/Th/DgEr/88xzrIkQIBAcwIKAM0NiYAIECBA4AyBXDX9kzPOe/mUr+I/ZPFgzaEIsEbNNS8LrNmNgiIBAgQIECgioABQhFEjBAgQILCzwG/R32lFnz/GNbmy/9pDEWCtnOtS4Nf4XMQnd6RwECBAgACB3QUUAHYn1yEBAgQIbBTIG/8sAKw5Snz7mgsQ5hMIH60JwDXTCrj5n3boJU6AAIF2BBQA2hkLkRAgQIDAeQL5Df4P5536r7Nu47+8t/Laly/7Iv7DVXweFWpPM+MK5JMnl/Hxzf+4YywzAgQIdCGgANDFMAmSAAECBF4QyEX8nmwQKfl33yniuI6PpwE2DMjgl25Zd2JwGukRIECAwN4CJX8I2jt2/REgQIDAnAK/RNr5Lv7ao8bffflUQhYCPA2wdlTGu+73SOkyPjfjpSYjAgQIEOhVoMYPQb1aiJsAAQIE2hfI9+//2Bjmh3H9841tvOryjC2LAGt2J6gQjiYPFPCt/4H4uiZAgACB1wsoAJgdBAgQINCTwGUE+93GgD+O6282tvGmy7esUVAxLE3vIJCLTOYcvd2hL10QIECAAIHFAgoAi8lcQIAAAQIHClxH359t7F8BYCOgy/8lkDf+V/G5YUOAAAECBFoWUABoeXTERoAAAQIvC+Tj//mo/Zaj9uPZeSP4dEuAru1GIN/zz90gcltIBwECBAgQaF5AAaD5IRIgAQIECNwJlHq0vnYB4CbitSvAHNPWz1FzjLMsCRAgMIyAv7iGGUqJECBAYHiB68hw6+P/iVS7APBb9HEafjQkmAK1FpSkS4AAAQIEqggoAFRh1SgBAgQIFBbIx/7zxnrr4/97FAD+Lpy75toVqL2eRLuZi4wAAQIEuhRQAOhy2ARNgACB6QQuI+Otq//fo9V8AqDENoXTDW7HCX8ZsX/TcfxCJ0CAAIHJBBQAJhtw6RIgQKBTgV8i7g8Kxf5ttJMLt9U4LqLRn2o0rM0mBWoWk5pMWFAECBAg0LeAAkDf4yd6AgQIzCBQ+qY6t2zLNmscpWOtEaM2ywkoAJSz1BIBAgQI7CCgALADsi4IECBAYJPAdVxdYvG/+yAUADYNh4tfEPgxfp27UzgIECBAgEAXAgoAXQyTIAkQIDCtwCkyz8X/Sh4KACU1526r5lyaW1b2BAgQIFBFQAGgCqtGCRAgQKCQwHW0U/Lb/wyr5k3bVcUCBtsAACAASURBVLT/tFDummlfoOZcaj97ERIgQIBAdwIKAN0NmYAJECAwjcApMi397X/tAsBFdGARwGmmaNVi0jyKMiVAgACB3QQUAHaj1hEBAgQILBT4Ic6v8X7199Hu5cJYzj1dAeBcqTHO8wTAGOMoCwIECEwjoAAwzVBLlAABAl0J1LyRrrlye824uxrASYKtOZcmIZQmAQIECOwpoACwp7a+CBAgQOBcgXyMPm+maxw1b9oUAGqMWLtt1pxL7WYtMgIECBDoVkABoNuhEzgBAgSGFfgiMvu6YnafR9vXldpXAKgE22izCgCNDoywCBAgQODVAgoAZgYBAgQItCTwdgSTC//lP2sdH0fDN5Ua/yDa/aVS25ptT0ABoL0xEREBAgQIvEFAAcD0IECAAIGWBGot/PdijjULANnP3y2BiqWqQM2nSaoGrnECBAgQmFNAAWDOcZc1AQIEWhTIFf+zAFD7eC86uK3YSbb9bsX2Nd2OQO1iUjuZioQAAQIEhhBQABhiGCVBgACB7gVOkUE+Ol/z0f97pNp/991ERx91PyISOEeg9lw6JwbnECBAgACBswX8xXU2lRMJECBAoKJA3vzn+/O1j9+jgyw21Dy+icaf1OxA200I/BVR7FGwaiJZQRAgQIDAGAIKAGOMoywIECDQs8BVBP90pwR+jH7yVYOax5751MxD228W+Dn+9wUkAgQIECDQk4ACQE+jJVYCBAiMJ7DXe//3cnus2p43hT+NN1Qyekng+/j3SyoECBAgQKAnAQWAnkZLrAQIEBhLIB/5zxvlPR+j/jD6e16Z8RTt51aGjrEFvoz08nUPBwECBAgQ6EZAAaCboRIoAQIEhhLIm/587z9vlvc69nxn+zaSshPAXiN7TD97FJOOyUyvBAgQIDCsgALAsEMrMQIECDQrkDf/+c3/Hov+vYiw5yPb19HxZ82OgMC2CuxZTNoaq+sJECBAgMD/BBQATAYCBAgQ2Fvgu+jwcu9Oo78992zP/DJPx5gCeywmOaacrAgQIEDgUAEFgEP5dU6AAIHpBI66+d9j+78XB/MU/2IdgHGnt/f/xx1bmREgQGBoAQWAoYdXcgQIEGhK4Kib/0Q44obtNvq1DkBTU7BYMN7/L0apIQIECBDYU0ABYE9tfREgQGBegSNv/vf+9v9+lHOF+CfzDvmwmR81n4YFlRgBAgQI7CegALCftZ4IECAwq8AXkfjXByb/efR9fUD/p+jTawAHwFfu8ttoP+e0gwABAgQIdCegANDdkAmYAAECXQlcRrRHLob3a/S/924DLw7Q8/iX97saMcE+JODx/4eE/H8CBAgQaFZAAaDZoREYAQIEuhc4RQZHfwN+9M3a0U8/dD+JGkvA4/+NDYhwCBAgQGCZgALAMi9nEyBAgMAygcs4/agnAL6Kvq+WhVv87LejxT+Kt6rBowSOWEzyqFz1S4AAAQIDCigADDioUiJAgEBjAhcRz3V89lwR//voL4sPLRzPIohPWghEDJsF3osWbje3ogECBAgQIHCQgALAQfC6JUCAwIQCV5FzPhL/qHLu+d7/RXz+rNzPuc1nLD+de7LzmhX4+W5eNRugwAgQIECAwEMCCgAPCfn/BAgQIFBSIB+JzyJArUJAazf/93Y38YuPSkJqa3eBj6PHHEcHAQIECBDoVkABoNuhEzgBAgS6FshCwFV8nhTMotWb/0zxIj6eAig42Ds35dv/ncF1R4AAAQJ1BBQA6rhqlQABAgTOEzjdFQI+O+/01571Y/yfy/i08tj/qwK1JeDGQT7wct/+H4ivawIECBAoJ6AAUM5SSwQIECCwXmBLIaCF1f7PyTwLFEftiHBOfM55tYBv/80MAgQIEBhGQAFgmKGUCAECBIYQWFIIyEf+cy2Bm44yz1itBdDRgEWovv3va7xES4AAAQJvEFAAMD0IECBAoEWBLATkzf1lfF7eNSAf98+t9a5bDPyBmD6I//9Lh3HPGrJv/2cdeXkTIEBgUAEFgEEHVloECBAYSCAXDMwb5zxuBsjrm8ih5OKHA5A0mcJfd/PutsnoBEWAAAECBFYIKACsQHMJAQIECBDYIJAFjbypfPnJhg1NurSCQC9rS1RIXZMECBAgMKqAAsCoIysvAgQIEGhZ4DKCsyBguyP0e4R2ajc8kREgQIAAgXUCCgDr3FxFgAABAgS2CuQ6Bp9sbcT1VQQs/FeFVaMECBAgcLSAAsDRI6B/AgQIEJhVIF8FeB6fd2cFaDTvbyOuXIDSQYAAAQIEhhNQABhuSCVEgAABAh0J2BWgrcHKrSXvF5xsKzLRECBAgACBAgIKAAUQNUGAAAECBDYI5LfNX2+43qVlBKz6X8ZRKwQIECDQsIACQMODIzQCBAgQmEbgJjL9aJps20z00wgr12VwECBAgACBYQUUAIYdWokRIECAQEcCuR5AFgHe7yjmkUL13v9IoykXAgQIEHitgAKAyUGAAAECBNoQsCjgMePwfXR7eUzXeiVAgAABAvsKKADs6603AgQIECDwJoFcgO4mPo8w7SLg5n8XZp0QIECAQCsCCgCtjIQ4CBAgQIDAfwUUAfaZCbni/0V8/tynO70QIECAAIHjBRQAjh8DERAgQIAAgZcFFAHqzgk3/3V9tU6AAAECjQooADQ6MMIiQIAAgekFFAHqTAE3/3VctUqAAAECHQgoAHQwSEIkQIAAgWkFsghwHR+7A5SZAt75L+OoFQIECBDoVEABoNOBEzYBAgQITCNgi8AyQ+3mv4yjVggQIECgYwEFgI4HT+gECBAgMI1AFgGu4/PJNBmXTfTLaO6bsk1qjQABAgQI9CegANDfmImYAAECBOYV+CJS/3re9Bdn/ldc8Tg+N4uvdAEBAgQIEBhQQAFgwEGVEgECBAgMLZDrAjyLz7tDZ7k9uZ/vbv5t87fdUgsECBAgMIiAAsAgAykNAgQIEJhKwCsBbx5uj/xP9dtBsgQIECBwroACwLlSziNAgAABAu0J5OPt1/F51F5oh0SU3/rnaxLPD+ldpwQIECBAoHEBBYDGB0h4BAgQIEDgAYF8GuAqPk8mlsp3/fPGP4shDgIECBAgQOA1AgoApgYBAgQIEBhDINcGyJXuPxojnbOz+PauAOJd/7PJnEiAAAECswooAMw68vImQIAAgVEFLiOx/IxeCPj+ruDhcf9RZ7K8CBAgQKC4gAJAcVINEiBAgACBJgQuIoqrAQsBeeOfed02oSwIAgQIECDQkYACQEeDJVQCBAgQILBCIAsB+X78JyuubeWSfMf/Oj75ioMb/1ZGRRwECBAg0J2AAkB3QyZgAgQIECCwSuAUV+WuAZfxeX9VC/tf9GN0+ezu5n//3vVIgAABAgQGE1AAGGxApUOAAAECBM4QyAUDsxCQBYF3zzh/z1N+jc7ym/688bew357y+iJAgACB4QUUAIYfYgkSIECAAIE3Cpzi/17cfbIg8Ghnr7zhv3nh46Z/5wHQHQECBAjMI6AAMM9Yy5QAAQIECJwjkE8H5Oe+MPB2/LrEKwP5Hn+u2H9798lf542/G/5zRsU5BAgQIECggIACQAFETRAgQIAAgQkEsiiQxYA8sjiQnzcdeXN/f7z46wmopEiAAAECBNoUUABoc1xERYAAAQIECBAgQIAAAQIEigooABTl1BgBAgQIECBAgAABAgQIEGhTQAGgzXERFQECBAgQIECAAAECBAgQKCqgAFCUU2MECBAgQIAAAQIECBAgQKBNAQWANsdFVAQIECBAgAABAgQIECBAoKiAAkBRTo0RIECAAAECBAgQIECAAIE2BRQA2hwXUREgQIAAAQIECBAgQIAAgaICCgBFOTVGgAABAgQIECBAgAABAgTaFFAAaHNcREWAAAECBAgQIECAAAECBIoKKAAU5dQYAQIECBAgQIAAAQIECBBoU0ABoM1xERUBAgQIECBAgAABAgQIECgqoABQlFNjBAgQIECAAAECBAgQIECgTQEFgDbHRVQECBAgQIAAAQIECBAgQKCogAJAUU6NESBAgAABAgQIECBAgACBNgUUANocF1ERIECAAAECBAgQIECAAIGiAgoARTk1RoAAAQIEHhR4O854Pz75zw9e+OfLF97/vwcbdMJZArdxVn5ePp7Hf/gzPvf//PXu389q1EkECBAgQKAnAQWAnkZLrAQIECDQm8BHdzf5F3f/PPWWwMTxZrEgiwL5uYmPwsDEk0HqBAgQGEVAAWCUkZQHAQIECBwtkN/ofxKf+5v9/AbfMZbAfVEgCwI/xif/3UGAAAECBLoRUADoZqgESoAAAQINCuRNfn7LfxkfN/wNDlDlkLIA8Cw+9wWByt1pngABAgQIbBNQANjm52oCBAgQmE8gb/Q/i8/j+JzmS1/GbxDIYkB+vqdEgAABAgRaFFAAaHFUxESAAAECrQncP97/RQTmm/7WRqe9eHJRwSwEfBufXEPAQYAAAQIEmhBQAGhiGARBgAABAo0KXERc+W3/ZaPxCat9gSwAXMcnnwrIwoCDAAECBAgcJqAAcBi9jgkQIECgYYG88X8an/yng0AJgbz5z0JAPhVwW6JBbRAgQIAAgaUCCgBLxZxPgAABAiML5Lf9HvMfeYTbyC0LAV8pBLQxGKIgQIDATAIKADONtlwJECBA4HUCuaDf1/E5ISKwo4BCwI7YuiJAgACBt95SADALCBAgQGBmgVzQL2/8L2ZGkPvhAt9EBPlEgDUCDh8KARAgQGBsAQWAscdXdgQIECDwaoFc1T/f8c/H/R0EWhDIm/+r+OQaAQ4CBAgQIFBFQAGgCqtGCRAgQKBhgSd3N1pZBHAQaE3gNgL6PD43rQUmHgIECBDoX0ABoP8xlAEBAgQInCdwitO+i8/Feac7i8ChAs/uCgFeCzh0GHROgACBsQQUAMYaT9kQIECAwKsFLuM/57v+vvU3Q3oSyJv/fBogiwEOAgQIECCwWUABYDOhBggQIECgYYG84c9v/XOVfweBXgUsEtjryImbAAECjQkoADQ2IMIhQIAAgWICucL/T/HxrX8xUg0dKHAbfX8an+cHxqBrAgQIEOhcQAGg8wEUPgECBAi8UuAy/mt+8+8gMJpA7lxhp4DRRlU+BAgQ2ElAAWAnaN0QIECAwG4CeeOfBQAHgVEFriOxL+NjgcBRR1heBAgQqCSgAFAJVrMECBAgsLtAPuqfj/zno/8OAqML5KsA+UrA7eiJyo8AAQIEygkoAJSz1BIBAgQIHCeQN/0/xOd0XAh6JrC7QD4B8HF8rAuwO70OCRAg0KeAAkCf4yZqAgQIEPg/AYv9mQ2zC+RWgdezI8ifAAECBB4WUAB42MgZBAgQINCugJv/dsdGZPsKKALs6603AgQIdCmgANDlsAmaAAECBELAzb9pQOCfAooAZgQBAgQIvFFAAcAEIUCAAIEeBS4i6HznPxf+cxAg8H8CV/HLr4AQIECAAIFXCSgAmBcECBAg0JuAb/57GzHx7i3wbXT4xd6d6o8AAQIE2hdQAGh/jERIgAABAv8n4ObfbCBwnoDXAc5zchYBAgSmElAAmGq4JUuAAIGuBfJx/1/ic+o6C8ET2E9AEWA/az0RIECgCwEFgC6GSZAECBCYXiBv/n+KTz4B4CBA4HyBT+PUZ+ef7kwCBAgQGFlAAWDk0ZUbAQIExhHIm/+LcdKRCYHdBP6Mnj6Oz/PdetQRAQIECDQroADQ7NAIjAABAgTuBK7in09pECCwWiCLAB/G53Z1Cy4kQIAAgSEEFACGGEZJECBAYFiBx5FZbvfnIEBgm0A+AZBFAAcBAgQITCygADDx4EudAAECjQucIr5c9C/f/3cQILBd4DqayIUBHQQIECAwqYACwKQDL20CBAg0LmDRv8YHSHjdCtgZoNuhEzgBAgS2CygAbDfUAgECBAiUF/gmmnxSvlktEphewKKA008BAAQIzCygADDz6MudAAECbQpcRFi56r+DAIE6ArfRbK4HkMUABwECBAhMJKAAMNFgS5UAAQIdCOSj//ne/6mDWIVIoGeBbyP4L3pOQOwECBAgsFxAAWC5mSsIECBAoJ6AR//r2WqZwMsCH8d/uMFCgAABAvMIKADMM9YyJUCAQOsCH0SA+e2/gwCBfQRuoxuvAuxjrRcCBAg0IaAA0MQwCIIAAQIE7m7+swjgIEBgPwGvAuxnrScCBAgcLqAAcPgQCIAAAQIEQuAyPt+RIEDgEIF8CuD5IT3rlAABAgR2FVAA2JVbZwQIECDwCoFc+O+3+OQ/HQQI7C9wE13megAOAgQIEBhcQAFg8AGWHgECBDoQuIoYn3YQpxAJjCzwaST3bOQE5UaAAAECb72lAGAWECBAgMCRAr79P1Jf3wT+T+A2fvkeEAIECBAYW0ABYOzxlR0BAgRaF7iOAD9rPUjxEZhE4MvIM7fidBAgQIDAoAIKAIMOrLQIECDQgcApYsx3/x0ECLQh8GeEkU8B5D8dBAgQIDCggALAgIMqJQIECHQikN80PukkVmESmEXgq0j0apZk5UmAAIHZBBQAZhtx+RIgQKANAe/+tzEOoiDwsoCnAMwJAgQIDCygADDw4EqNAAECDQt8EbF93XB8QiMws8Dnkfz1zAByJ0CAwKgCCgCjjqy8CBAg0LZAvvt/ajtE0RGYVuA2MrcjwLTDL3ECBEYWUAAYeXTlRoAAgTYFLiOs79oMTVQECNwJfBr/fEaDAAECBMYSUAAYazxlQ4AAgR4EfoogL3oIVIwEJha4idw/njh/qRMgQGBIAQWAIYdVUgQIEGhW4BSR2fqv2eERGIF/CHwY//acCQECBAiMI6AAMM5YyoQAAQI9CFj8r4dREiOB/wp8G5/8PesgQIAAgUEEFAAGGUhpECBAoBOBXyLODzqJVZgEZhe4DQCLAc4+C+RPgMBQAgoAQw2nZAgQINC0wCmi8/h/00MkOAL/ErAYoElBgACBgQQUAAYaTKkQIECgcYFvIr4njccoPAIE/inwffzrJRQCBAgQGENAAWCMcZQFAQIEehDIb/9PPQQqRgIE/ifwZ/zqHR4ECBAgMIaAAsAY4ygLAgQItC6Q7/3n+/8OAgT6E/AaQH9jJmICBAi8UkABwMQgQIAAgT0ErP6/h7I+CNQR8BpAHVetEiBAYHcBBYDdyXVIgACBKQWs/j/lsEt6EAGvAQwykNIgQICAAoA5QIAAAQK1Bd6ODv6o3Yn2CRCoKvBxtH5TtQeNEyBAgEB1AQWA6sQ6IECAwPQClyHw3fQKAAj0LfBthJ+v8jgIECBAoGMBBYCOB0/oBAgQ6ETgWcT5SSexCpMAgVcL3MZ/fg8OAQIECPQtoADQ9/iJngABAj0I/N1DkGIkQOBBgSwAZCHAQYAAAQKdCigAdDpwwiZAgEAnAo8jzh86iVWYBAi8WeDL+N/fQCJAgACBfgUUAPodO5ETIECgB4HrCPKzHgIVIwECDwr8HGdcPHiWEwgQIECgWQEFgGaHRmAECBAYQiBX/89dABwECIwh8E6kkdsCOggQIECgQwEFgA4HTcgECBDoROCDiPOXTmIVJgEC5wl8Hqddn3eqswgQIECgNQEFgNZGRDwECBAYRyDfFX4yTjoyIUAgBH6MT67t4SBAgACBDgUUADocNCETIECgE4H89j+fAnAQIDCOQD7+n68BOAgQIECgQwEFgA4HTcgECBDoQOAUMf7WQZxCJEBgucCnccmz5Ze5ggABAgSOFlAAOHoE9E+AAIExBb6ItL4eMzVZEZhe4NsQyN/jDgIECBDoTEABoLMBEy4BAgQ6EbiJOD/qJFZhEiCwTOA2Tn9v2SXOJkCAAIEWBBQAWhgFMRAgQGAsgdz2L7f/cxAgMK7Ah5Ha83HTkxkBAgTGFFAAGHNcZUWAAIEjBS6j8++ODEDfBAhUF/gyesidPhwECBAg0JGAAkBHgyVUAgQIdCJwHXF+1kmswiRAYJ1AfvufTwE4CBAgQKAjAQWAjgZLqAQIEOhEIB//z9cAHAQIjC2Q6wDcjp2i7AgQIDCWgALAWOMpGwIECBwt8DgC+OHoIPRPgMAuAp9HL9e79KQTAgQIECgioABQhFEjBAgQIHAnkO8EP6FBgMAUAj9Glln0cxAgQIBAJwIKAJ0MlDAJECDQicBvEeepk1iFSYDAdgE/S2431AIBAgR2E/CH9m7UOiJAgMDwAh9Ehr8Mn6UECRB4UeDT+JdnSAgQIECgDwEFgD7GSZQECBDoQeAqgnzaQ6BiJECgmMD30dJlsdY0RIAAAQJVBRQAqvJqnAABAlMJ5Lf/+RSAgwCBeQRuI9XcDcBBgAABAh0IKAB0MEhCJECAQAcCp4gx3/93ECAwn8CHkfLz+dKWMQECBPoTUADob8xETIAAgRYFLiOo71oMTEwECFQX+Cp6uKreiw4IECBAYLOAAsBmQg0QIECAQAjkImCfkCBAYEqB/PY/nwJwECBAgEDjAgoAjQ+Q8AgQINCBwNsR4x8dxClEAgTqCeQ6ALf1mtcyAQIECJQQUAAooagNAgQIzC3wONL/YWCCbyO36/i86h3nXPQwCyCnu89l/PPdgS2k9n8Cv9/Ni/wvN3f/OefIny8h5fy4iM8X8floYMAvI7dvBs5PagQIEBhCQAFgiGGUBAECBA4VuI7ePzs0gnqdf/7CTd45veSTEHnD5xhfYM1j7yP/XvkxhjyLgQ4CBAgQaFhAAaDhwREaAQIEOhEY9aZ36f7mFzFeP3UyZsIsI/BONPPyN/4PtXwbJ4z6lMgaj4e8/H8CBAgQKCigAFAQU1MECBCYUGDkm96l7zRfxfg/nXAOzJzy0idE0mrk3zOfRn65IKiDAAECBBoVUABodGCERYAAgU4E8p3fJ53EuiTMNY8z/xId5JoAjnkElj4lci9zG78Y8SmAtR7zzBiZEiBA4GABBYCDB0D3BAgQ6Fzgt4j/1HkOrwp/6Te7dkIYcBKckVLeyOeTIkuPXBDw66UXdXB+vg6RrwE4CBAgQKBRAQWARgdGWAQIEOhAIG/8swAw4rH0XebLQPhuRAg5PSjwYZzxqh0i3nThyL931ng8iOwEAgQIECgjoABQxlErBAgQmFFg1G8x1zz+fx0TYNSdEGac20tyXrv9XRYN3l/SUSfn5raZ+WeDgwABAgQaFFAAaHBQhESAAIFOBEZ9533p4/85XKO+CtHJVDw0zJ+j94sVEVzFNSMuGnkbea15LWIFoUsIECBAYKmAAsBSMecTIECAQAqM/M770tX/c+G/LIY45hVY8/PUyPNm6e+heWeOzAkQILCzwJq/sHYOUXcECBAg0KDAZcQ04jvvv0ZeS1fyH/VViAanXbMhrd3+7jYyGnE3gLWvRTQ7wAIjQIDAKAIKAKOMpDwIECCwr0Du9f3Jvl3u0ttX0cvVwp5GtVjIMPXpa997vw61EdeOWPtaxNSTSPIECBDYQ0ABYA9lfRAgQGA8gT8ipXwNYLRjzQrmo1qMNrY188kF/XLuLD0exwU/LL2ok/OX7qTRSVrCJECAQN8CCgB9j5/oCRAgcITAqDctvwfmaSHoyO9xL6SY/vS1N7x/Dyq3ZjHNQSmkRYAAgXYEFADaGQuRECBAoBeB6wh0xMeWv4+8LhcOgvf/F4INfPradQBGfYVkze+ngaeH1AgQINCGgAJAG+MgCgIECPQkMOqWd2tu4Ea9eetpPrYS69p1ALLoNOKCmn9GXvlUhIMAAQIEGhJQAGhoMIRCgACBDgRGfuR9zSPc3v/vYNLuFOLadQBOEV8W1UY81hTVRnSQEwECBJoRUABoZigEQoAAgS4Evokon3QR6bIgf4zTc22DJcdFnPzTkgucO7zAmiJSomTx4P0BddY+FTEghZQIECDQhoACQBvjIAoCBAj0IvBLBJpPAYx2rNm3/CoQno4GIZ9NAmu/8R51Lt2G5nubRF1MgAABAkUFFACKcmqMAAECQwucIrtRH1XOm5S8WVly3MTJHy25wLnDC6z9xnvkV2vWbK05/ESRIAECBI4SUAA4Sl6/BAgQ6E9g1BXvf42hWPNUw6jbt/U3M9uJeO06AJlBLpr3qJ1UikWy5umaYp1riAABAgT+KaAAYEYQIECAwLkCo654v+Zb24tA8/7/uTNnrvPWrgNwHUwjbq+5pSgy18yRLQECBHYQUADYAVkXBAgQGEDg7cghV7wf8fg4krpZmNioT0MsZHD6KwTWrgOQi1D+MKjo2qLIoBzSIkCAwHECCgDH2euZAAECPQlcRrAj7lX+V+SVxY2lx6hPQyx1cP6/BdY8UZKtjFxk+zzyuzZZCBAgQOB4AQWA48dABAQIEOhBIH94H/Hx5O8jryxuLD3yaYg1hYOl/Ti/P4Etj7yPWlhas81mfyMvYgIECHQgoADQwSAJkQABAg0IjHrDu+abyZFXbG9gqg0RwtpH3kd9tSQXOEwTBwECBAgcLKAAcPAA6J4AAQIdCFxEjKMueLfmRm3Um7QOpmI3Ia5ZVyKTO8Vn1K02166N0M2gC5QAAQI9CCgA9DBKYiRAgMCxAt9E90+ODaFK7z9Hq1ncWHpcxwUjvg6x1MH5rxf4Kv7X1UqgfIXg/ZXXtnzZ2tdtWs5JbAQIEOhOQAGguyETMAECBHYXyG8kT7v3Wr/DtfuTj+pRX3yeHtYWl1Jo1ILbbeT23jxTQKYECBBoU0ABoM1xERUBAgRaEcgb/1EfSf4wcstvW5ccI3sscXDuwwJrf8YaeY2JNb/nHpZ2BgECBAicLbD2L6ezO3AiAQIECHQtMOr77r/HqOTN/NLjMi4YcTvEpQ7Of1hg7ToA2XIumvfo4S66O2PLqxHdJStgAgQItCigANDiqIiJAAEC7Qj8EqHkN5KjHWv3ah/18ezRxreFfLbc7F5HAiOuM7Fli8QWxlQMBAgQ6F5AAaD7IZQAAQIEqgnkPve5/d+Ix9oVyUctiIw4xkfn9GME8HhlEJdx3ahPmuQ6ALcryZGFXgAAIABJREFUXVxGgAABAhsFFAA2ArqcAAECAwuMfBOy5u+/kQsiA0/jw1LLx/hzm8k1x8hz7fMAuV6D4hoCBAgQ2C6w5geg7b1qgQABAgR6EHgWQX7SQ6ALY1z7zexF9PPTwr6cPrfAlm+7b4LuowH51v7+G5BCSgQIENhfQAFgf3M9EiBAoBeBfPw/v4kc7Vj7DeRVQDwdDUM+VQXWzrUMatQFODO3fDIin5BwECBAgMDOAgoAO4PrjgABAp0I5LvLP3QS69Iw134rexMdjfiN7FI/558vsHaxyezhFJ9Rt+BcuwbH+fLOJECAAIFXCigAmBgECBAg8CqBUVe7/zWSXburwahPRPgdUE9g66r3txHau/XCO6zl76Pny8N61zEBAgQmFlAAmHjwpU6AAIE3COQ3j6cBhdZuzZZFg9wBwEFgqcCWx91HLcRtWSBxqb/zCRAgQOAFAQUA04EAAQIEXhYY+Wb3w0g2v5VdelzGBaNuy7bUwvnLBD6O02+WXfK/sy/iV6MuPLn29+JKSpcRIECAQAooAJgHBAgQIPCywFX8hxEXu/sr8lq7qOF1XPuZqUJghcDap07uu8pvyx+t6Lf1S7asj9B6buIjQIBAswIKAM0OjcAIECBwmEA+6r72PfnDgj6j4y3vHY9qcgabUzYK/BzXX2xoY9Ti09b1ETaQupQAAQLzCigAzDv2MidAgMCrBE7xH608/k+ZfGogFwB0EFgjsPV998vodNTXT9buyLFmHFxDgAABAiGgAGAaECBAgMCLAiPfbKxdjO0igEZ9D9vs30dgy/vuIxegvgz+XOjQQYAAAQI7CSgA7AStGwIECHQi8Czi/KSTWJeE+WOc/HjJBS+cexW/HnFNhJUcLlsh8Hlcc73iuvtL8nH59zdc3+qlW35ftpqTuAgQINC0gAJA08MjOAIECOwq4JvGV3OPWhTZdXJN3tnWBe++CL+vBzVc+2TOoBzSIkCAQF0BBYC6vlonQIBATwL5DfkPPQW8INYt7xrn+/9rdw9YEKJTBxbYuuDdyFtzbn06YuBpIzUCBAiUF1AAKG+qRQIECPQqcB2Bj7jV3e+R12nloOR1oy6KuJLEZSsFtv7MdRv9vruy75Yv27I7R8t5iY0AAQJNCmz9y6jJpARFgAABAqsERv2me8vj1yM/FbFqkrhotcDHceXN6qv/u1jekw3Xt3rp1l0SWs1LXAQIEGhSQAGgyWERFAECBHYXGPkR4y03XlcxEhYA3H06Dtnh1hXvRy5Gbfk9OuRkkRQBAgRqCSgA1JLVLgECBPoSGPXbxb9iGLa8v38T13/U11CKtlGBEive57fljxrNb0tYW57S2dKvawkQIDCdgALAdEMuYQIECLxS4Jf4r/kUwGjH1veL/x4NRD6HCdxGz7kY5ZZj1B0pSthscXUtAQIEphFQAJhmqCVKgACB1wqc4v+MutDdlhXGR34twm+HYwS2bnl3GWF/d0zo1XvdslNH9eB0QIAAgVEEFABGGUl5ECBAYL2APcZfbTfyzdb62eLKLQKfxsX5Lf7aI19nycU6Rzy2rpEwoomcCBAgUFxAAaA4qQYJECDQncBNRDzie+6/Rl5bXmu4jutH3Baxuwk6UMBfRS5XG/N5Hte/v7GNFi/PvD5sMTAxESBAYCQBBYCRRlMuBAgQWC7gG8XXm426LsLyWeKKUgI/R0MXGxvLAsKoO1NsfUViI63LCRAgML6AAsD4YyxDAgQIvEngMv7nqO8U57eJ+a3i2sMCgGvlXPc6gRJ73o+8NsWWNTvMOgIECBA4Q0AB4AwkpxAgQGBggevIbcTH3H+PvE4bxu0irv1pw/UuJfA6gRKL3d1G4+8OSFxiq8QBWaREgACBcgIKAOUstUSAAIEeBXJBsXwNYLRj677iIy+MONpY95bP1oUAM9/r+IxYuCvxhERv80G8BAgQ2FVAAWBXbp0RIECgKYHHEc0PTUVULpitN1mj3mCVE9bSWoESCwH6vbtW33UECBCYXEABYPIJIH0CBKYW+CayfzKowNa/3ywAOOjEaCCtEgsBZhqjrlGx9emdBoZYCAQIEGhXYOsPSO1mJjICBAgQeEjgtzjh9NBJHf7/Eu8Rj3pz1eFwDhdyqcfcn4XMJ8PpvPXWbeSU6yQ4CBAgQKCCgAJABVRNEiBAoAMBK4m/fpAu4n9ZALCDSdxxiCUWAryM/O3g0fEkEDoBAgSOEFAAOEJdnwQIEDheYORF7rbeXI1sc/zME0EKbF2jIts4xSef4hnx+DKSyleUHAQIECBQWEABoDCo5ggQINCJwKjvuP8a/vl0w5bjOi4ecYX1LSauLStQ6j335xHW+2VDa6K1zOvDJiIRBAECBAYTUAAYbEClQ4AAgTMEctu/3P5vxKPECuujFkdGHO9ecyq1EOBVADztFeGBuN+J/5/rJTgIECBAoKCAAkBBTE0RIECgE4HLiNO7w68fLAsAdjKROw+zxM9g1vLofBIInwABAnsLlPjLZ++Y9UeAAAEC2wRGXT38r2DJpxu2HBdxsQUAtwi69lyBfMQ9H3XfeuS35I+2NtLg9SV282gwLSERIEDgWAEFgGP99U6AAIEjBEb9hvv7wLzcCGoBwI2ALj9b4PM48/rss19/YrYx4poVpbZLLECsCQIECIwjoAAwzljKhAABAucIPI6TfjjnxA7PKbGy+qg3Ux0O5/Ahl1oI0O/p4aeKBAkQIFBOQAGgnKWWCBAg0IPAyDe4JRYNswBgD7N4jBhLLQQ48qKepYokY8wYWRAgQKCAgAJAAURNECBAoCOB3Df81FG854Za6mZq1NcjznV03r4CpX4OG3Vdj9sYjvf2HRK9ESBAYGyBUn/xjK0kOwIECIwhMPKK4V/GEH2zcZgu4noLAG5EdPkigVILAY68dkUWALIQ4CBAgACBAgIKAAUQNUGAAIFOBK4izlH3DC9xkzDyTVQnU3S6MEusW5Fop/jk0z0jHiWKeyO6yIkAAQKrBBQAVrG5iAABAl0KjPp+++93N0BbB+U6GhhxNfWtLq6vJ/BVNJ2FuRJHbin4fomGGmuj1Os9jaUlHAIECBwjoABwjLteCRAgsLfAKToc9RvCUguFjVog2Xuu6e98gZI3t/kKzJPzu+7qzBILfHaVsGAJECBQS0ABoJasdgkQINCWwGWE811bIRWL5uNo6aZAaxYALICoiUUCJfe6H3mNj89D9XqRrJMJECBA4JUCCgAmBgECBOYQGHWV8L9i+HIbtK3HRTRgAcCtiq5fI1Bi/Yr7frOg8GhNEI1f833Ed9l4jMIjQIBAFwIKAF0MkyAJECCwSWDkfcJ/DJnHm3T+e3HeXIz6hEQBHk1UFCi1EGCGeB2fEdexKPmkRMWh1DQBAgTaF1AAaH+MREiAAIGtAnmD/MPWRhq9vtSjwSO/P93o0AnrTqDkQoAj/14v9aqPiUeAAIGpBRQAph5+yRMgMInAqN8K5vCVWhzsJtr6aJL5IM22BEouBDjy0z6lFvtsa/RFQ4AAgZ0FFAB2BtcdAQIEDhD4I/os8Z78AaG/sctf4//mwmclDgsAllDUxhqB0o+3j1rMug3cXC/BQYAAAQIbBBQANuC5lAABAh0IjLwy+Jfhn4/ubz1GNtpq4/p9BEouBPhFhPz1PmHv3ktJp92D1yEBAgRaEFAAaGEUxECAAIF6AiO/2/5hsD0vQHcZbVgAsACkJlYLlHy//RRR/LY6krYvLFX0aztL0REgQKCigAJARVxNEyBAoAGBXyKGUo/JN5DO/0L4PX6VNzoljqto5GmJhrRBYKVAyYUAM4Tb+Ly7MpaWLyu5XkLLeYqNAAEC1QQUAKrRapgAAQKHC+QN8qjfBJbcF/wmnCwAePh0nTqAUttZ3iOO/ORPqYU/p55wkidAYF4BBYB5x17mBAiMLzDyu8Al904fdZHE8Wf4OBneRiolF7i7iPZ+GofnH5mU2vpzUB5pESBA4M0CCgBmCAECBMYVeBapfTJoeqX+/jqFz6hPSQw69MOmVWpO3wPl7gKPBtQq+fTPgDxSIkCAgAKAOUCAAIEZBUbeD7zk49IXMTlG/aZ0xnnfc84lFwJMh+v4fNYzyGtiL71t4oBEUiJAgMDrBUpXm1kTIECAQBsCjyOMH9oIpXgUJR8BvoroLABYfIg0uEKg9Ar3lxHDqLtblC6WrBgulxAgQKBPAQWAPsdN1AQIEHhI4DpOGPHbv8y75F7gI78m8dAc8f/bEij9aPvITwF9G0OXa5w4CBAgQGChgALAQjCnEyBAoBOBURe2+zX8S25rmO//nzoZU2GOLfA80vuwcIo30d6IO1zUsCpMrzkCBAi0KaAA0Oa4iIoAAQJbBPIG+ZctDTR8belv/v5uOFehzSdQ+ueykXcCKfkk0HwzTcYECEwrUPovmmkhJU6AAIGGBEbeAzy/Ic1v/0ocF9GIBQBLSGqjlEDJ+Z0xneIz6i4XpddMKDWG2iFAgEDTAgoATQ+P4AgQILBKIL/9L/mY/KogKlz0V7SZ7zWXOkb+drSUkXb2FSi5wOV95Lfxi3f3TWOX3kruBrJLwDohQIBACwIKAC2MghgIECBQTuAUTY36jV/pRdKuw2rUhRLLzSgt7SlQ+hWXjH3kJ4LeifxyW0AHAQIECJwpoABwJpTTCBAg0InAyN9qfxpjkKv2lzpuoqERF0gr5aOd/QV+ji4vCneb7Y36qkvpPxMK02uOAAEC7QkoALQ3JiIiQIDAFoGRt7Ur/W2fBQC3zDTX1hDIb7Nznpc+st1HpRttoL3STwU1kJIQCBAgUFdAAaCur9YJECCwp8DI+36X/mZ05J0S9pxz+iovUGN1++sIc8TXXWoVTMqPqhYJECDQiIACQCMDIQwCBAgUEHgcbfxQoJ0Wmyi94vfIVi2On5jOF/g4Tr05//SzzryMs74768z+Tiq9c0J/AiImQIDAAgEFgAVYTiVAgEDjAtcR34jf8iV76W9Fr6LNp42Pp/DmFPgq0s75WfIY+emgGgsnlrTXFgECBJoSUABoajgEQ4AAgU0Cf8TVJbfJ2xRMwYt/j7ZOBdvLpm7iYwHAwqiaKyJQa3u7Uef881DPpwAcBAgQIHCGgALAGUhOIUCAQAcCI7/TXuMbvtwqsXRRoYNpIsQOBGrd0I68Q0jpJ4Q6mCZCJECAwDoBBYB1bq4iQIBAawIj7/Vd+p3okR+Hbm1eimedQI2fz0YuEpZeI2TdqLmKAAECHQjU+Aumg7SFSIAAgeEEfomM8gf80Y6/IqHSrzVcRJuj7os+2vjPmk/pote942384t0BUWu9NjEglZQIEJhdQAFg9hkgfwIERhA4RRL5SPuIR40f7Ed+FHrEOTBjTp9H0tcVEh/5SaF3wiu3BXQQIECAwBsEFABMDwIECPQvMPINbY0bobyxGnW3hP5nswxSoMa6F9nuyNtffhr5PTN9CBAgQODNAgoAZggBAgT6F8gfej/pP41XZlDjW72b6MkOAINOmEHS+jnyuKiUS35L/qhS20c2+310fnlkAPomQIBADwIKAD2MkhgJECDweoGRF7T7NdKusa7B3yYUgcYF8iY9i181jlELhjXNaoyDNgkQIHCIgALAIew6JUCAQDGBy2jpu2KttdVQjZW9R14Jva3RE81WgVpb2438Z8aHgZ7bKDoIECBA4DUCCgCmBgECBPoWuI7wR32fvcYP8yO/A933TBb9ywK1dgIY+amhWmsnmJ0ECBAYRkABYJihlAgBApMK/BF5l94mrwXK3yOIU4VArqLNpxXa1SSB0gJfRYM5X2sc+S35+zUaPrjNzCsLhw4CBAgQeI2AAoCpQYAAgX4FRn6cvdaCXjcx3BYA7HfOzxR5jS0w7/1G3jmk1qsTM809uRIgMLCAAsDAgys1AgSGF7iKDEf9NrvWll6/hdlp+JkhwREEan6bPXLxsMbWoSPMJzkQIEDgPwIKACYCAQIE+hX4JUKvsUp+CyI1/n4a+d3nFsZMDOUFavw+uI/yNn7xbvmQD2+x5pMThycnAAIECGwVqPkXy9bYXE+AAAECrxc4xf/Kb7NHPGr9AH8RWD+NCCanYQVqLQSYYN/E58mgcn6+HXRgpUWAwHYBf0BuN9QCAQIEjhC4jE5H3f6v1iO8I7/3fMQc1Gd9gVq/FzLykXfEqPUKUf0R1wMBAgQqCygAVAbWPAECBCoJPIt2P6nU9tHN1lrEa+RvPI8eM/3XEai5E0BG/Gd8HtUJ/dBWay0iemhSOidAgEAJAQWAEoraIECAwP4Co27/92tQ1lrX4CbatgPA/nNVj+sFfo5LL9Zf/uCVoxYSbyPzLCQ6CBAgQOAlAQUAU4IAAQL9CeQNwajvsn8bueWj+jWOv2s0qk0CFQXyG/p3KrZ/GW2P+irRh5Fb7qTgIECAAIEXBBQATAcCBAj0JzDyo+y1fmg/xTCPumhifzNYxEsEsgCQhYAax8g7Y9R+faLGeGiTAAEC1QUUAKoT64AAAQLFBUbdy/6vkMobkhrHRTQ66lMTNby02Y5AzZ0AMsv8lvz9dtItFknmlQVFBwECBAi8IKAAYDoQIECgL4FThDvqN9k1F+66CrenfQ21aAn8R6D2N9kj745Ra0FRU5MAAQLdCigAdDt0AidAYFKBkX9Yr7l116iLnU3622CqtGsWxhIyF938ZVDRmtsoDkomLQIERhdQABh9hOVHgMBoAiPfyNZ81zlvcGrtLjDaHJNPWwJ7PMp+Gym/21baRaL5MVp5XKQljRAgQGAQAQWAQQZSGgQITCMw6kr2tbc7G9Vtmok/eaK1f167Dt/PBjWubTcom7QIEBhVwB+Ko46svAgQGFEgv8n6YcTEIqcv45O7G9Q4Rn7EuYaXNtsTqLU7xn2mI//ZUvPVovZmiogIECDwgIACgClCgACBfgSuI9RRv6WruVjXZbiNutd5P7NXpFsE9riJHfUpmdprKGwZV9cSIEBgdwEFgN3JdUiAAIHVAqNu//d7iJxWqzx84VWcYgeAh52c0a5A7Z0AMvNR1xe5jdyywOggQIAAgRBQADANCBAg0IfAyI+xfxtDkLsb1DpuouGPajWuXQI7COyxmN1l5DHqkzK1X6HYYQroggABAmUEFADKOGqFAAECtQVG3v7v48DLm/Rax6hPTtTy0m57ArcRUu1vsU/RR/5eGfHY4wmKEd3kRIDAgAIKAAMOqpQIEBhSIG+QR/wW+6/I6+3KIzbqu82V2TTfmMAeP7PlloPvN5Z3iXD22EqxRJzaIECAQHWBPf4yqZ6EDggQIDC4QN4g/zFojrUfbb4It58GtZPWXAK1n5RJzav4jLpeRs2FRueaibIlQKBrAQWArodP8AQITCIw8hZdn8cYXlccx5FfnajIpukGBWr/XsmUR15rZA+/BqeNkAgQIPBPAQUAM4IAAQLtC3wTIT5pP8xVEb4TV/256srzLhrZ7jwBZ40iUHuxzHun2/jFu6OgvZBH7aeNBiSTEgECIwooAIw4qnIiQGA0gVEXsfs1Biq/cax53ETjI66dUNNM220K/BxhXewQ2nX08dkO/ezdRRYas+DoIECAwNQCCgBTD7/kCRDoQOAUMY66MveXkVt+Q1/zyLUTai8yWDN+bRO4F9jrBnbkV44+DcxnphQBAgRmFlAAmHn05U6AQA8ClxGkvbnXjdTIxZN1Iq7qXaD2KzP3PqPunLHXaxS9zzPxEyAwsIACwMCDKzUCBIYQyG+rPhkik38m8Xv8a96g1zwuonE7ANQU1vbeAnvsBJA5jfrnzm3klrsBOAgQIDCtgALAtEMvcQIEOhEY9RH278P/svIYXEX7o25pVplO840K7PHaTKY+8u4ZH0Z+zxsdX2ERIECguoACQHViHRAgQGC1wMhbcu3xLu51yI+4mNnqCeXC7gX2KJwl0ik+1h7pfrpIgAABAv8WUAAwKwgQINCuwFWENuo32Hv8/XMTfnYAaHd+i2y5wF47AWRk+S35+8tDbP6KzCufAnAQIEBgSoE9fgCbElbSBAgQKCAw6g3sXvtxj7qQWYGppYmOBfb62S136HjSsdObQt9rMcVB+aRFgEDPAnv9JdKzkdgJECBwhEBuXZfv/494fB5JXVdO7BTtj/oIc2U6zTcukIvY3e4Q40X0Meoimnv8GbTDEOmCAAECywUUAJabuYIAAQJ7CIy8F/ceNzAj++0x//TRrsBeOwGkwJ/xedQuxerI9noKaXWALiRAgEAtAQWAWrLaJUCAwDaBUR+//TVYcnHD2sdVdDDq+gm17bTftsBXEV7O7z2O6+hkxIU0byMv2wHuMYP0QYBAcwIKAM0NiYAIECDwH4F8fP00oMVeNy+j7mM+4JSQ0kKBvXYCyLAu4/Pdwvh6OX2PJ5F6sRAnAQITCSgATDTYUiVAoBuBvPEf9f31vfbg/iUM93jSoJtJJdBhBPZcxd5aJMNMG4kQIEDgvwIKAGYCAQIE2hO4jJBG/Nbtr8grbyj2OOwAsIeyPo4S2PPnt1G3A9zzSYqj5ol+CRAg8C+BPf8CwU+AAAEC5wmM+vj6Xj9w5zf/+QSAg8CoAns9SZN+X8Tn6wEhf46cLgbMS0oECBB4o4ACgAlCgACB9gRy+7+9vinfM/tPo7MsbtQ+7ABQW1j7Rwvs9Xsp8xy5oObn4KNnsv4JENhdwB98u5PrkAABAm8UGPmH7Xci89xWrPZxFR3YAaC2svaPFNhrMc37HG/jF+8emXClvv0cXAlWswQItCvgD752x0ZkBAjMKTDq47Z77rs96isUc/6OkPWrBPb8/ZT9X8dnxO0AP468bkwxAgQIzCSgADDTaMuVAIEeBEb9QfvLwP9mpwGwA8BO0Lo5TGDPnQAyyVFfq1EAOGwK65gAgaMEFACOktcvAQIEXi2Q2/+dBsTZc89tOwAMOIGk9C+BvX+Gy9d3Hg02Dnu/SjEYn3QIEOhRYO+/PHo0EjMBAgT2FBjx5vX3HYsaF9HXT3sOmL4IHCSw97fX15HnaK8BKAAcNHl1S4DAcQIKAMfZ65kAAQIvC+TK/7kDwGjHt5FQrm2wx3EZnXy3R0f6IHCwwOfRf96U73WM+BqAAsBes0c/BAg0I6AA0MxQCIQAAQL/2ZN6xG+v9/ym8ioM7QDgN9MMAnvfvI5YoNzbcIZ5KUcCBBoXUABofICER4DAVAIjFgD+ihHMG4e9jpvo6KO9OtMPgQMFfo6+88+MPY/RdthQANhz9uiLAIEmBBQAmhgGQRAgQOA/AiMWAL6PvC53HN9RF1HckVBXnQjcRpy5uOaeR/5eHukVGwWAPWePvggQaEJAAaCJYRAEAQIEhi0A7P2e8oiLKPrtQeB1Anv/HDfaawB7//lkJhMgQOBwgb3/4jg8YQEQIECgYYEPIrbcw36k451IJrcP2+O4iE5GXENhDzt99Cmw5/oa90IjvQZwhF+fM03UBAgMI6AAMMxQSoQAgUEERvoGe+93lC9jDoz0ePIgU1oaFQWO+AZ7pN9nCgAVJ6emCRBoU0ABoM1xERUBAvMK5LfljwZJf++bk6twswPAIJNHGmcJHPUO+yh/Tu35hNJZA+okAgQI1BZQAKgtrH0CBAgsE7iJ00dZxX7vH65Hsls2a5w9q8DeT9ncO1/HLz7rHH3vHUo65xI+AQKjCCgAjDKS8iBAYBSBLyKRrwdI5sfI4fHOedgBYGdw3R0ucBsR7L0TQCZ9EZ/e19s44s+owyeMAAgQIKAAYA4QIECgLYFRFgLc+/H/HMWR1k9oa1aKpmWBo36Wy+LDuy3DPBDbl/H/v+k4fqETIEBglcBRf2msCtZFBAgQmESg9x+sf49xOu08VhfRX+/fSO5MprtBBI5ayO4q/Hpec+PDiP/5IHNAGgQIEDhbQAHgbConEiBAYDeB3n+wPmJhsssYHTsA7DZFddSQwFHfZGeRL1+76fE4okjZo5OYCRAYUEABYMBBlRIBAt0L9PyDdS6slfHnKuF7Hr0XTfa00tdYAt9GOrl2yBHHdXTa42KAR7yidMT46JMAAQL/ElAAMCkIECDQpkCvP1gf8e1/juBNfEbZPaHNGSmqVgWO2gkgPU7x6e0pgKOKlK3OH3ERIDCZgALAZAMuXQIEuhF4OyK9jc+jbiJ+6618rDYXMdz72/8k+iM+aeYgMJtA/n7LLTePOq6j456eAjiqSHnU+OiXAAEC/xBQADAhCBAg0K7AVYTW0yJbn0a8zw7gzBv/LAA4CMwqkAWAIwpv6X2KTy6m10Ox8sgi5axzU94ECDQmoADQ2IAIhwABAi8J3MS/9/Bo+5GPIV+EkR0A/NaZWeConQDuzXMNgq87GICjnTogEiIBAqMLKACMPsLyI0Cgd4FTJND6t2tHf6vWy81H73NR/O0KHLUTwIsirRcrj1wssd2ZIzICBKYTUACYbsglTIBAhwL5Xn3+cN3iI7a5oNbFXZHiKNpvouMnR3WuXwINCLRwc9tysfLXuz+njnpNooEpIgQCBAj8V0ABwEwgQIBAHwKPI8wfGgy1he20sjjSw2sSDQ6fkAYROPIVnBcJWyxWuvkfZJJLgwCBMgIKAGUctUKAAIE9BFr74bqFm/90twPAHrNPHy0LHL0TQKtFADf/Lc9asREgcIiAAsAh7DolQIDAaoEsAlzH5/3VLWy/MB/7zycSbrY3tbkFOwBsJtTAIAJH7gTwMmELxUo3/4NMbGkQIFBWQAGgrKfWCBAgsIdA3vRexeeI995zwb+8+c+FCVs4LiIIOwC0MBJiOFqgtRXu88+pm/gcUaz86u7PyKPHRP8ECBBoTkABoLkhERABAgTOFsib3ywE7PH+e37rn4vtZX8tHXYAaGk0xHKkQAs7Abwq//wz4+lOMFmgvIzPzU796YYAAQLdCSgAdDdkAiZAgMC/BPIb+bwRrlUI+P7uxv+2QXs7ADQ4KEI6RKCFnQBel/gp/sd1xT+j8sb/6q6PQ/B1SoCpfLeOAAAgAElEQVQAgV4EFAB6GSlxEiBA4GGB/CE7CwFZEHj34dPfeEa+P5s318/i0/LWWTcVbyo2ErqcwK4CrewE8KakL+J/Xsbns0Iy939OXRdqTzMECBAYXkABYPghliABApMKnO4KAfnPXJArP49eY5E/RN/GJ9/rv7n7df57D4cdAHoYJTHuIdDSTgAP5ZvrA2ShMj8Xb/iz6eV28lWk/HMqC5P56eXPqYc8/H8CBAjsJqAAsBu1jggQIECgsIAdAAqDaq57gZZ2AliCeYqT85OFyvx9/eKRhY286c9Py08jLcnXuQQIEDhMQAHgMHodEyBAgMBGgYu43g4AGxFdPpRAazsBDIUrGQIECIwgoAAwwijKgQABAnMK2AFgznGX9esFWt0JwJgRIECAQCMCCgCNDIQwCBAgQGCxgB0AFpO5YHCBlncCGJxeegQIEOhDQAGgj3ESJQECBAj8W+Am/lOtrQ95E+hRoIedAHp0FTMBAgSGEVAAGGYoJUKAAIHpBOwAMN2QS/gBgZ52AjCYBAgQIHCAgALAAei6JECAAIHNAnYA2EyogUEFet0JYNDhkBYBAgTaElAAaGs8REOAAAEC5wlcxGl2ADjPyllzCdgJYK7xli0BAgQWCSgALOJyMgECBAg0ImAHgEYGQhjNCdgJoLkhERABAgTaEVAAaGcsREKAAAEC5wvYAeB8K2fOJWAngLnGW7YECBBYJKAAsIjLyQQIECDQiMBNxGEHgEYGQxhNCdgJoKnhEAwBAgTaElAAaGs8REOAAAEC5wnYAeA8J2fNJ2AngPnGXMYECBA4W0AB4GwqJxIgQIBAIwJ2AGhkIITRrICdAJodGoERIEDgWAEFgGP99U6AAAECywUu4hI7ACx3c8U8AnYCmGesZUqAAIFFAgoAi7icTIAAAQINCNgBoIFBEELTAnYCaHp4BEeAAIHjBBQAjrPXMwECBAisE7ADwDo3V80jYCeAecZapgQIEFgkoACwiMvJBAgQINCAwE3EYAeABgZCCM0K2Amg2aERGAECBI4VUAA41l/vBAgQILBcwA4Ay81cMZeAnQDmGm/ZEiBA4GwBBYCzqZxIgAABAg0I2AGggUEQQhcCdgLoYpgESYAAgX0FFAD29dYbAQIECGwTuIjL7QCwzdDVcwjYCWCOcZYlAQIEFgkoACzicjIBAgQIHCxgB4CDB0D33QjYCaCboRIoAQIE9hNQANjPWk8ECBAgsF3gKpp4ur0ZLRAYXsBOAMMPsQQJECCwXEABYLmZKwgQIEDgOIGb6NoOAMf567kfATsB9DNWIiVAgMBuAgoAu1HriAABAgQKCPwWbZwKtKMJAqML2Alg9BGWHwECBFYIKACsQHMJAQIECBwm8PdhPeuYQH8CdgLob8xETIAAgaoCCgBVeTVOgAABAgUFLqItOwAUBNXU8AJ2Ahh+iCVIgACBZQIKAMu8nE2AAAECxwlcRtffHde9ngl0J2AngO6GTMAECBCoK6AAUNdX6wQIECBQTuAqmrIDQDlPLY0vYCeA8cdYhgQIEFgkoACwiMvJBAgQIHCgwE30bQeAAwdA190J2AmguyETMAECBOoKKADU9dU6AQIECJQTsANAOUstzSFgJ4A5xlmWBAgQOFtAAeBsKicSIECAwMECdgA4eAB036WAnQC6HDZBEyBAoI6AAkAdV60SIECAQFmBi2jODgBlTbU2h4CdAOYYZ1kSIEDgLAEFgLOYnESAAAECBwtcRv92ADh4EHTfpYCdALocNkETIECgjoACQB1XrRIgQIBAWYGraM4OAGVNtTaHgJ0A5hhnWRIgQOAsAQWAs5icRIAAAQIHC9xE/3YAOHgQdN+lgJ0Auhw2QRMgQKCOgAJAHVetEiBAgEBZATsAlPXU2jwCdgKYZ6xlSoAAgQcFFAAeJHICAQIECDQgYAeABgZBCN0K2Amg26ETOAECBMoKKACU9dQaAQIECJQXuIgm7QBQ3lWL8wjYCWCesZYpAQIE3iigAGCCECBAgEDrApcRoB0AWh8l8bUsYCeAlkdHbAQIENhRQAFgR2xdESBAgMAqgau4yg4Aq+hcROA/AnYCMBEIECBA4D8CCgAmAgECBAi0LnATAdoBoPVREl/LAnYCaHl0xEaAAIEdBRQAdsTWFQECBAisErADwCo2FxH4n4CdAEwGAgQIEPiPgAKAiUCAAAECrQvYAaD1ERJfDwJ2AuhhlMRIgACBygIKAJWBNU+AAAECmwQu4mo7AGwidDGB/wjYCcBEIECAAAFPAJgDBAgQINC0wGVEZweApodIcJ0I2Amgk4ESJgECBGoKeAKgpq62CRAgQGCrwFU0YAeArYquJ2AnAHOAAAECBEJAAcA0IECAAIGWBW4iODsAtDxCYutFwE4AvYyUOAkQIFBRQAGgIq6mCRAgQGCzgB0ANhNqgMB/BOwEYCIQIECAgCcAzAECBAgQaFrADgBND4/gOhOwE0BnAyZcAgQIlBbwBEBpUe0RIECAQCmBi2jIDgClNLVDwE4A5gABAgSmF1AAmH4KACBAgECzApcRmR0Amh0egXUoYCeADgdNyAQIECgpoABQUlNbBAgQIFBS4CoaswNASVFtzS7wbQB8MTuC/AkQIDCzgALAzKMvdwIECLQtcBPh2QGg7TESXV8CdgLoa7xES4AAgeICCgDFSTVIgAABAoUE7ABQCFIzBO4E7ARgKhAgQGByAQWAySeA9AkQINCwgB0AGh4coXUrYCeAbodO4AQIENguoACw3VALBAgQIFBe4CKatANAeVctEvg4CG4wECBAgMCcAgoAc467rAkQINC6wGUEaAeA1kdJfD0K2Amgx1ETMwECBAoJKAAUgtQMAQIECBQVuIrW7ABQlFRjBP4jYCcAE4EAAQITCygATDz4UidAgEDDAjcRmx0AGh4goXUrYCeAbodO4AQIENguoACw3VALBAgQIFBewA4A5U21SCAF7ARgHhAgQGBiAQWAiQdf6gQIEGhYwA4ADQ+O0LoXsBNA90MoAQIECKwTUABY5+YqAgQIEKgncBFN2wGgnq+WCdgJwBwgQIDApAIKAJMOvLQJECDQsMBlxGYHgIYHSGjdC9gJoPshlAABAgTWCSgArHNzFQECBAjUE7iKpu0AUM9XywTsBGAOECBAYFIBBYBJB17aBAgQaFjgJmKzA0DDAyS07gXsBND9EEqAAAEC6wQUANa5uYoAAQIE6gnYAaCerZYJpICdAMwDAgQITCqgADDpwEubAAECDQvYAaDhwRHaMAJ2AhhmKCVCgACB8wUUAM63ciYBAgQI1Be4iC7sAFDfWQ8E7ARgDhAgQGBCAQWACQddygQIEGhY4DJiswNAwwMktGEE7AQwzFBKhAABAucLKACcb+VMAgQIEKgvcBVd2AGgvrMeCNgJwBwgQIDAhAIKABMOupQJECDQsMBNxGYHgIYHSGjDCNgJYJihlAgBAgTOF1AAON/KmQQIECBQX8AOAPWN9UAgBewEYB4QIEBgQgEFgAkHXcoECBBoWMAOAA0PjtCGE7ATwHBDKiECBAi8WUABwAwhQIAAgVYELiIQOwC0MhrimEHATgAzjLIcCRAg8IKAAoDpQIAAAQKtCFxGIHYAaGU0xDGDgJ0AZhhlORIgQEABwBwgQIAAgQYFriImOwA0ODBCGlbATgDDDq3ECBAg8GoBTwCYGQQIECDQisBNBGIHgFZGQxwzCNgJYIZRliMBAgReEFAAMB0IECBAoBUBOwC0MhLimEnAz4IzjbZcCRCYXsAf+tNPAQAECBBoRsAOAM0MhUAmEngvcr2dKF+pEiBAYGoBBYCph1/yBAgQaEbgIiKxA0AzwyGQiQTsBDDRYEuVAAECCgDmAAECBAi0IHAZQdgBoIWREMNsAl9FwlezJS1fAgQIzCqgADDryMubAAECbQnkDYgdANoaE9HMIfB9pJkFOAcBAgQITCCgADDBIEuRAAECHQjcRIx2AOhgoIQ4nICdAIYbUgkRIEDg9QIKAGYHAQIECLQgYAeAFkZBDLMK+Hlw1pGXNwEC0wn4A3+6IZcwAQIEmhSwA0CTwyKoSQTsBDDJQEuTAAECCgDmAAECBAgcLXARAdgB4OhR0P/MAnYCmHn05U6AwFQCCgBTDbdkCRAg0KTAFxHV101GJigCcwjYCWCOcZYlAQIE3lIAMAkIECBA4GiBbyKAJ0cHoX8CEwvYCWDiwZc6AQJzCSgAzDXesiVAgECLAjcRlB0AWhwZMc0iYCeAWUZangQITC+gADD9FABAgACBwwX+iAjePjwKARCYW8DPhHOPv+wJEJhEwB/2kwy0NAkQINCoQN74ZwHAQYDAsQJ2AjjWX+8ECBDYRUABYBdmnRAgQIDAawQu4r/bAcD0IHC8wKcRwrPjwxABAQIECNQUUACoqattAgQIEHhIwA4ADwn5/wT2EbATwD7OeiFAgMChAgoAh/LrnAABAtML2AFg+ikAoBGBHyOOx43EIgwCBAgQqCSgAFAJVrMECBAgcJbATZxlB4CzqJxEoKrA82j9w6o9aJwAAQIEDhdQADh8CARAgACBqQXsADD18Eu+MQE/FzY2IMIhQIBAaQF/0JcW1R4BAgQInCtgB4BzpZxHYB+BfAIgnwRwECBAgMCgAgoAgw6stAgQINCBwEXEaAeADgZKiNMI2AlgmqGWKAECswooAMw68vImQIDA8QJ2ADh+DERA4EUBOwGYDwQIEBhcQAFg8AGWHgECBBoWuI7YPms4PqERmE3ATgCzjbh8CRCYTkABYLohlzABAgSaEbiJSOwA0MxwCITAW7dh8B4HAgQIEBhXQAFg3LGVGQECBFoX+Lv1AMVHYEIBPxtOOOhSJkBgHgF/yM8z1jIlQIBASwKnCOa3lgISCwEC/xH4OD43LAgQIEBgTAEFgDHHVVYECBBoXeAiArQDQOujJL4ZBT6PpK9nTFzOBAgQmEFAAWCGUZYjAQIE2hO4ipCetheWiAhML2AngOmnAAACBEYWUAAYeXTlRoAAgXYF8htGOwC0Oz4im1fg50j9Yt70ZU6AAIGxBRQAxh5f2REgQKBVgV8isA9aDU5cBCYWuI3c7QQw8QSQOgECYwsoAIw9vrIjQIBAqwJ2AGh1ZMRF4K23/HxoFhAgQGBQAX/ADzqw0iJAgEDDAvnNfz4B4CBAoE0BOwG0OS6iIkCAwGYBBYDNhBogQIAAgYUCj+P8HxZe43QCBPYT+DK6+ma/7vREgAABAnsJKADsJa0fAgQIELgXuIpf2AHAfCDQrsC3EdoX7YYnMgIECBBYK6AAsFbOdQQIECCwVuBZXPjJ2otdR4BAdQE7AVQn1gEBAgSOEVAAOMZdrwQIEJhZwA4AM4++3HsQ+DOCfKeHQMVIgAABAssEFACWeTmbAAECBLYL2AFgu6EWCNQWyAJAFgIcBAgQIDCQgALAQIMpFQIECHQgcBEx/tRBnEIkMLuAnQBmnwHyJ0BgSAEFgCGHVVIECBBoVuAyIvuu2egERoDAvcBX8YsrHP+/vTuwcuLI1gDsDBYi2HEEhggQEQARMI4AiIAhAiAChgjAESAiAEfAOALYCHi3/Dy7YGNTGnV1V9X9+hydh+1S9b3f7ceO/pFaBAgQIDCXgABgrnnqhgABAr0LlBcUvgGg9ympj8APP7wMhBLYOQgQIEBgIgEBwETD1AoBAgQGENhHjbcGqFOJBLIL+CaA7FeA/gkQmFJAADDlWDVFgACBbgU+RGUn3VanMAIEvhTwc6LrgQABApMJ+It9soFqhwABAh0LXIvaPnZcn9IIEPha4Gb843soBAgQIDCPgABgnlnqhAABAr0L7KJA3wDQ+5TUR+B/Avfij6+BECBAgMA8AgKAeWapEwIECPQu8DAKfNp7keojQOC/Ar4JwMVAgACByQQEAJMNVDsECBDoWOBZ1Pag4/qURoDA1wK/xD/ehUKAAAEC8wgIAOaZpU4IECDQu8A+CvQNAL1PSX0E/idQPv9f7gPgIECAAIFJBAQAkwxSGwQIEBhA4PMANSqRAIGvBfys6IogQIDARAL+Up9omFohQIBAxwInUVv5CkAHAQJjCdyOcvdjlaxaAgQIEPg7AQGAa4MAAQIE1hDYxUl8A8Aa0s5BYFmBn2O782W3tBsBAgQIbCUgANhK3nkJECCQS+As2n2cq2XdEphC4Hl0Ub7Bw0GAAAECEwgIACYYohYIECAwgED5LvE7A9SpRAIEvhZ4G/+4g0KAAAECcwgIAOaYoy4IECDQu8C7KPBG70WqjwCBvwh8in9znQsBAgQIzCEgAJhjjrogQIBA7wK+AaD3CamPwN8LlACgBAEOAgQIEBhcQAAw+ACVT4AAgQEEym/+yzsAHAQIjCngmwDGnJuqCRAg8BcBAYCLggABAgRaC5zGCV60Pon9CRBoJvAkdj5rtruNCRAgQGA1AQHAatRORIAAgbQC5YWDbwBIO36NTyDwMnooQZ6DAAECBAYXEAAMPkDlEyBAYACBfdR4a4A6lUiAwLcF3se/vgmHAAECBMYXEACMP0MdECBAoHeBD1HgSe9Fqo8AgX8U8DOjC4QAAQITCPjLfIIhaoEAAQIdC1yL2j52XJ/SCBCoEyjvACjvBHAQIECAwMACAoCBh6d0AgQIDCCwixrfDFCnEgkQ+GeBe/GfX0MiQIAAgbEFBABjz0/1BAgQ6F3gYRT4tPci1UeAwHcFfBPAd4ksIECAQP8CAoD+Z6RCAgQIjCxwHsXfH7kBtRMg8LvA23jsWBAgQIDA2AICgLHnp3oCBAj0LrCPAn0DQO9TUh+B7wtcxJIfv7/MCgIECBDoWUAA0PN01EaAAIHxBT6P34IOCBD4Q+B6/N9PNAgQIEBgXAEBwLizUzkBAgR6F7gRBb7rvUj1ESBQLXA7Vu6rV1tIgAABAt0JCAC6G4mCCBAgMI3A3ejk1TTdaIQAgUdB8AwDAQIECIwrIAAYd3YqJ0CAQO8CZ1Hg496LVB8BAtUCL2PlafVqCwkQIECgOwEBQHcjURABAgSmEdhHJ24AOM04NULgh/dhcJMDAQIECIwrIAAYd3YqJ0CAQO8CH6LAk96LVB8BAgcJ+NnxIC6LCRAg0JeAv8T7modqCBAgMIvAtWjk4yzN6IMAgf8KlHcAlHcCOAgQIEBgQAEBwIBDUzIBAgQGENhFjW8GqFOJBAgcJvBzLD8/7ClWEyBAgEAvAgKAXiahDgIECMwl8DDaeTpXS7ohQCAEnsTjjAQBAgQIjCkgABhzbqomQIBA7wLnUeD93otUHwECBwu8jWfsDn6WJxAgQIBAFwICgC7GoAgCBAhMJ7CPjnwDwHRj1RCBHz6FwXUOBAgQIDCmgABgzLmpmgABAr0LfO69QPURIHBlgRIAlCDAQYAAAQKDCQgABhuYcgkQIDCAwI2o8d0AdSqRAIGrCdyOp+2v9lTPIkCAAIEtBQQAW+o7NwECBOYUuBttvZqzNV0RIBACbgToMiBAgMCgAgKAQQenbAIECHQscBa1Pe64PqURIHCcwMt4+ulxW3g2AQIECGwhIADYQt05CRAgMLfAPtpzA8C5Z6y73ALvo/2buQl0T4AAgTEFBABjzk3VBAgQ6FngYxR3recC1UaAwNECfoY8mtAGBAgQWF/AX97rmzsjAQIEZhYoL/xLAOAgQGBuATcCnHu+uiNAYFIBAcCkg9UWAQIENhLYxXnfbHRupyVAYD2BR3GqZ+udzpkIECBAYAkBAcASivYgQIAAgUuBs/iDGwC6HgjML/A8Wnw4f5s6JECAwFwCAoC55qkbAgQIbC3wOgq4s3URzk+AQHOBt3GGXfOzOAEBAgQILCogAFiU02YECBBIL/AhBE7SKwAgkEPAz5E55qxLAgQmEvAX90TD1AoBAgQ6EPjcQQ1KIEBgHYHyVYDlKwEdBAgQIDCIgABgkEEpkwABAgMI7KJGNwAcYFBKJLCQwL3Yp3zsx0GAAAECgwgIAAYZlDIJECAwgEC5IdjTAepUIgECywg8iW3OltnKLgQIECCwhoAAYA1l5yBAgEAOgfNo836OVnVJgEAIuBGgy4AAAQKDCQgABhuYcgkQINCxwD5qu9VxfUojQGBZgU+x3fVlt7QbAQIECLQUEAC01LU3AQIEcgm4AWCueeuWQBH4MR4XKAgQIEBgDAEBwBhzUiUBAgR6F7gRBb7rvUj1ESCwuMDt2HG/+K42JECAAIEmAgKAJqw2JUCAQDqB0+j4RbquNUyAgBsBugYIECAwkIAAYKBhKZUAAQIdCzyL2h50XJ/SCBBoI/BLbHu3zdZ2JUCAAIGlBQQAS4vajwABAjkF9tG2GwDmnL2ucwtcRPvlPgAOAgQIEBhAQAAwwJCUSIAAgQEE3ABwgCEpkUAjgfJNAOUbARwECBAg0LmAAKDzASmPAAECAwi4AeAAQ1IigYYCbgTYENfWBAgQWFJAALCkpr0IECCQU6B8/vdVztZ1TYBACLgRoMuAAAECgwgIAAYZlDIJECDQscBZ1Pa44/qURoBAWwE3Amzra3cCBAgsJiAAWIzSRgQIEEgrsI/O3QAw7fg1TuCHizBwI0AXAgECBAYQEAAMMCQlEiBAoHOBj1Hftc5rVB4BAm0F3Aiwra/dCRAgsIiAAGARRpsQIEAgrcBJdP4hbfcaJ0DgUsCNAF0LBAgQGEBAADDAkJRIgACBjgXcALDj4SiNwIoCbgS4IrZTESBA4KoCAoCrynkeAQIECBSBs3i4AaBrgQABNwJ0DRAgQGAAAQHAAENSIgECBDoW2EdtbgDY8YCURmAlgYs4jxsBroTtNAQIELiqgADgqnKeR4AAAQJFwA0AXQcECFwKuBGga4EAAQKdCwgAOh+Q8ggQINCxwEnU5gaAHQ9IaQRWFnAjwJXBnY4AAQKHCggADhWzngABAgQuBdwA0LVAgMCXAm4E6HogQIBA5wICgM4HpDwCBAh0LHAWtbkBYMcDUhqBlQXcCHBlcKcjQIDAoQICgEPFrCdAgACBS4F9/MENAF0PBAhcClzEH9wI0PVAgACBjgUEAB0PR2kECBDoXMANADsfkPIIbCDgRoAboDslAQIEagUEALVS1hEgQIDAlwIn8Q9uAOiaIEDgzwJuBOiaIECAQMcCAoCOh6M0AgQIdCzgBoAdD0dpBDYUcCPADfGdmgABAt8TEAB8T8h/J0CAAIFvCZzFv3QDQNcGAQJ/FnAjQNcEAQIEOhYQAHQ8HKURIECgY4F91OYGgB0PSGkENhK4iPO6EeBG+E5LgACB7wkIAL4n5L8TIECAwLcEPmMhQIDA3wi4EaBLgwABAp0KCAA6HYyyCBAg0LHAjajtXcf1KY0AgW0F3AhwW39nJ0CAwN8KCABcHAQIECBwqMBpPOHFoU+yngCBNAJuBJhm1BolQGA0AQHAaBNTLwECBLYXeBYlPNi+DBUQINCpwNuoa9dpbcoiQIBAagEBQOrxa54AAQJXEtjHs9wA8Ep0nkQghcCn6LLcB8BBgAABAp0JCAA6G4hyCBAgMICAGwAOMCQlEthYoHwTwMXGNTg9AQIECPxJQADgkiBAgACBQwR2sfjNIU+wlgCBlAI/R9fnKTvXNAECBDoWEAB0PBylESBAoEOBh1HT0w7rUhIBAn0JPI9yyt8XDgIECBDoSEAA0NEwlEKAAIEBBM6jxvsD1KlEAgS2FXAjwG39nZ0AAQLfFBAAuDAIECBA4BCBD7H45JAnWEuAQFoBP2emHb3GCRDoVcBfzL1ORl0ECBDoT+BalPSxv7JURIBApwK3o659p7UpiwABAikFBAApx65pAgQIXElgF89yA8Ar0XkSgZQCj6LrZyk71zQBAgQ6FRAAdDoYZREgQKBDgbOo6XGHdSmJAIE+BV5GWad9lqYqAgQI5BQQAOScu64JECBwFYHX8aQ7V3mi5xAgkFLgIrr+MWXnmiZAgECnAgKATgejLAIECHQoUD7/X+4D4CBAgECtwPVY+Kl2sXUECBAg0FZAANDW1+4ECBCYReAkGinfAOAgQIDAIQL3YnF595CDAAECBDoQEAB0MAQlECBAYACB06jxxQB1KpEAgb4EnkQ5Z32VpBoCBAjkFRAA5J29zgkQIHCIQLmT94NDnmAtAQIEQuBtPHYkCBAgQKAPAQFAH3NQBQECBHoXeBcF3ui9SPURINClgJ83uxyLoggQyCjgL+SMU9czAQIEDhf4fPhTPIMAAQK/C9yMx3sWBAgQILC9gABg+xmogAABAr0L7KLAN70XqT4CBLoVeBSVlY8ROQgQIEBgYwEBwMYDcHoCBAgMIHAWNT4eoE4lEiDQp8DLKOu0z9JURYAAgVwCAoBc89YtAQIEriJQvsLrzlWe6DkECBAIgYt4/EiCAAECBLYXEABsPwMVECBAoHeBj1Hgtd6LVB8BAl0LXI/qPnVdoeIIECCQQEAAkGDIWiRAgMARAuXO/+UbABwECBA4RuBePLm8m8hBgAABAhsKCAA2xHdqAgQIDCBwGjW+GKBOJRIg0LfA8yjvYd8lqo4AAQLzCwgA5p+xDgkQIHCMwHk8+f4xG3guAQIEQuBtPHYkCBAgQGBbAQHAtv7OToAAgd4FPkSBJ70XqT4CBIYQ8HPnEGNSJAECMwv4i3jm6eqNAAECxwmUG/+VGwA6CBAgsITA7dhkv8RG9iBAgACBqwkIAK7m5lkECBDIIHA3mnyVoVE9EiCwisCTOMvZKmdyEgIECBD4poAAwIVBgAABAn8n8Cz+wwM8BAgQWEjAfQAWgrQNAQIEriogALiqnOcRIEBgfoHy9X/lawAdBAgQWErAz55LSdqHAAECVxDwl/AV0DyFAAECSQQ+J+lTmwQIrCdwM071fr3TORMBAgQIfCkgAHA9ECBAgMC3BHbxL9+gIUCAwMICj2K/8vEiBwECBAhsICAA2ADdKQkQIDCAwFnU+HiAOpVIgMBYAr9EueUGo3rystkAABlMSURBVA4CBAgQ2EBAALABulMSIEBgAIF91HhrgDqVSIDAWAKfotzrY5WsWgIECMwjIACYZ5Y6IUCAwJICPv+/pKa9CBD4UsB9AFwPBAgQ2EhAALARvNMSIECgY4Fd1Obz/x0PSGkEBhdwH4DBB6h8AgTGFRAAjDs7lRMgQKCVwFls7PP/rXTtS4CA+wC4BggQILCRgABgI3inJUCAQMcC+6jN5/87HpDSCAwu4D4Agw9Q+QQIjCsgABh3dionQIBAKwGf/28la18CBC4F3AfAtUCAAIENBAQAG6A7JQECBDoW2EVtPv/f8YCURmASAfcBmGSQ2iBAYCwBAcBY81ItAQIEWgucxQl8/r+1sv0JEHAfANcAAQIENhAQAGyA7pQECBDoWGAftfn8f8cDUhqBSQTcB2CSQWqDAIGxBAQAY81LtQQIEGgt4PP/rYXtT4DApYD7ALgWCBAgsLKAAGBlcKcjQIBAxwK7qM3n/zsekNIITCbgPgCTDVQ7BAj0LyAA6H9GKiRAgMBaAmdxIp//X0vbeQgQcB8A1wABAgRWFhAArAzudAQIEOhY4F3UdqPj+pRGgMB8An4WnW+mOiJAoGMBf+l2PBylESBAYEWBa3Gujyuez6kIECBQBG7HY4+CAAECBNYREACs4+wsBAgQ6F3gbhT4qvci1UeAwHQCz6Ojh9N1pSECBAh0KiAA6HQwyiJAgMDKAudxvvsrn9PpCBAg8D4IyrcBOAgQIEBgBQEBwArITkGAAIEBBD5EjScD1KlEAgTmE7geLX2ary0dESBAoD8BAUB/M1ERAQIE1hYoL/xLAOAgQIDAFgI/x0nPtzixcxIgQCCbgAAg28T1S4AAgb8KlM/fPgVDgACBjQRexnlPNzq30xIgQCCVgAAg1bg1S4AAgW8KvI5/e4cNAQIENhIob/8vHwNwECBAgEBjAQFAY2DbEyBAYACBzwPUqMRtBX6N0x/zGe3yNZM/bduCs3cuUG4EWG4I6CBAgACBhgICgIa4tiZAgMAAAruo8c0AdSpxW4Fjv6s903X2W4zqYttxDXn2Z1F1eTeSgwABAgQaCggAGuLamgABAgSmFjiL7h5P3eH/mhMA1A/6SSwt14aDAAECBAh0JyAA6G4kCiJAgACBQQQEAPWD2sXSLO80EQDUXxdWEiBAgMDKAgKAlcGdjgABAgSmERAA1I9S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FgDUW1lJgAABAgSaCQgAmtHamAABAgQmFxAA1A9YAFBvZSUBAgQIEGgmIABoRmtjAgQIEJhcQABQP2ABQL2VlQQIECBAoJmAAKAZrY0JECBAYHIBAUD9gAUA9VZWEiBAgACBZgICgGa0NiZAgACByQUEAPUDzhQAPAqWZ/U0VhIgQIAAgfUEBADrWTsTAQIECMwlIACon2emAOB2sOzraawkQIAAAQLrCQgA1rN2JgIECBCYS0AAUD9PAUC9lZUECBAgQKCZgACgGa2NCRAgQGByAQFA/YAFAPVWVhIgQIAAgWYCAoBmtDYmQIAAgckFBAD1AxYA1FtZSYAAAQIEmgkIAJrR2pgAAQIEJhcQANQPWABQb2UlAQIECBBoJiAAaEZrYwIECBCYXEAAUD9gAUC9lZUECBAgQKCZgACgGa2NCRAgQGByAQFA/YAFAPVWVhIgQIAAgWYCAoBmtDYmQIAAgckFBAD1AxYA1FtZSYAAAQIEmgkIAJrR2pgAAQIEJhcQANQPWABQb2UlAQIECBBoJiAAaEZrYwIECBCYXEAAUD9gAUC9lZUECBAgQKCZgACgGa2NCRAgQGByAQFA/YAFAPVWVhIgQIAAgWYCAoBmtDYmQIAAgckFBAD1AxYA1FtZSYAAAQIEmgkIAJrR2pgAAQIEJhcQANQPWABQb2UlAQIECBBoJiAAaEZrYwIECBCYXEAAUD9gAUC9lZUECBAgQKCZgACgGa2NCRAgQGByAQFA/YAFAPVWVhIgQIAAgWYCAoBmtDYmQIAAgckFBAD1AxYA1FtZSYAAAQIEmgkIAJrR2pgAAQIEJhcQANQPWABQb2UlAQIECBBoJiAAaEZrYwIECBCYXEAAUD9gAUC9lZUECBAgQKCZgACgGa2NCRAgQGByAQFA/YAFAPVWVhIgQIAAgWYCAoBmtDYmQIAAgckFBAD1AxYA1FtZSYAAAQIEmgkIAJrR2pgAAQIEJhcQANQPWABQb2UlAQIECBBoJiAAaEZrYwIECBCYXMCL2voBs6q3spIAAQIECDQTEAA0o7UxAQIECEwu4EVt/YBZ1VtZSYAAAQIEmgkIAJrR2pgAAQIEJhfI9KL22J8XbsS18G7y6+Gyvdvxh32SXrVJgAABAoMJHPs/6IO1q1wCBAgQILCYgADgMMrPhy0fdvXNqPz9sNUrnAABAgSmFhAATD1ezREgQIBAQ4EsAcB/wvDaAo5ZAgA/Wy1wsdiCAAECBNoI+B+pNq52JUCAAIH5BbIEAG9jlKXXY49PscG/jt1kgOf72WqAISmRAAECWQX8j1TWyeubAAECBI4VKL8V/3jsJgM8/5eo8e4Cde5jj1sL7NPzFkuFJT33qDYCBAgQGFhAADDw8JROgAABApsLZHhb+5NQPltAWgCwAKItCBAgQIDAMQICgGP0PJcAAQIEsguUm739NDnCUne1fxZODya3WiosmZxJewQIECCwlYAAYCt55yVAgACBGQTOo4n7MzTyDz1cj/9WPr9/7PEwNnh67CadP/9e1Pe68xqVR4AAAQKJBQQAiYevdQIECBA4WuA0dnhx9C79bvBrlHZjofLKPu8W2qvXbX6Mwi56LU5dBAgQIEBAAOAaIECAAAECVxeY/UXt86Apv7lf6pj5mwCW+rrEpaztQ4AAAQIE/iIgAHBRECBAgACB4wQu4un/Pm6Lbp99Myor9zlY6ihvj7+z1Gad7fMy6jntrCblECBAgACBrwQEAC4IAgQIECBwnMCsN7f7LVhOjqP5y7PLC+RZPzLh8/8LXyy2I0CAAIHlBQQAy5vakQABAgRyCcz6MYBWd7Sf8WMALcKSXP9fpFsCBAgQWEVAALAKs5MQIECAwOQC++jv1kQ9ls+zn8Rjibv//5llxndMLH2vhIkuJa0QIECAQE8CAoCepqEWAgQIEBhV4DQKn+mt7S0/z16ChQ+jDvpv6nb3/8kGqh0CBAjMKiAAmHWy+iJAgACBtQXKzfJ+WvukDc5XfvtfPtZw0WDvyy1nehdAq49KNOS3NQECBAhkFRAAZJ28vgkQIEBgaYFdbPhm6U032G+NF7TX/ggY/rVBf0uesuVHJZas014ECBAgQOB3AQGAC4EAAQIECCwnMPrX3P0aFOW3/2scd+Mkr9Y4UcNz/Bx7nzfc39YECBAgQGBRAQHAopw2I0CAAIHkAiP/Zrv8NnsXj/JRhrWOkQOTlvdJWMvfeQgQIEAgmYAAINnAtUuAAAECzQXKi+gRPwqwxW+zS2Cyj8do905Y850SzS9YJyBAgACBPAICgDyz1ikBAgQIrCdwGqca6VsBtvwau9HeNfFbzLZ8TKLFVySud4U6EwECBAikFBAApBy7pgkQIEBgBYFRQoAe3speXlCfx6P3dwKUF//l3gVrfkxihUvVKQgQIEAgi4AAIMuk9UmAAAECWwj0HgKsccf/WvfePw5Q3va/i4ff/NdO1DoCBAgQ6E5AANDdSBREgAABApMJlN8Yn8ejp6+8Kzf8e/hHXT1xlxDgWTzu91RU1NLDuyQ6I1EOAQIECIwoIAAYcWpqJkCAAIHRBE6i4HLH+x7e4l5+k11CiYuOEXsJTXoNSjoendIIECBAoGcBAUDP01EbAQIECMwmcBoNld9wb/FugNFezJZ3A5zF48FGF0H5eESZlbf8bzQApyVAgACB5QUEAMub2pEAAQIECPyTQHlhW95+X8KAf69AVW5cV17Ing/6YvbkjyBgjY8FlJCkvFPjLB4XK8zGKQgQIECAwKoCAoBVuZ2MAAECBAh8JVBCgPJ29zsLu1y+kC0vZstjhqMEJ8WrPJb+KEX5WEQJSYqV3/jPcLXogQABAgS+KSAAcGEQIECAAIHtBcqL290Xj0Nf4JYX/OWr6fZfPLbvql0FJ19Yla8QPNSrvOAvVpdmF+1KtTMBAgQIEOhHQADQzyxUQoAAAQIEvhQooUB5cVuOL/9c/rm8cL38TXV5Iev4f6vidPLH49LkIv5QHpcHL1cL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ZAAJB29BonQIAAAQIECBAgQIAAgUwCAoBM09YrAQIECBAgQIAAAQIECKQVEACkHb3GCRAgQIAAAQIECBAgQCCTgAAg07T1SoAAAQIECBAgQIAAAQJpBQQAaUevcQIECBAgQIAAAQIECBDIJCAAyDRtvRIgQIAAAQIECBAgQIBAWgEBQNrRa5wAAQIECBAgQIAAAQIEMgkIADJNW68ECBAgQIAAAQIECBAgkFbg/wBzb9W12otQjAAAAABJRU5ErkJggg=="/>
          <p:cNvSpPr>
            <a:spLocks noChangeAspect="1" noChangeArrowheads="1"/>
          </p:cNvSpPr>
          <p:nvPr/>
        </p:nvSpPr>
        <p:spPr bwMode="auto">
          <a:xfrm>
            <a:off x="168275" y="5379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11760" y="1879159"/>
            <a:ext cx="4176464" cy="4148451"/>
            <a:chOff x="2411760" y="1879159"/>
            <a:chExt cx="4176464" cy="4148451"/>
          </a:xfrm>
        </p:grpSpPr>
        <p:sp>
          <p:nvSpPr>
            <p:cNvPr id="10" name="육각형 9"/>
            <p:cNvSpPr/>
            <p:nvPr/>
          </p:nvSpPr>
          <p:spPr>
            <a:xfrm>
              <a:off x="2411760" y="1879159"/>
              <a:ext cx="4176464" cy="4148451"/>
            </a:xfrm>
            <a:prstGeom prst="hexagon">
              <a:avLst>
                <a:gd name="adj" fmla="val 66667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그림 5" descr="Teacher designed by Piotrek Chuchla from the Noun Project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3419872" y="2311207"/>
              <a:ext cx="2204864" cy="22048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24199" y="4401180"/>
              <a:ext cx="24433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altLang="ko-K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Developing Teaching </a:t>
              </a:r>
            </a:p>
            <a:p>
              <a:pPr algn="ctr" latinLnBrk="0"/>
              <a:r>
                <a:rPr lang="en-US" altLang="ko-K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a profession</a:t>
              </a:r>
              <a:endParaRPr lang="ko-KR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88024" y="-1179512"/>
            <a:ext cx="5616624" cy="5578951"/>
            <a:chOff x="4788024" y="-1179512"/>
            <a:chExt cx="5616624" cy="5578951"/>
          </a:xfrm>
        </p:grpSpPr>
        <p:sp>
          <p:nvSpPr>
            <p:cNvPr id="12" name="육각형 11"/>
            <p:cNvSpPr/>
            <p:nvPr/>
          </p:nvSpPr>
          <p:spPr>
            <a:xfrm>
              <a:off x="4788024" y="-1179512"/>
              <a:ext cx="5616624" cy="5578951"/>
            </a:xfrm>
            <a:prstGeom prst="hexagon">
              <a:avLst>
                <a:gd name="adj" fmla="val 66667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그림 4" descr="Graduate designed by Ben Markoch from the Noun Project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b="32258"/>
            <a:stretch>
              <a:fillRect/>
            </a:stretch>
          </p:blipFill>
          <p:spPr>
            <a:xfrm>
              <a:off x="4788024" y="871047"/>
              <a:ext cx="2232248" cy="1512168"/>
            </a:xfrm>
            <a:prstGeom prst="rect">
              <a:avLst/>
            </a:prstGeom>
          </p:spPr>
        </p:pic>
        <p:grpSp>
          <p:nvGrpSpPr>
            <p:cNvPr id="15" name="그룹 14"/>
            <p:cNvGrpSpPr/>
            <p:nvPr/>
          </p:nvGrpSpPr>
          <p:grpSpPr>
            <a:xfrm>
              <a:off x="6012160" y="1458615"/>
              <a:ext cx="2915816" cy="708576"/>
              <a:chOff x="4816012" y="136862"/>
              <a:chExt cx="2193360" cy="2193360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816012" y="136862"/>
                <a:ext cx="2193360" cy="219336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직사각형 22"/>
              <p:cNvSpPr/>
              <p:nvPr/>
            </p:nvSpPr>
            <p:spPr>
              <a:xfrm>
                <a:off x="4978511" y="136862"/>
                <a:ext cx="2030861" cy="219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r" defTabSz="9334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kern="12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Recruit top candidates into the profession</a:t>
                </a:r>
                <a:endParaRPr lang="en-GB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932040" y="3535343"/>
            <a:ext cx="5616624" cy="5578951"/>
            <a:chOff x="4932040" y="3535343"/>
            <a:chExt cx="5616624" cy="5578951"/>
          </a:xfrm>
        </p:grpSpPr>
        <p:sp>
          <p:nvSpPr>
            <p:cNvPr id="24" name="육각형 23"/>
            <p:cNvSpPr/>
            <p:nvPr/>
          </p:nvSpPr>
          <p:spPr>
            <a:xfrm>
              <a:off x="4932040" y="3535343"/>
              <a:ext cx="5616624" cy="5578951"/>
            </a:xfrm>
            <a:prstGeom prst="hexagon">
              <a:avLst>
                <a:gd name="adj" fmla="val 66667"/>
                <a:gd name="vf" fmla="val 115470"/>
              </a:avLst>
            </a:prstGeom>
            <a:solidFill>
              <a:srgbClr val="9C3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6660232" y="4831487"/>
              <a:ext cx="2265368" cy="2193360"/>
              <a:chOff x="4690552" y="3862460"/>
              <a:chExt cx="2265368" cy="219336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762560" y="3862460"/>
                <a:ext cx="2193360" cy="219336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직사각형 20"/>
              <p:cNvSpPr/>
              <p:nvPr/>
            </p:nvSpPr>
            <p:spPr>
              <a:xfrm>
                <a:off x="4690552" y="3862460"/>
                <a:ext cx="2265368" cy="219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r" defTabSz="9334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kern="12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Support teachers in continued development of practice</a:t>
                </a:r>
                <a:endParaRPr lang="en-GB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" name="그림 26" descr="Brain designed by SuperAtic LABS from the Noun Project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5724128" y="5335543"/>
              <a:ext cx="1268760" cy="12687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476672" y="3535343"/>
            <a:ext cx="5616624" cy="5578951"/>
            <a:chOff x="-1476672" y="3535343"/>
            <a:chExt cx="5616624" cy="5578951"/>
          </a:xfrm>
        </p:grpSpPr>
        <p:sp>
          <p:nvSpPr>
            <p:cNvPr id="25" name="육각형 24"/>
            <p:cNvSpPr/>
            <p:nvPr/>
          </p:nvSpPr>
          <p:spPr>
            <a:xfrm>
              <a:off x="-1476672" y="3535343"/>
              <a:ext cx="5616624" cy="5578951"/>
            </a:xfrm>
            <a:prstGeom prst="hexagon">
              <a:avLst>
                <a:gd name="adj" fmla="val 66667"/>
                <a:gd name="vf" fmla="val 11547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108259" y="4831487"/>
              <a:ext cx="2735549" cy="2239399"/>
              <a:chOff x="494778" y="3816421"/>
              <a:chExt cx="2735549" cy="2239399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036967" y="3862460"/>
                <a:ext cx="2193360" cy="219336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직사각형 18"/>
              <p:cNvSpPr/>
              <p:nvPr/>
            </p:nvSpPr>
            <p:spPr>
              <a:xfrm>
                <a:off x="494778" y="3816421"/>
                <a:ext cx="2267744" cy="219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defTabSz="9334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kern="12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Retain and recognise effective teachers – path for growth</a:t>
                </a:r>
                <a:endParaRPr lang="en-GB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그림 36" descr="Users designed by TukTuk Designz from the Noun Project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1907704" y="5263535"/>
              <a:ext cx="1988840" cy="198884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476672" y="-1145177"/>
            <a:ext cx="5616624" cy="5578951"/>
            <a:chOff x="-1476672" y="-1145177"/>
            <a:chExt cx="5616624" cy="5578951"/>
          </a:xfrm>
        </p:grpSpPr>
        <p:sp>
          <p:nvSpPr>
            <p:cNvPr id="26" name="육각형 25"/>
            <p:cNvSpPr/>
            <p:nvPr/>
          </p:nvSpPr>
          <p:spPr>
            <a:xfrm>
              <a:off x="-1476672" y="-1145177"/>
              <a:ext cx="5616624" cy="5578951"/>
            </a:xfrm>
            <a:prstGeom prst="hexagon">
              <a:avLst>
                <a:gd name="adj" fmla="val 66667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8259" y="1447111"/>
              <a:ext cx="22677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societal  view of teaching as a profession</a:t>
              </a:r>
              <a:endPara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그림 27" descr="Teacher designed by Piotrek Chuchla from the Noun Project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2659" r="34683"/>
            <a:stretch>
              <a:fillRect/>
            </a:stretch>
          </p:blipFill>
          <p:spPr>
            <a:xfrm>
              <a:off x="2339752" y="871047"/>
              <a:ext cx="576064" cy="1763892"/>
            </a:xfrm>
            <a:prstGeom prst="rect">
              <a:avLst/>
            </a:prstGeom>
          </p:spPr>
        </p:pic>
      </p:grpSp>
      <p:sp>
        <p:nvSpPr>
          <p:cNvPr id="30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슬라이드 번호 개체 틀 6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pPr/>
              <a:t>3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평행 사변형 33"/>
          <p:cNvSpPr/>
          <p:nvPr/>
        </p:nvSpPr>
        <p:spPr>
          <a:xfrm>
            <a:off x="-180528" y="0"/>
            <a:ext cx="932452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평행 사변형 34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평행 사변형 35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8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</a:t>
            </a:fld>
            <a:endParaRPr lang="ko-KR" altLang="en-US" sz="1600" dirty="0"/>
          </a:p>
        </p:txBody>
      </p:sp>
      <p:sp>
        <p:nvSpPr>
          <p:cNvPr id="39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TALIS seeks to help with …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30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957943" y="25836"/>
            <a:ext cx="732246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Behavioral issues equate to lower </a:t>
            </a:r>
            <a:r>
              <a:rPr lang="en-US" altLang="ko-KR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job satisfaction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class size doesn’t 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025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Teachers' job satisfaction level following the number of students in the classroom  in relation to the percentage of students with </a:t>
            </a:r>
            <a:r>
              <a:rPr lang="en-US" altLang="ko-K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behavioural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problems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79453624"/>
              </p:ext>
            </p:extLst>
          </p:nvPr>
        </p:nvGraphicFramePr>
        <p:xfrm>
          <a:off x="-43991" y="1438276"/>
          <a:ext cx="4652901" cy="515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680054053"/>
              </p:ext>
            </p:extLst>
          </p:nvPr>
        </p:nvGraphicFramePr>
        <p:xfrm>
          <a:off x="4530497" y="1502931"/>
          <a:ext cx="4433991" cy="52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40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series"/>
        </p:bldSub>
      </p:bldGraphic>
      <p:bldGraphic spid="22" grpId="0" uiExpand="1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31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importance of in-school relationships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56"/>
          <a:stretch/>
        </p:blipFill>
        <p:spPr>
          <a:xfrm>
            <a:off x="1693013" y="3480958"/>
            <a:ext cx="5471275" cy="335626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12237" y="1447646"/>
            <a:ext cx="8730716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interpersonal relationships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related to higher levels of 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 teachers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 many countries, </a:t>
            </a:r>
            <a:r>
              <a:rPr lang="en-GB" sz="2000" dirty="0">
                <a:solidFill>
                  <a:schemeClr val="bg1"/>
                </a:solidFill>
              </a:rPr>
              <a:t>the association </a:t>
            </a:r>
            <a:r>
              <a:rPr lang="en-GB" sz="2000" dirty="0" smtClean="0">
                <a:solidFill>
                  <a:schemeClr val="bg1"/>
                </a:solidFill>
              </a:rPr>
              <a:t>is even 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stronger </a:t>
            </a:r>
            <a:r>
              <a:rPr lang="en-GB" sz="2000" dirty="0">
                <a:solidFill>
                  <a:schemeClr val="bg1"/>
                </a:solidFill>
              </a:rPr>
              <a:t>with teacher-teacher relations than with teacher-student </a:t>
            </a:r>
            <a:endParaRPr lang="en-GB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relations.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10107" y="1447645"/>
            <a:ext cx="8730716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interpersonal relationships can negate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detrimental 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challenging classrooms of students might </a:t>
            </a: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teacher’s job satisfaction or feelings of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12237" y="1201003"/>
            <a:ext cx="8730716" cy="227995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interpersonal relationships </a:t>
            </a:r>
            <a:r>
              <a:rPr lang="en-GB" sz="2000" dirty="0"/>
              <a:t>can help teachers be more </a:t>
            </a:r>
            <a:endParaRPr lang="en-GB" sz="2000" dirty="0" smtClean="0"/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successful </a:t>
            </a:r>
            <a:r>
              <a:rPr lang="en-GB" sz="2000" dirty="0"/>
              <a:t>in challenging </a:t>
            </a:r>
            <a:r>
              <a:rPr lang="en-GB" sz="2000" dirty="0" smtClean="0"/>
              <a:t>circumstances. 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also related to higher levels of teachers’ job satisfaction and</a:t>
            </a:r>
            <a:r>
              <a:rPr lang="en-GB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self-efficacy. 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32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Drivers of self-efficacy and job satisfaction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56"/>
          <a:stretch/>
        </p:blipFill>
        <p:spPr>
          <a:xfrm>
            <a:off x="1693013" y="3480958"/>
            <a:ext cx="5471275" cy="3356263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33772" y="1532064"/>
            <a:ext cx="2982192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more frequently that teachers report participating in </a:t>
            </a:r>
            <a:r>
              <a:rPr lang="en-US" altLang="ko-KR" sz="16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collaborative practices 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 their colleagues,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410098" y="2162447"/>
            <a:ext cx="2662224" cy="1318509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higher their level of </a:t>
            </a:r>
            <a:r>
              <a:rPr lang="en-US" altLang="ko-KR" sz="1600" b="1" i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self-efficacy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228184" y="2162448"/>
            <a:ext cx="2662224" cy="1318509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same is true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1600" b="1" i="1" dirty="0">
                <a:solidFill>
                  <a:srgbClr val="4BACC6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job satisfaction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233772" y="1527461"/>
            <a:ext cx="2982192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more teachers report that they are provided opportunities to </a:t>
            </a:r>
            <a:r>
              <a:rPr lang="en-US" altLang="ko-K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participate in school decisions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ko-K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33772" y="1522539"/>
            <a:ext cx="2982192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more teachers report that appraisal and feedback </a:t>
            </a:r>
            <a:r>
              <a:rPr lang="en-US" altLang="ko-KR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impact classroom teaching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altLang="ko-K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7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33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Drivers of </a:t>
            </a:r>
            <a:r>
              <a:rPr lang="en-US" altLang="ko-KR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self-efficacy and job </a:t>
            </a: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satisfaction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56"/>
          <a:stretch/>
        </p:blipFill>
        <p:spPr>
          <a:xfrm>
            <a:off x="1693013" y="3480958"/>
            <a:ext cx="5471275" cy="3356263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33772" y="1532064"/>
            <a:ext cx="2982192" cy="1953495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But the more teachers report that appraisal and feedback are largely done to </a:t>
            </a:r>
            <a:r>
              <a:rPr lang="en-US" altLang="ko-K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fulfil administrative requirements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ko-K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410098" y="2162447"/>
            <a:ext cx="2662224" cy="1318509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lower 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their level of </a:t>
            </a:r>
            <a:r>
              <a:rPr lang="en-US" altLang="ko-K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self-efficacy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228184" y="2162448"/>
            <a:ext cx="2662224" cy="1318509"/>
          </a:xfrm>
          <a:prstGeom prst="wedgeRoundRectCallout">
            <a:avLst>
              <a:gd name="adj1" fmla="val -21513"/>
              <a:gd name="adj2" fmla="val 4711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same is true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1600" b="1" i="1" dirty="0">
                <a:solidFill>
                  <a:srgbClr val="4BACC6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job satisfaction</a:t>
            </a:r>
            <a:r>
              <a: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3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34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GB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Key Messages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8739201"/>
              </p:ext>
            </p:extLst>
          </p:nvPr>
        </p:nvGraphicFramePr>
        <p:xfrm>
          <a:off x="438954" y="1020725"/>
          <a:ext cx="8407334" cy="54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79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419872" y="1124744"/>
            <a:ext cx="2232248" cy="2420888"/>
            <a:chOff x="3044976" y="908720"/>
            <a:chExt cx="2232248" cy="2420888"/>
          </a:xfrm>
        </p:grpSpPr>
        <p:sp>
          <p:nvSpPr>
            <p:cNvPr id="24" name="타원 23"/>
            <p:cNvSpPr/>
            <p:nvPr/>
          </p:nvSpPr>
          <p:spPr>
            <a:xfrm>
              <a:off x="3044976" y="908720"/>
              <a:ext cx="2232248" cy="2232248"/>
            </a:xfrm>
            <a:prstGeom prst="ellipse">
              <a:avLst/>
            </a:prstGeom>
            <a:solidFill>
              <a:srgbClr val="9C3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275856" y="1124744"/>
              <a:ext cx="17281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TALIS </a:t>
              </a:r>
            </a:p>
            <a:p>
              <a:pPr algn="ctr"/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is a partnership between</a:t>
              </a:r>
              <a:endParaRPr lang="en-US" altLang="ko-K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" name="그림 69" descr="Handshake_public_domain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3347864" y="1628800"/>
              <a:ext cx="1700808" cy="1700808"/>
            </a:xfrm>
            <a:prstGeom prst="rect">
              <a:avLst/>
            </a:prstGeom>
          </p:spPr>
        </p:pic>
      </p:grpSp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35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TALIS partnership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33"/>
          <p:cNvGrpSpPr/>
          <p:nvPr/>
        </p:nvGrpSpPr>
        <p:grpSpPr>
          <a:xfrm>
            <a:off x="6516216" y="1980129"/>
            <a:ext cx="1800200" cy="1623085"/>
            <a:chOff x="6372200" y="2204864"/>
            <a:chExt cx="1800200" cy="1623085"/>
          </a:xfrm>
        </p:grpSpPr>
        <p:sp>
          <p:nvSpPr>
            <p:cNvPr id="59" name="직사각형 58"/>
            <p:cNvSpPr/>
            <p:nvPr/>
          </p:nvSpPr>
          <p:spPr>
            <a:xfrm>
              <a:off x="6372200" y="2996952"/>
              <a:ext cx="1800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an international research consortium</a:t>
              </a:r>
              <a:endParaRPr lang="ko-KR" altLang="en-US" sz="1600" dirty="0">
                <a:solidFill>
                  <a:srgbClr val="05173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그룹 22"/>
            <p:cNvGrpSpPr/>
            <p:nvPr/>
          </p:nvGrpSpPr>
          <p:grpSpPr>
            <a:xfrm>
              <a:off x="6660232" y="2204864"/>
              <a:ext cx="1080121" cy="792088"/>
              <a:chOff x="7812360" y="1412776"/>
              <a:chExt cx="1080120" cy="792088"/>
            </a:xfrm>
          </p:grpSpPr>
          <p:pic>
            <p:nvPicPr>
              <p:cNvPr id="67" name="그림 66" descr="globe_public_domain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</a:blip>
              <a:stretch>
                <a:fillRect/>
              </a:stretch>
            </p:blipFill>
            <p:spPr>
              <a:xfrm>
                <a:off x="7812360" y="1484784"/>
                <a:ext cx="720080" cy="720080"/>
              </a:xfrm>
              <a:prstGeom prst="rect">
                <a:avLst/>
              </a:prstGeom>
            </p:spPr>
          </p:pic>
          <p:pic>
            <p:nvPicPr>
              <p:cNvPr id="69" name="그림 68" descr="Magnifying Glass designed by Kirill Tomilov from the Noun Project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</a:blip>
              <a:stretch>
                <a:fillRect/>
              </a:stretch>
            </p:blipFill>
            <p:spPr>
              <a:xfrm flipH="1">
                <a:off x="8172400" y="1412776"/>
                <a:ext cx="720080" cy="720080"/>
              </a:xfrm>
              <a:prstGeom prst="rect">
                <a:avLst/>
              </a:prstGeom>
            </p:spPr>
          </p:pic>
        </p:grpSp>
      </p:grpSp>
      <p:grpSp>
        <p:nvGrpSpPr>
          <p:cNvPr id="5" name="그룹 29"/>
          <p:cNvGrpSpPr/>
          <p:nvPr/>
        </p:nvGrpSpPr>
        <p:grpSpPr>
          <a:xfrm>
            <a:off x="1259632" y="2124145"/>
            <a:ext cx="1244710" cy="1202650"/>
            <a:chOff x="395536" y="2636912"/>
            <a:chExt cx="1244710" cy="1202650"/>
          </a:xfrm>
        </p:grpSpPr>
        <p:pic>
          <p:nvPicPr>
            <p:cNvPr id="40" name="Picture 7" descr="OECD_TEXT_20cm.png"/>
            <p:cNvPicPr>
              <a:picLocks noChangeAspect="1"/>
            </p:cNvPicPr>
            <p:nvPr/>
          </p:nvPicPr>
          <p:blipFill>
            <a:blip r:embed="rId7" cstate="print"/>
            <a:srcRect r="61541" b="20704"/>
            <a:stretch>
              <a:fillRect/>
            </a:stretch>
          </p:blipFill>
          <p:spPr>
            <a:xfrm>
              <a:off x="395536" y="2636912"/>
              <a:ext cx="1244710" cy="792088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539552" y="3501008"/>
              <a:ext cx="7761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OECD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그룹 30"/>
          <p:cNvGrpSpPr/>
          <p:nvPr/>
        </p:nvGrpSpPr>
        <p:grpSpPr>
          <a:xfrm>
            <a:off x="1619672" y="3708321"/>
            <a:ext cx="1728192" cy="1520879"/>
            <a:chOff x="323528" y="3212976"/>
            <a:chExt cx="1728192" cy="1520879"/>
          </a:xfrm>
        </p:grpSpPr>
        <p:pic>
          <p:nvPicPr>
            <p:cNvPr id="68" name="그림 67" descr="Institution designed by Thibault Geffroy from the Noun Project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755576" y="3212976"/>
              <a:ext cx="914704" cy="914704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323528" y="4149080"/>
              <a:ext cx="1728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Governments</a:t>
              </a:r>
            </a:p>
            <a:p>
              <a:pPr algn="ctr"/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in 34 countries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그룹 31"/>
          <p:cNvGrpSpPr/>
          <p:nvPr/>
        </p:nvGrpSpPr>
        <p:grpSpPr>
          <a:xfrm>
            <a:off x="3851920" y="4788441"/>
            <a:ext cx="1440160" cy="1232847"/>
            <a:chOff x="1187624" y="4509120"/>
            <a:chExt cx="1440160" cy="1232847"/>
          </a:xfrm>
        </p:grpSpPr>
        <p:pic>
          <p:nvPicPr>
            <p:cNvPr id="14338" name="Picture 2" descr="http://www.hbb4all.eu/wp-content/uploads/2014/03/eu-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3648" y="4509120"/>
              <a:ext cx="992616" cy="648072"/>
            </a:xfrm>
            <a:prstGeom prst="rect">
              <a:avLst/>
            </a:prstGeom>
            <a:noFill/>
          </p:spPr>
        </p:pic>
        <p:sp>
          <p:nvSpPr>
            <p:cNvPr id="27" name="직사각형 26"/>
            <p:cNvSpPr/>
            <p:nvPr/>
          </p:nvSpPr>
          <p:spPr>
            <a:xfrm>
              <a:off x="1187624" y="5157192"/>
              <a:ext cx="14401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European Commission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그룹 32"/>
          <p:cNvGrpSpPr/>
          <p:nvPr/>
        </p:nvGrpSpPr>
        <p:grpSpPr>
          <a:xfrm>
            <a:off x="5724128" y="3780329"/>
            <a:ext cx="1713995" cy="1274658"/>
            <a:chOff x="4211960" y="4797152"/>
            <a:chExt cx="1713995" cy="1274658"/>
          </a:xfrm>
        </p:grpSpPr>
        <p:pic>
          <p:nvPicPr>
            <p:cNvPr id="64" name="그림 63" descr="teacher_public_domain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4572000" y="4797152"/>
              <a:ext cx="936104" cy="936104"/>
            </a:xfrm>
            <a:prstGeom prst="rect">
              <a:avLst/>
            </a:prstGeom>
          </p:spPr>
        </p:pic>
        <p:sp>
          <p:nvSpPr>
            <p:cNvPr id="28" name="직사각형 27"/>
            <p:cNvSpPr/>
            <p:nvPr/>
          </p:nvSpPr>
          <p:spPr>
            <a:xfrm>
              <a:off x="4211960" y="5733256"/>
              <a:ext cx="17139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Teachers’ unions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9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90525" y="1340768"/>
            <a:ext cx="82391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1" algn="ctr">
              <a:buFont typeface="Arial" pitchFamily="34" charset="0"/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THANK YOU FOR LISTENING!</a:t>
            </a:r>
          </a:p>
          <a:p>
            <a:pPr lvl="1" algn="ctr">
              <a:buFont typeface="Arial" pitchFamily="34" charset="0"/>
              <a:buNone/>
            </a:pPr>
            <a:endParaRPr lang="en-GB" sz="2600" dirty="0" smtClean="0">
              <a:solidFill>
                <a:schemeClr val="bg1"/>
              </a:solidFill>
            </a:endParaRPr>
          </a:p>
          <a:p>
            <a:pPr lvl="1" algn="ctr">
              <a:buFont typeface="Arial" pitchFamily="34" charset="0"/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Find </a:t>
            </a:r>
            <a:r>
              <a:rPr lang="en-GB" sz="2600" dirty="0">
                <a:solidFill>
                  <a:schemeClr val="bg1"/>
                </a:solidFill>
              </a:rPr>
              <a:t>out more about TALIS at </a:t>
            </a:r>
            <a:r>
              <a:rPr lang="en-GB" sz="2600" u="sng" dirty="0">
                <a:solidFill>
                  <a:schemeClr val="bg1"/>
                </a:solidFill>
              </a:rPr>
              <a:t>www.oecd.org/talis</a:t>
            </a:r>
          </a:p>
          <a:p>
            <a:pPr lvl="2" algn="ctr"/>
            <a:endParaRPr lang="en-US" altLang="ja-JP" sz="260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lvl="2" algn="ctr"/>
            <a:r>
              <a:rPr lang="en-US" altLang="ja-JP" sz="2600" dirty="0" smtClean="0">
                <a:solidFill>
                  <a:schemeClr val="bg1"/>
                </a:solidFill>
                <a:ea typeface="MS PGothic" pitchFamily="34" charset="-128"/>
              </a:rPr>
              <a:t>All </a:t>
            </a:r>
            <a:r>
              <a:rPr lang="en-US" altLang="ja-JP" sz="2600" dirty="0">
                <a:solidFill>
                  <a:schemeClr val="bg1"/>
                </a:solidFill>
                <a:ea typeface="MS PGothic" pitchFamily="34" charset="-128"/>
              </a:rPr>
              <a:t>national and international publications</a:t>
            </a:r>
          </a:p>
          <a:p>
            <a:pPr lvl="2" algn="ctr"/>
            <a:r>
              <a:rPr lang="en-US" altLang="ja-JP" sz="2600" dirty="0">
                <a:solidFill>
                  <a:schemeClr val="bg1"/>
                </a:solidFill>
                <a:ea typeface="MS PGothic" pitchFamily="34" charset="-128"/>
              </a:rPr>
              <a:t>The complete micro-level database</a:t>
            </a:r>
          </a:p>
          <a:p>
            <a:pPr lvl="1" algn="ctr"/>
            <a:endParaRPr lang="en-GB" sz="2600" dirty="0">
              <a:solidFill>
                <a:schemeClr val="bg1"/>
              </a:solidFill>
            </a:endParaRPr>
          </a:p>
          <a:p>
            <a:pPr lvl="1" algn="ctr"/>
            <a:endParaRPr lang="en-GB" sz="2600" dirty="0">
              <a:solidFill>
                <a:schemeClr val="bg1"/>
              </a:solidFill>
            </a:endParaRPr>
          </a:p>
          <a:p>
            <a:pPr lvl="1" algn="ctr"/>
            <a:r>
              <a:rPr lang="en-GB" sz="2600" dirty="0" smtClean="0">
                <a:solidFill>
                  <a:schemeClr val="bg1"/>
                </a:solidFill>
              </a:rPr>
              <a:t>Email:</a:t>
            </a:r>
          </a:p>
          <a:p>
            <a:pPr lvl="1" algn="ctr"/>
            <a:r>
              <a:rPr lang="en-GB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Julie.Belanger@oecd.org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36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TALIS partnership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956295410"/>
              </p:ext>
            </p:extLst>
          </p:nvPr>
        </p:nvGraphicFramePr>
        <p:xfrm>
          <a:off x="119124" y="1396999"/>
          <a:ext cx="9024876" cy="545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슬라이드 번호 개체 틀 6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64164-D7C2-4011-A351-B5EC1CE463BF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64164-D7C2-4011-A351-B5EC1CE463BF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  <p:sp>
        <p:nvSpPr>
          <p:cNvPr id="13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Teachers' perceptions of the </a:t>
            </a:r>
            <a:r>
              <a:rPr lang="en-US" altLang="ko-K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value of teaching</a:t>
            </a:r>
            <a:endParaRPr lang="ko-KR" alt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19" y="692696"/>
            <a:ext cx="8310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Percentage of lower secondary teachers who "agree" or "strongly agree" that teaching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valued profession in society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739220" y="4259568"/>
            <a:ext cx="5609943" cy="1791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90046" y="1544162"/>
            <a:ext cx="175775" cy="529817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999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hap2.jpg"/>
          <p:cNvPicPr>
            <a:picLocks noChangeAspect="1"/>
          </p:cNvPicPr>
          <p:nvPr/>
        </p:nvPicPr>
        <p:blipFill>
          <a:blip r:embed="rId2" cstate="print"/>
          <a:srcRect l="27668"/>
          <a:stretch>
            <a:fillRect/>
          </a:stretch>
        </p:blipFill>
        <p:spPr>
          <a:xfrm>
            <a:off x="0" y="0"/>
            <a:ext cx="7437036" cy="6858000"/>
          </a:xfrm>
          <a:prstGeom prst="rect">
            <a:avLst/>
          </a:prstGeom>
        </p:spPr>
      </p:pic>
      <p:sp>
        <p:nvSpPr>
          <p:cNvPr id="5" name="Right Triangle 21"/>
          <p:cNvSpPr/>
          <p:nvPr/>
        </p:nvSpPr>
        <p:spPr>
          <a:xfrm flipH="1">
            <a:off x="3347864" y="-3285238"/>
            <a:ext cx="5796136" cy="10143238"/>
          </a:xfrm>
          <a:prstGeom prst="rtTriangle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67944" y="2546895"/>
            <a:ext cx="47880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Learning Environment: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Characteristics of Teachers and Schools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1" lang="en-GB" altLang="ko-KR" sz="3200" b="1" i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kumimoji="1" lang="en-GB" altLang="ko-KR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02567063"/>
              </p:ext>
            </p:extLst>
          </p:nvPr>
        </p:nvGraphicFramePr>
        <p:xfrm>
          <a:off x="7853" y="807720"/>
          <a:ext cx="9048473" cy="605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6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 experience of teachers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2715" y="1738001"/>
            <a:ext cx="234000" cy="547756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3" name="Rectangle 22"/>
          <p:cNvSpPr/>
          <p:nvPr/>
        </p:nvSpPr>
        <p:spPr>
          <a:xfrm>
            <a:off x="4564226" y="1735399"/>
            <a:ext cx="175775" cy="529817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1791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평행 사변형 9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7</a:t>
            </a:fld>
            <a:endParaRPr lang="ko-KR" altLang="en-US" sz="1600" dirty="0"/>
          </a:p>
        </p:txBody>
      </p:sp>
      <p:sp>
        <p:nvSpPr>
          <p:cNvPr id="14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TALIS in Brief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9377" y="968725"/>
            <a:ext cx="370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 majority of TALIS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countries,</a:t>
            </a:r>
            <a:endParaRPr lang="en-GB" b="1" i="1" dirty="0">
              <a:solidFill>
                <a:srgbClr val="278D99"/>
              </a:solidFill>
            </a:endParaRPr>
          </a:p>
        </p:txBody>
      </p:sp>
      <p:pic>
        <p:nvPicPr>
          <p:cNvPr id="18" name="그림 27" descr="Teacher designed by Piotrek Chuchla from the Noun Project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 l="32659" r="34683"/>
          <a:stretch>
            <a:fillRect/>
          </a:stretch>
        </p:blipFill>
        <p:spPr>
          <a:xfrm>
            <a:off x="3671972" y="2318263"/>
            <a:ext cx="1430765" cy="438095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846834" y="2725184"/>
            <a:ext cx="2311428" cy="1973169"/>
            <a:chOff x="846834" y="2725184"/>
            <a:chExt cx="2311428" cy="1973169"/>
          </a:xfrm>
        </p:grpSpPr>
        <p:sp>
          <p:nvSpPr>
            <p:cNvPr id="20" name="Rectangular Callout 19"/>
            <p:cNvSpPr/>
            <p:nvPr/>
          </p:nvSpPr>
          <p:spPr>
            <a:xfrm>
              <a:off x="846834" y="2725184"/>
              <a:ext cx="2311428" cy="1973169"/>
            </a:xfrm>
            <a:prstGeom prst="wedgeRectCallout">
              <a:avLst>
                <a:gd name="adj1" fmla="val 66378"/>
                <a:gd name="adj2" fmla="val 21043"/>
              </a:avLst>
            </a:prstGeom>
            <a:solidFill>
              <a:srgbClr val="278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altLang="ko-K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Few countries attract the </a:t>
              </a:r>
              <a:r>
                <a:rPr lang="en-US" altLang="ko-KR" sz="1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most experienced </a:t>
              </a:r>
              <a:r>
                <a:rPr lang="en-US" altLang="ko-KR" sz="1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teachers…</a:t>
              </a:r>
              <a:endPara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그림 63" descr="teacher_public_domain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tretch>
              <a:fillRect/>
            </a:stretch>
          </p:blipFill>
          <p:spPr>
            <a:xfrm>
              <a:off x="1534496" y="3030682"/>
              <a:ext cx="936104" cy="93610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5589150" y="2725184"/>
            <a:ext cx="3150276" cy="2689258"/>
            <a:chOff x="5589150" y="2725184"/>
            <a:chExt cx="3150276" cy="2689258"/>
          </a:xfrm>
        </p:grpSpPr>
        <p:grpSp>
          <p:nvGrpSpPr>
            <p:cNvPr id="53" name="Group 52"/>
            <p:cNvGrpSpPr/>
            <p:nvPr/>
          </p:nvGrpSpPr>
          <p:grpSpPr>
            <a:xfrm>
              <a:off x="5589150" y="2725184"/>
              <a:ext cx="3150276" cy="2689258"/>
              <a:chOff x="5589150" y="2725184"/>
              <a:chExt cx="3150276" cy="2689258"/>
            </a:xfrm>
          </p:grpSpPr>
          <p:sp>
            <p:nvSpPr>
              <p:cNvPr id="22" name="Rectangular Callout 21"/>
              <p:cNvSpPr/>
              <p:nvPr/>
            </p:nvSpPr>
            <p:spPr>
              <a:xfrm>
                <a:off x="5589150" y="2725184"/>
                <a:ext cx="3150276" cy="2689258"/>
              </a:xfrm>
              <a:prstGeom prst="wedgeRectCallout">
                <a:avLst>
                  <a:gd name="adj1" fmla="val -62715"/>
                  <a:gd name="adj2" fmla="val -21368"/>
                </a:avLst>
              </a:prstGeom>
              <a:solidFill>
                <a:srgbClr val="27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altLang="ko-KR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altLang="ko-K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…to the most </a:t>
                </a:r>
                <a:r>
                  <a:rPr lang="en-US" altLang="ko-KR" sz="16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challenging </a:t>
                </a:r>
                <a:r>
                  <a:rPr lang="en-US" altLang="ko-KR" sz="1600" b="1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schools</a:t>
                </a:r>
                <a:r>
                  <a:rPr lang="en-US" altLang="ko-KR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lvl="0"/>
                <a:r>
                  <a:rPr lang="en-US" altLang="ko-KR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       </a:t>
                </a:r>
                <a:endParaRPr lang="en-US" altLang="ko-KR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029" y="3272222"/>
                <a:ext cx="1236518" cy="1236518"/>
              </a:xfrm>
              <a:prstGeom prst="rect">
                <a:avLst/>
              </a:prstGeom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6698172" y="3281766"/>
              <a:ext cx="220647" cy="239590"/>
              <a:chOff x="7070784" y="1454321"/>
              <a:chExt cx="512582" cy="56165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21311199">
                <a:off x="7070784" y="1888400"/>
                <a:ext cx="388203" cy="1275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21311199">
                <a:off x="7190855" y="1529561"/>
                <a:ext cx="324741" cy="4144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21311199">
                <a:off x="7534290" y="1454321"/>
                <a:ext cx="49076" cy="40837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 rot="172189" flipH="1">
              <a:off x="7271593" y="3267753"/>
              <a:ext cx="238222" cy="261030"/>
              <a:chOff x="7070784" y="1454321"/>
              <a:chExt cx="512582" cy="56165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21311199">
                <a:off x="7070784" y="1888400"/>
                <a:ext cx="388203" cy="1275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21311199">
                <a:off x="7190855" y="1529561"/>
                <a:ext cx="324741" cy="4144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21311199">
                <a:off x="7534290" y="1454321"/>
                <a:ext cx="49076" cy="40837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83" y="1390012"/>
            <a:ext cx="2324626" cy="15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326648137"/>
              </p:ext>
            </p:extLst>
          </p:nvPr>
        </p:nvGraphicFramePr>
        <p:xfrm>
          <a:off x="0" y="1664006"/>
          <a:ext cx="7956370" cy="517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8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Distribution of experienced teachers in more and less challenging schools</a:t>
            </a:r>
            <a:endParaRPr lang="ko-KR" alt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1797" y="797246"/>
            <a:ext cx="8558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Schools with more than 30% of students from socioeconomically disadvantaged homes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40787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the proportion of teachers with more than 5 years teaching experience who work in more challenging schools and those who do not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21435" y="2521530"/>
            <a:ext cx="0" cy="169209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73723" y="1863842"/>
            <a:ext cx="1495425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proportion of 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GB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3723" y="4244797"/>
            <a:ext cx="16347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proportion of </a:t>
            </a:r>
          </a:p>
          <a:p>
            <a:pPr algn="ctr"/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endParaRPr lang="en-GB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ko-KR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1" name="평행 사변형 10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C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-560760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슬라이드 번호 개체 틀 29"/>
          <p:cNvSpPr txBox="1">
            <a:spLocks/>
          </p:cNvSpPr>
          <p:nvPr/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z="1600" smtClean="0"/>
              <a:pPr/>
              <a:t>9</a:t>
            </a:fld>
            <a:endParaRPr lang="ko-KR" altLang="en-US" sz="1600" dirty="0"/>
          </a:p>
        </p:txBody>
      </p:sp>
      <p:sp>
        <p:nvSpPr>
          <p:cNvPr id="15" name="제목 31"/>
          <p:cNvSpPr txBox="1">
            <a:spLocks/>
          </p:cNvSpPr>
          <p:nvPr/>
        </p:nvSpPr>
        <p:spPr>
          <a:xfrm>
            <a:off x="827584" y="29144"/>
            <a:ext cx="655272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Lack of resources hindering </a:t>
            </a:r>
          </a:p>
          <a:p>
            <a:pPr>
              <a:spcBef>
                <a:spcPct val="0"/>
              </a:spcBef>
            </a:pPr>
            <a:r>
              <a:rPr lang="en-US" altLang="ko-K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school's capacity for quality instruction</a:t>
            </a:r>
            <a:endParaRPr lang="ko-KR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528" y="77573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Percentage of lower secondary teachers whose school principal reports the following issues substantially hinder the school’s capacity to provide quality instruction</a:t>
            </a:r>
            <a:endParaRPr lang="ko-KR" alt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346541959"/>
              </p:ext>
            </p:extLst>
          </p:nvPr>
        </p:nvGraphicFramePr>
        <p:xfrm>
          <a:off x="0" y="1080655"/>
          <a:ext cx="9108504" cy="591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58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ECD_PISA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alpha val="20000"/>
          </a:schemeClr>
        </a:solidFill>
        <a:ln>
          <a:noFill/>
        </a:ln>
      </a:spPr>
      <a:bodyPr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ECD_PISA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1751</Words>
  <Application>Microsoft Office PowerPoint</Application>
  <PresentationFormat>Skærmshow (4:3)</PresentationFormat>
  <Paragraphs>434</Paragraphs>
  <Slides>36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36</vt:i4>
      </vt:variant>
    </vt:vector>
  </HeadingPairs>
  <TitlesOfParts>
    <vt:vector size="39" baseType="lpstr">
      <vt:lpstr>Office 테마</vt:lpstr>
      <vt:lpstr>4_OECD_PISA_theme</vt:lpstr>
      <vt:lpstr>OECD_PISA_theme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HAN jeong min</dc:creator>
  <cp:lastModifiedBy>Undervisningsministeriet</cp:lastModifiedBy>
  <cp:revision>400</cp:revision>
  <dcterms:created xsi:type="dcterms:W3CDTF">2014-04-21T15:35:07Z</dcterms:created>
  <dcterms:modified xsi:type="dcterms:W3CDTF">2014-10-07T13:44:32Z</dcterms:modified>
</cp:coreProperties>
</file>