
<file path=[Content_Types].xml><?xml version="1.0" encoding="utf-8"?>
<Types xmlns="http://schemas.openxmlformats.org/package/2006/content-types">
  <Default Extension="png" ContentType="image/png"/>
  <Default Extension="bin" ContentType="image/jpe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media/image9.bin" ContentType="image/x-emf"/>
  <Override PartName="/ppt/tags/tag17.xml" ContentType="application/vnd.openxmlformats-officedocument.presentationml.tags+xml"/>
  <Override PartName="/ppt/media/image11.bin" ContentType="image/x-emf"/>
  <Override PartName="/ppt/media/image14.bin" ContentType="image/x-emf"/>
  <Override PartName="/ppt/media/image15.bin" ContentType="image/x-emf"/>
  <Override PartName="/ppt/media/image16.bin" ContentType="image/x-emf"/>
  <Override PartName="/ppt/tags/tag18.xml" ContentType="application/vnd.openxmlformats-officedocument.presentationml.tags+xml"/>
  <Override PartName="/ppt/media/image18.bin" ContentType="image/x-emf"/>
  <Override PartName="/ppt/media/image19.bin" ContentType="image/x-emf"/>
  <Override PartName="/ppt/tags/tag19.xml" ContentType="application/vnd.openxmlformats-officedocument.presentationml.tags+xml"/>
  <Override PartName="/ppt/media/image21.bin" ContentType="image/x-emf"/>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handoutMasterIdLst>
    <p:handoutMasterId r:id="rId22"/>
  </p:handoutMasterIdLst>
  <p:sldIdLst>
    <p:sldId id="256" r:id="rId2"/>
    <p:sldId id="263" r:id="rId3"/>
    <p:sldId id="264" r:id="rId4"/>
    <p:sldId id="267" r:id="rId5"/>
    <p:sldId id="259" r:id="rId6"/>
    <p:sldId id="262" r:id="rId7"/>
    <p:sldId id="268" r:id="rId8"/>
    <p:sldId id="265" r:id="rId9"/>
    <p:sldId id="272" r:id="rId10"/>
    <p:sldId id="273" r:id="rId11"/>
    <p:sldId id="270" r:id="rId12"/>
    <p:sldId id="274" r:id="rId13"/>
    <p:sldId id="269" r:id="rId14"/>
    <p:sldId id="266" r:id="rId15"/>
    <p:sldId id="279" r:id="rId16"/>
    <p:sldId id="275" r:id="rId17"/>
    <p:sldId id="277" r:id="rId18"/>
    <p:sldId id="278"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7"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797" autoAdjust="0"/>
  </p:normalViewPr>
  <p:slideViewPr>
    <p:cSldViewPr snapToGrid="0" showGuides="1">
      <p:cViewPr varScale="1">
        <p:scale>
          <a:sx n="58" d="100"/>
          <a:sy n="58" d="100"/>
        </p:scale>
        <p:origin x="108" y="134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03/06/2020</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03/06/2020</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53404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Dagsorden</a:t>
            </a:r>
          </a:p>
          <a:p>
            <a:r>
              <a:rPr lang="da-DK"/>
              <a:t>Underpunkter</a:t>
            </a: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a:pPr/>
              <a:t>2</a:t>
            </a:fld>
            <a:endParaRPr lang="da-DK" dirty="0"/>
          </a:p>
        </p:txBody>
      </p:sp>
    </p:spTree>
    <p:extLst>
      <p:ext uri="{BB962C8B-B14F-4D97-AF65-F5344CB8AC3E}">
        <p14:creationId xmlns:p14="http://schemas.microsoft.com/office/powerpoint/2010/main" val="1517218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1187020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 bille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7">
            <a:extLst>
              <a:ext uri="{FF2B5EF4-FFF2-40B4-BE49-F238E27FC236}">
                <a16:creationId xmlns:a16="http://schemas.microsoft.com/office/drawing/2014/main" id="{C022134B-2EA5-4CBB-9450-AECB23083815}"/>
              </a:ext>
            </a:extLst>
          </p:cNvPr>
          <p:cNvSpPr>
            <a:spLocks noGrp="1" noChangeAspect="1"/>
          </p:cNvSpPr>
          <p:nvPr>
            <p:ph type="body" sz="quarter" idx="18" hasCustomPrompt="1"/>
          </p:nvPr>
        </p:nvSpPr>
        <p:spPr>
          <a:xfrm>
            <a:off x="9799638" y="542879"/>
            <a:ext cx="1852362" cy="726798"/>
          </a:xfrm>
          <a:blipFill>
            <a:blip r:embed="rId2"/>
            <a:stretch>
              <a:fillRect/>
            </a:stretch>
          </a:blipFill>
        </p:spPr>
        <p:txBody>
          <a:bodyPr/>
          <a:lstStyle>
            <a:lvl1pPr marL="0" indent="0">
              <a:buNone/>
              <a:defRPr sz="100">
                <a:noFill/>
              </a:defRPr>
            </a:lvl1pPr>
          </a:lstStyle>
          <a:p>
            <a:pPr lvl="0"/>
            <a:r>
              <a:rPr lang="da-DK" dirty="0"/>
              <a:t>.</a:t>
            </a:r>
          </a:p>
        </p:txBody>
      </p:sp>
      <p:sp>
        <p:nvSpPr>
          <p:cNvPr id="4" name="Date"/>
          <p:cNvSpPr>
            <a:spLocks noGrp="1"/>
          </p:cNvSpPr>
          <p:nvPr>
            <p:ph type="dt" sz="half" idx="10"/>
          </p:nvPr>
        </p:nvSpPr>
        <p:spPr>
          <a:xfrm>
            <a:off x="0" y="6858000"/>
            <a:ext cx="0" cy="0"/>
          </a:xfrm>
        </p:spPr>
        <p:txBody>
          <a:bodyPr/>
          <a:lstStyle>
            <a:lvl1pPr>
              <a:defRPr sz="100">
                <a:noFill/>
              </a:defRPr>
            </a:lvl1pPr>
          </a:lstStyle>
          <a:p>
            <a:fld id="{D0133449-1A61-4EE4-B6D8-F268938E45D9}" type="datetime2">
              <a:rPr lang="da-DK" smtClean="0"/>
              <a:t>3. juni 2020</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8517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m.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8" name="Picture Placeholder 7">
            <a:extLst>
              <a:ext uri="{FF2B5EF4-FFF2-40B4-BE49-F238E27FC236}">
                <a16:creationId xmlns:a16="http://schemas.microsoft.com/office/drawing/2014/main" id="{96D9F665-2730-4BFB-B1A6-7D7244711B8D}"/>
              </a:ext>
            </a:extLst>
          </p:cNvPr>
          <p:cNvSpPr>
            <a:spLocks noGrp="1"/>
          </p:cNvSpPr>
          <p:nvPr>
            <p:ph type="pic" sz="quarter" idx="13" hasCustomPrompt="1"/>
          </p:nvPr>
        </p:nvSpPr>
        <p:spPr>
          <a:xfrm>
            <a:off x="539750" y="1800000"/>
            <a:ext cx="11110913" cy="4516663"/>
          </a:xfrm>
        </p:spPr>
        <p:txBody>
          <a:bodyPr/>
          <a:lstStyle>
            <a:lvl1pPr marL="0" indent="0">
              <a:buNone/>
              <a:defRPr sz="1600"/>
            </a:lvl1pPr>
          </a:lstStyle>
          <a:p>
            <a:r>
              <a:rPr lang="da-DK" dirty="0"/>
              <a:t>Klik for at indsætte billede</a:t>
            </a:r>
          </a:p>
        </p:txBody>
      </p:sp>
      <p:sp>
        <p:nvSpPr>
          <p:cNvPr id="4" name="Date_GeneralDate"/>
          <p:cNvSpPr>
            <a:spLocks noGrp="1"/>
          </p:cNvSpPr>
          <p:nvPr>
            <p:ph type="dt" sz="half" idx="10"/>
          </p:nvPr>
        </p:nvSpPr>
        <p:spPr/>
        <p:txBody>
          <a:bodyPr/>
          <a:lstStyle/>
          <a:p>
            <a:fld id="{5881C6EB-FB6F-4020-8EAA-51141F500F56}" type="datetime2">
              <a:rPr lang="da-DK" noProof="0" smtClean="0"/>
              <a:t>3. juni 2020</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Tree>
    <p:extLst>
      <p:ext uri="{BB962C8B-B14F-4D97-AF65-F5344CB8AC3E}">
        <p14:creationId xmlns:p14="http://schemas.microsoft.com/office/powerpoint/2010/main" val="40138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48"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2DD7F8E9-44EB-41CD-BCA9-5A57CDB0DDF0}" type="datetime2">
              <a:rPr lang="da-DK" noProof="0" smtClean="0"/>
              <a:t>3. juni 2020</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13"/>
            <a:ext cx="5464798" cy="173037"/>
          </a:xfrm>
        </p:spPr>
        <p:txBody>
          <a:bodyPr/>
          <a:lstStyle>
            <a:lvl1pPr marL="0" indent="0">
              <a:buNone/>
              <a:defRPr sz="1000"/>
            </a:lvl1pPr>
          </a:lstStyle>
          <a:p>
            <a:pPr lvl="0"/>
            <a:r>
              <a:rPr lang="da-DK" noProof="0" dirty="0"/>
              <a:t>Tilføj anmærkningstekst</a:t>
            </a:r>
          </a:p>
        </p:txBody>
      </p:sp>
      <p:sp>
        <p:nvSpPr>
          <p:cNvPr id="9" name="Text Placeholder 10">
            <a:extLst>
              <a:ext uri="{FF2B5EF4-FFF2-40B4-BE49-F238E27FC236}">
                <a16:creationId xmlns:a16="http://schemas.microsoft.com/office/drawing/2014/main" id="{D7C2635E-BF5D-473B-8DC0-E2D60A65A6F0}"/>
              </a:ext>
            </a:extLst>
          </p:cNvPr>
          <p:cNvSpPr>
            <a:spLocks noGrp="1"/>
          </p:cNvSpPr>
          <p:nvPr>
            <p:ph type="body" sz="quarter" idx="15" hasCustomPrompt="1"/>
          </p:nvPr>
        </p:nvSpPr>
        <p:spPr>
          <a:xfrm>
            <a:off x="6185863"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115452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5865"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BE871FB0-FB7D-443C-91B4-C5C82EA06475}" type="datetime2">
              <a:rPr lang="da-DK" smtClean="0"/>
              <a:t>3. juni 2020</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2B2C7CCD-C2D2-447B-B713-284F50A31612}"/>
              </a:ext>
            </a:extLst>
          </p:cNvPr>
          <p:cNvSpPr>
            <a:spLocks noGrp="1"/>
          </p:cNvSpPr>
          <p:nvPr>
            <p:ph type="body" sz="quarter" idx="14" hasCustomPrompt="1"/>
          </p:nvPr>
        </p:nvSpPr>
        <p:spPr>
          <a:xfrm>
            <a:off x="539749" y="6145213"/>
            <a:ext cx="5464798" cy="173037"/>
          </a:xfrm>
        </p:spPr>
        <p:txBody>
          <a:bodyPr/>
          <a:lstStyle>
            <a:lvl1pPr marL="0" indent="0">
              <a:buNone/>
              <a:defRPr sz="1000"/>
            </a:lvl1pPr>
          </a:lstStyle>
          <a:p>
            <a:pPr lvl="0"/>
            <a:r>
              <a:rPr lang="da-DK" noProof="0" dirty="0"/>
              <a:t>Tilføj anmærkningstekst</a:t>
            </a:r>
          </a:p>
        </p:txBody>
      </p:sp>
      <p:sp>
        <p:nvSpPr>
          <p:cNvPr id="10" name="Text Placeholder 10">
            <a:extLst>
              <a:ext uri="{FF2B5EF4-FFF2-40B4-BE49-F238E27FC236}">
                <a16:creationId xmlns:a16="http://schemas.microsoft.com/office/drawing/2014/main" id="{E56B4D01-058D-4267-8553-2994D80A30E7}"/>
              </a:ext>
            </a:extLst>
          </p:cNvPr>
          <p:cNvSpPr>
            <a:spLocks noGrp="1"/>
          </p:cNvSpPr>
          <p:nvPr>
            <p:ph type="body" sz="quarter" idx="15" hasCustomPrompt="1"/>
          </p:nvPr>
        </p:nvSpPr>
        <p:spPr>
          <a:xfrm>
            <a:off x="6185865"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333351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indhold C">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632261"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6D5F20CE-CA1A-4EBB-B38A-4A06A6B883D4}" type="datetime2">
              <a:rPr lang="da-DK" smtClean="0"/>
              <a:t>3. juni 2020</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A282BC1E-B2C5-4086-B686-2BE20ECB7D60}"/>
              </a:ext>
            </a:extLst>
          </p:cNvPr>
          <p:cNvSpPr>
            <a:spLocks noGrp="1"/>
          </p:cNvSpPr>
          <p:nvPr>
            <p:ph type="body" sz="quarter" idx="14" hasCustomPrompt="1"/>
          </p:nvPr>
        </p:nvSpPr>
        <p:spPr>
          <a:xfrm>
            <a:off x="539749" y="6145213"/>
            <a:ext cx="5014913"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C182598E-74C8-4D96-9CD9-F3C9379E410D}"/>
              </a:ext>
            </a:extLst>
          </p:cNvPr>
          <p:cNvSpPr>
            <a:spLocks noGrp="1"/>
          </p:cNvSpPr>
          <p:nvPr>
            <p:ph type="body" sz="quarter" idx="15" hasCustomPrompt="1"/>
          </p:nvPr>
        </p:nvSpPr>
        <p:spPr>
          <a:xfrm>
            <a:off x="6632261" y="6145213"/>
            <a:ext cx="5018401" cy="173037"/>
          </a:xfrm>
        </p:spPr>
        <p:txBody>
          <a:bodyPr/>
          <a:lstStyle>
            <a:lvl1pPr marL="0" indent="0">
              <a:buNone/>
              <a:defRPr sz="1000"/>
            </a:lvl1pPr>
          </a:lstStyle>
          <a:p>
            <a:pPr lvl="0"/>
            <a:r>
              <a:rPr lang="da-DK" noProof="0" dirty="0"/>
              <a:t>Tilføj anmærkningstekst</a:t>
            </a:r>
          </a:p>
        </p:txBody>
      </p:sp>
      <p:pic>
        <p:nvPicPr>
          <p:cNvPr id="13" name="STIL logo">
            <a:extLst>
              <a:ext uri="{FF2B5EF4-FFF2-40B4-BE49-F238E27FC236}">
                <a16:creationId xmlns:a16="http://schemas.microsoft.com/office/drawing/2014/main" id="{4F851387-4186-454B-996B-50B50EBE33F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0442"/>
            <a:ext cx="1848901" cy="729235"/>
          </a:xfrm>
          <a:prstGeom prst="rect">
            <a:avLst/>
          </a:prstGeom>
        </p:spPr>
      </p:pic>
    </p:spTree>
    <p:extLst>
      <p:ext uri="{BB962C8B-B14F-4D97-AF65-F5344CB8AC3E}">
        <p14:creationId xmlns:p14="http://schemas.microsoft.com/office/powerpoint/2010/main" val="122884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321418BE-2880-4B0E-BC59-6626C3A37CA4}" type="datetime2">
              <a:rPr lang="da-DK" smtClean="0"/>
              <a:t>3. juni 2020</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AC76E05D-5A6A-4172-8C30-6223E21B98AD}"/>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2" name="Text Placeholder 7">
            <a:extLst>
              <a:ext uri="{FF2B5EF4-FFF2-40B4-BE49-F238E27FC236}">
                <a16:creationId xmlns:a16="http://schemas.microsoft.com/office/drawing/2014/main" id="{3C73AAFA-9480-4BE9-97C4-90317BFCA563}"/>
              </a:ext>
            </a:extLst>
          </p:cNvPr>
          <p:cNvSpPr>
            <a:spLocks noGrp="1" noChangeAspect="1"/>
          </p:cNvSpPr>
          <p:nvPr>
            <p:ph type="body" sz="quarter" idx="18" hasCustomPrompt="1"/>
          </p:nvPr>
        </p:nvSpPr>
        <p:spPr>
          <a:xfrm>
            <a:off x="9799638" y="542879"/>
            <a:ext cx="1852362" cy="726798"/>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5504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B16E13D8-6F06-44E7-9EC5-92B072B68F8B}" type="datetime2">
              <a:rPr lang="da-DK" smtClean="0"/>
              <a:t>3. juni 2020</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C9016A64-4F20-4120-9691-9D826C000CEB}"/>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2" name="Text Placeholder 7">
            <a:extLst>
              <a:ext uri="{FF2B5EF4-FFF2-40B4-BE49-F238E27FC236}">
                <a16:creationId xmlns:a16="http://schemas.microsoft.com/office/drawing/2014/main" id="{955D72E6-A80E-4078-A083-B2BDD5C005D0}"/>
              </a:ext>
            </a:extLst>
          </p:cNvPr>
          <p:cNvSpPr>
            <a:spLocks noGrp="1" noChangeAspect="1"/>
          </p:cNvSpPr>
          <p:nvPr>
            <p:ph type="body" sz="quarter" idx="18" hasCustomPrompt="1"/>
          </p:nvPr>
        </p:nvSpPr>
        <p:spPr>
          <a:xfrm>
            <a:off x="9799638" y="542879"/>
            <a:ext cx="1852362" cy="726798"/>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583970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294798" y="1800000"/>
            <a:ext cx="35892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45180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FA9F1A00-39BC-45ED-A3D4-0256F93DB611}" type="datetime2">
              <a:rPr lang="da-DK" smtClean="0"/>
              <a:t>3. juni 2020</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D4E03E0D-DF6C-4C5C-A56D-B2BC9D602AE7}"/>
              </a:ext>
            </a:extLst>
          </p:cNvPr>
          <p:cNvSpPr>
            <a:spLocks noGrp="1"/>
          </p:cNvSpPr>
          <p:nvPr>
            <p:ph type="body" sz="quarter" idx="16" hasCustomPrompt="1"/>
          </p:nvPr>
        </p:nvSpPr>
        <p:spPr>
          <a:xfrm>
            <a:off x="539749" y="6145213"/>
            <a:ext cx="3589201"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93AF337E-03BF-45AC-A37F-33398F8828FA}"/>
              </a:ext>
            </a:extLst>
          </p:cNvPr>
          <p:cNvSpPr>
            <a:spLocks noGrp="1"/>
          </p:cNvSpPr>
          <p:nvPr>
            <p:ph type="body" sz="quarter" idx="17" hasCustomPrompt="1"/>
          </p:nvPr>
        </p:nvSpPr>
        <p:spPr>
          <a:xfrm>
            <a:off x="4294798" y="6145213"/>
            <a:ext cx="3589201" cy="173037"/>
          </a:xfrm>
        </p:spPr>
        <p:txBody>
          <a:bodyPr/>
          <a:lstStyle>
            <a:lvl1pPr marL="0" indent="0">
              <a:buNone/>
              <a:defRPr sz="1000"/>
            </a:lvl1pPr>
          </a:lstStyle>
          <a:p>
            <a:pPr lvl="0"/>
            <a:r>
              <a:rPr lang="da-DK" noProof="0" dirty="0"/>
              <a:t>Tilføj anmærkningstekst</a:t>
            </a:r>
          </a:p>
        </p:txBody>
      </p:sp>
      <p:sp>
        <p:nvSpPr>
          <p:cNvPr id="12" name="Text Placeholder 10">
            <a:extLst>
              <a:ext uri="{FF2B5EF4-FFF2-40B4-BE49-F238E27FC236}">
                <a16:creationId xmlns:a16="http://schemas.microsoft.com/office/drawing/2014/main" id="{7FF67DA1-367B-4B33-AD92-3DCAC8A35022}"/>
              </a:ext>
            </a:extLst>
          </p:cNvPr>
          <p:cNvSpPr>
            <a:spLocks noGrp="1"/>
          </p:cNvSpPr>
          <p:nvPr>
            <p:ph type="body" sz="quarter" idx="18" hasCustomPrompt="1"/>
          </p:nvPr>
        </p:nvSpPr>
        <p:spPr>
          <a:xfrm>
            <a:off x="8071200" y="6145213"/>
            <a:ext cx="3589201"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44003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6000"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5400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61848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C1481AAA-8CB0-414D-B7BB-E4944B12CAD1}" type="datetime2">
              <a:rPr lang="da-DK" smtClean="0"/>
              <a:t>3. juni 2020</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58255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ks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02000"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5400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Content Placeholder 9">
            <a:extLst>
              <a:ext uri="{FF2B5EF4-FFF2-40B4-BE49-F238E27FC236}">
                <a16:creationId xmlns:a16="http://schemas.microsoft.com/office/drawing/2014/main" id="{9071E862-106B-49B6-B389-64D98822F71F}"/>
              </a:ext>
            </a:extLst>
          </p:cNvPr>
          <p:cNvSpPr>
            <a:spLocks noGrp="1"/>
          </p:cNvSpPr>
          <p:nvPr>
            <p:ph sz="quarter" idx="15" hasCustomPrompt="1"/>
          </p:nvPr>
        </p:nvSpPr>
        <p:spPr>
          <a:xfrm>
            <a:off x="43128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2">
            <a:extLst>
              <a:ext uri="{FF2B5EF4-FFF2-40B4-BE49-F238E27FC236}">
                <a16:creationId xmlns:a16="http://schemas.microsoft.com/office/drawing/2014/main" id="{537A6365-6411-4D48-AECD-2B8A64CB948F}"/>
              </a:ext>
            </a:extLst>
          </p:cNvPr>
          <p:cNvSpPr>
            <a:spLocks noGrp="1"/>
          </p:cNvSpPr>
          <p:nvPr>
            <p:ph sz="quarter" idx="16" hasCustomPrompt="1"/>
          </p:nvPr>
        </p:nvSpPr>
        <p:spPr>
          <a:xfrm>
            <a:off x="8082000" y="40572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_GeneralDate"/>
          <p:cNvSpPr>
            <a:spLocks noGrp="1"/>
          </p:cNvSpPr>
          <p:nvPr>
            <p:ph type="dt" sz="half" idx="10"/>
          </p:nvPr>
        </p:nvSpPr>
        <p:spPr/>
        <p:txBody>
          <a:bodyPr/>
          <a:lstStyle/>
          <a:p>
            <a:fld id="{1317EE40-D557-47F3-A03A-BC2EF29FED61}" type="datetime2">
              <a:rPr lang="da-DK" smtClean="0"/>
              <a:t>3. juni 2020</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71005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fld id="{BB43AB21-7918-42B8-87D5-F74B91EFCD3F}" type="datetime2">
              <a:rPr lang="da-DK" smtClean="0"/>
              <a:t>3. juni 2020</a:t>
            </a:fld>
            <a:endParaRPr lang="da-DK" dirty="0"/>
          </a:p>
        </p:txBody>
      </p:sp>
      <p:sp>
        <p:nvSpPr>
          <p:cNvPr id="4" name="FLD_PresentationTitle"/>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 billede (hvidt logo)">
    <p:bg>
      <p:bgPr>
        <a:solidFill>
          <a:schemeClr val="bg2"/>
        </a:solidFill>
        <a:effectLst/>
      </p:bgPr>
    </p:bg>
    <p:spTree>
      <p:nvGrpSpPr>
        <p:cNvPr id="1" name=""/>
        <p:cNvGrpSpPr/>
        <p:nvPr/>
      </p:nvGrpSpPr>
      <p:grpSpPr>
        <a:xfrm>
          <a:off x="0" y="0"/>
          <a:ext cx="0" cy="0"/>
          <a:chOff x="0" y="0"/>
          <a:chExt cx="0" cy="0"/>
        </a:xfrm>
      </p:grpSpPr>
      <p:sp>
        <p:nvSpPr>
          <p:cNvPr id="4" name="Date"/>
          <p:cNvSpPr>
            <a:spLocks noGrp="1"/>
          </p:cNvSpPr>
          <p:nvPr>
            <p:ph type="dt" sz="half" idx="10"/>
          </p:nvPr>
        </p:nvSpPr>
        <p:spPr>
          <a:xfrm>
            <a:off x="0" y="6858000"/>
            <a:ext cx="0" cy="0"/>
          </a:xfrm>
        </p:spPr>
        <p:txBody>
          <a:bodyPr/>
          <a:lstStyle>
            <a:lvl1pPr>
              <a:defRPr sz="100">
                <a:noFill/>
              </a:defRPr>
            </a:lvl1pPr>
          </a:lstStyle>
          <a:p>
            <a:fld id="{48A82EA3-DA72-4AEA-9848-4840820B7895}" type="datetime2">
              <a:rPr lang="da-DK" smtClean="0"/>
              <a:t>3. juni 2020</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0" name="Text Placeholder 7">
            <a:extLst>
              <a:ext uri="{FF2B5EF4-FFF2-40B4-BE49-F238E27FC236}">
                <a16:creationId xmlns:a16="http://schemas.microsoft.com/office/drawing/2014/main" id="{CFA5DC7A-B113-494E-B688-7361824D55AE}"/>
              </a:ext>
            </a:extLst>
          </p:cNvPr>
          <p:cNvSpPr>
            <a:spLocks noGrp="1" noChangeAspect="1"/>
          </p:cNvSpPr>
          <p:nvPr>
            <p:ph type="body" sz="quarter" idx="18" hasCustomPrompt="1"/>
          </p:nvPr>
        </p:nvSpPr>
        <p:spPr>
          <a:xfrm>
            <a:off x="9799638" y="542879"/>
            <a:ext cx="1852362" cy="726798"/>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324009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F27B877-DDC7-4F54-88E7-163902EE5EB6}"/>
              </a:ext>
            </a:extLst>
          </p:cNvPr>
          <p:cNvSpPr>
            <a:spLocks noGrp="1"/>
          </p:cNvSpPr>
          <p:nvPr>
            <p:ph type="dt" sz="half" idx="10"/>
          </p:nvPr>
        </p:nvSpPr>
        <p:spPr/>
        <p:txBody>
          <a:bodyPr/>
          <a:lstStyle/>
          <a:p>
            <a:fld id="{2A556970-692A-403A-9682-C8E381E5CED4}" type="datetime2">
              <a:rPr lang="da-DK" smtClean="0"/>
              <a:t>3. juni 2020</a:t>
            </a:fld>
            <a:endParaRPr lang="da-DK" dirty="0"/>
          </a:p>
        </p:txBody>
      </p:sp>
      <p:sp>
        <p:nvSpPr>
          <p:cNvPr id="6" name="Footer Placeholder 5">
            <a:extLst>
              <a:ext uri="{FF2B5EF4-FFF2-40B4-BE49-F238E27FC236}">
                <a16:creationId xmlns:a16="http://schemas.microsoft.com/office/drawing/2014/main" id="{392FF884-92B4-414E-A750-8F70B35DB4EE}"/>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9426BC3B-8169-42D6-8E81-C7C3131042E5}"/>
              </a:ext>
            </a:extLst>
          </p:cNvPr>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2"/>
        </a:solidFill>
        <a:effectLst/>
      </p:bgPr>
    </p:bg>
    <p:spTree>
      <p:nvGrpSpPr>
        <p:cNvPr id="1" name=""/>
        <p:cNvGrpSpPr/>
        <p:nvPr/>
      </p:nvGrpSpPr>
      <p:grpSpPr>
        <a:xfrm>
          <a:off x="0" y="0"/>
          <a:ext cx="0" cy="0"/>
          <a:chOff x="0" y="0"/>
          <a:chExt cx="0" cy="0"/>
        </a:xfrm>
      </p:grpSpPr>
      <p:sp>
        <p:nvSpPr>
          <p:cNvPr id="9" name="Fast overskrift"/>
          <p:cNvSpPr txBox="1"/>
          <p:nvPr userDrawn="1"/>
        </p:nvSpPr>
        <p:spPr>
          <a:xfrm>
            <a:off x="539749" y="539750"/>
            <a:ext cx="9743734" cy="650171"/>
          </a:xfrm>
          <a:prstGeom prst="rect">
            <a:avLst/>
          </a:prstGeom>
          <a:noFill/>
        </p:spPr>
        <p:txBody>
          <a:bodyPr wrap="square" lIns="0" tIns="0" rIns="0" bIns="0" rtlCol="0" anchor="t" anchorCtr="0">
            <a:noAutofit/>
          </a:bodyPr>
          <a:lstStyle/>
          <a:p>
            <a:r>
              <a:rPr lang="da-DK" sz="2600" b="0" noProof="1">
                <a:solidFill>
                  <a:schemeClr val="tx1"/>
                </a:solidFill>
                <a:latin typeface="+mj-lt"/>
                <a:cs typeface="Arial" panose="020B0604020202020204" pitchFamily="34" charset="0"/>
              </a:rPr>
              <a:t>Brugerguide - slet dette slide før du holder din præsentation</a:t>
            </a:r>
          </a:p>
        </p:txBody>
      </p:sp>
      <p:sp>
        <p:nvSpPr>
          <p:cNvPr id="3" name="Rectangle 2">
            <a:extLst>
              <a:ext uri="{FF2B5EF4-FFF2-40B4-BE49-F238E27FC236}">
                <a16:creationId xmlns:a16="http://schemas.microsoft.com/office/drawing/2014/main" id="{CFD37303-372E-46CC-BFDB-C4D0D7AE0CDA}"/>
              </a:ext>
            </a:extLst>
          </p:cNvPr>
          <p:cNvSpPr/>
          <p:nvPr userDrawn="1"/>
        </p:nvSpPr>
        <p:spPr>
          <a:xfrm>
            <a:off x="539750" y="1582939"/>
            <a:ext cx="2581331" cy="3554819"/>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nyt slide</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Startside</a:t>
            </a:r>
            <a:r>
              <a:rPr lang="da-DK" altLang="da-DK" sz="1000" noProof="1">
                <a:cs typeface="Arial" panose="020B0604020202020204" pitchFamily="34" charset="0"/>
              </a:rPr>
              <a:t>.</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på pilen ved menupunktet </a:t>
            </a:r>
            <a:r>
              <a:rPr lang="da-DK" altLang="da-DK" sz="1000" b="1" noProof="1">
                <a:cs typeface="Arial" panose="020B0604020202020204" pitchFamily="34" charset="0"/>
              </a:rPr>
              <a:t>Nyt dias </a:t>
            </a:r>
            <a:r>
              <a:rPr lang="da-DK" altLang="da-DK" sz="1000" noProof="1">
                <a:cs typeface="Arial" panose="020B0604020202020204" pitchFamily="34" charset="0"/>
              </a:rPr>
              <a:t>for at indsætte et nyt slide. </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noProof="1">
                <a:cs typeface="Arial" panose="020B0604020202020204" pitchFamily="34" charset="0"/>
              </a:rPr>
              <a:t>Her får du et overblik over de </a:t>
            </a:r>
            <a:br>
              <a:rPr lang="da-DK" sz="1000" noProof="1">
                <a:cs typeface="Arial" panose="020B0604020202020204" pitchFamily="34" charset="0"/>
              </a:rPr>
            </a:br>
            <a:r>
              <a:rPr lang="da-DK" sz="1000" noProof="1">
                <a:cs typeface="Arial" panose="020B0604020202020204" pitchFamily="34" charset="0"/>
              </a:rPr>
              <a:t>godkendte BUVM-layouts. </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Ændre layouts</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pilen ved siden af </a:t>
            </a:r>
            <a:r>
              <a:rPr lang="da-DK" altLang="da-DK" sz="1000" b="1" noProof="1">
                <a:cs typeface="Arial" panose="020B0604020202020204" pitchFamily="34" charset="0"/>
              </a:rPr>
              <a:t>Layout</a:t>
            </a:r>
            <a:r>
              <a:rPr lang="da-DK" altLang="da-DK" sz="1000" noProof="1">
                <a:cs typeface="Arial" panose="020B0604020202020204" pitchFamily="34" charset="0"/>
              </a:rPr>
              <a:t> </a:t>
            </a:r>
            <a:br>
              <a:rPr lang="da-DK" altLang="da-DK" sz="1000" noProof="1">
                <a:cs typeface="Arial" panose="020B0604020202020204" pitchFamily="34" charset="0"/>
              </a:rPr>
            </a:br>
            <a:r>
              <a:rPr lang="da-DK" altLang="da-DK" sz="1000" noProof="1">
                <a:cs typeface="Arial" panose="020B0604020202020204" pitchFamily="34" charset="0"/>
              </a:rPr>
              <a:t>for at få vist en dropdown-menu af </a:t>
            </a:r>
            <a:br>
              <a:rPr lang="da-DK" altLang="da-DK" sz="1000" noProof="1">
                <a:cs typeface="Arial" panose="020B0604020202020204" pitchFamily="34" charset="0"/>
              </a:rPr>
            </a:br>
            <a:r>
              <a:rPr lang="da-DK" altLang="da-DK" sz="1000" noProof="1">
                <a:cs typeface="Arial" panose="020B0604020202020204" pitchFamily="34" charset="0"/>
              </a:rPr>
              <a:t>mulige slide</a:t>
            </a:r>
            <a:r>
              <a:rPr lang="da-DK" altLang="da-DK" sz="1000" b="1" noProof="1">
                <a:cs typeface="Arial" panose="020B0604020202020204" pitchFamily="34" charset="0"/>
              </a:rPr>
              <a:t>-</a:t>
            </a:r>
            <a:r>
              <a:rPr lang="da-DK" altLang="da-DK" sz="1000" noProof="1">
                <a:cs typeface="Arial" panose="020B0604020202020204" pitchFamily="34" charset="0"/>
              </a:rPr>
              <a:t>layouts.</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Layout</a:t>
            </a:r>
            <a:r>
              <a:rPr lang="da-DK" altLang="da-DK" sz="1000" noProof="1">
                <a:cs typeface="Arial" panose="020B0604020202020204" pitchFamily="34" charset="0"/>
              </a:rPr>
              <a:t> for at ændre dit </a:t>
            </a:r>
            <a:br>
              <a:rPr lang="da-DK" altLang="da-DK" sz="1000" noProof="1">
                <a:cs typeface="Arial" panose="020B0604020202020204" pitchFamily="34" charset="0"/>
              </a:rPr>
            </a:br>
            <a:r>
              <a:rPr lang="da-DK" altLang="da-DK" sz="1000" noProof="1">
                <a:cs typeface="Arial" panose="020B0604020202020204" pitchFamily="34" charset="0"/>
              </a:rPr>
              <a:t>nuværende layout til et andet.</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dirty="0"/>
              <a:t>Du kan hente færdige slides, der er tilpasset ministeriets design. Klik på </a:t>
            </a:r>
            <a:r>
              <a:rPr lang="da-DK" sz="1000" b="1" dirty="0"/>
              <a:t>Slidebibliotektet</a:t>
            </a:r>
            <a:r>
              <a:rPr lang="da-DK" sz="1000" dirty="0"/>
              <a:t> (til højre på skærmen eller klik på Templafy-knappen under Startside). Find for eksempel tidslinje, med mere.</a:t>
            </a:r>
          </a:p>
        </p:txBody>
      </p:sp>
      <p:sp>
        <p:nvSpPr>
          <p:cNvPr id="18" name="Rectangle 17">
            <a:extLst>
              <a:ext uri="{FF2B5EF4-FFF2-40B4-BE49-F238E27FC236}">
                <a16:creationId xmlns:a16="http://schemas.microsoft.com/office/drawing/2014/main" id="{E07C2D6D-C0F0-4727-B718-C1A0A509F695}"/>
              </a:ext>
            </a:extLst>
          </p:cNvPr>
          <p:cNvSpPr/>
          <p:nvPr userDrawn="1"/>
        </p:nvSpPr>
        <p:spPr>
          <a:xfrm>
            <a:off x="4255796" y="1582939"/>
            <a:ext cx="2778125" cy="4485843"/>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billede</a:t>
            </a:r>
            <a:br>
              <a:rPr lang="da-DK" sz="1050" b="1" noProof="1">
                <a:cs typeface="Arial" panose="020B0604020202020204" pitchFamily="34" charset="0"/>
              </a:rPr>
            </a:br>
            <a:r>
              <a:rPr lang="da-DK" altLang="da-DK" sz="1000" noProof="1">
                <a:cs typeface="Arial" panose="020B0604020202020204" pitchFamily="34" charset="0"/>
              </a:rPr>
              <a:t>Vælg den boks på slidet, hvor du </a:t>
            </a:r>
            <a:br>
              <a:rPr lang="da-DK" altLang="da-DK" sz="1000" noProof="1">
                <a:cs typeface="Arial" panose="020B0604020202020204" pitchFamily="34" charset="0"/>
              </a:rPr>
            </a:br>
            <a:r>
              <a:rPr lang="da-DK" altLang="da-DK" sz="1000" noProof="1">
                <a:cs typeface="Arial" panose="020B0604020202020204" pitchFamily="34" charset="0"/>
              </a:rPr>
              <a:t>ønsker at sætte et billede ind.</a:t>
            </a:r>
            <a:br>
              <a:rPr lang="da-DK" altLang="da-DK" sz="1000"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Indsæt </a:t>
            </a:r>
            <a:r>
              <a:rPr lang="da-DK" altLang="da-DK" sz="1000" noProof="1">
                <a:cs typeface="Arial" panose="020B0604020202020204" pitchFamily="34" charset="0"/>
              </a:rPr>
              <a:t>billede via </a:t>
            </a:r>
            <a:r>
              <a:rPr lang="da-DK" altLang="da-DK" sz="1000" b="1" noProof="1">
                <a:cs typeface="Arial" panose="020B0604020202020204" pitchFamily="34" charset="0"/>
              </a:rPr>
              <a:t>Billedbiblioteket </a:t>
            </a:r>
            <a:r>
              <a:rPr lang="da-DK" altLang="da-DK" sz="1000" noProof="1">
                <a:cs typeface="Arial" panose="020B0604020202020204" pitchFamily="34" charset="0"/>
              </a:rPr>
              <a:t>i højre side af skærmen. Billedet tilpasser sig den boks, som du har valgt. Det er muligt at skalere og redigere billedet. </a:t>
            </a:r>
          </a:p>
          <a:p>
            <a:pPr marL="0" indent="0">
              <a:lnSpc>
                <a:spcPct val="100000"/>
              </a:lnSpc>
              <a:spcBef>
                <a:spcPts val="600"/>
              </a:spcBef>
              <a:spcAft>
                <a:spcPts val="600"/>
              </a:spcAft>
              <a:buNone/>
              <a:defRPr/>
            </a:pPr>
            <a:r>
              <a:rPr lang="da-DK" altLang="da-DK" sz="1000" noProof="1">
                <a:cs typeface="Arial" panose="020B0604020202020204" pitchFamily="34" charset="0"/>
              </a:rPr>
              <a:t>Hvis du klikker på</a:t>
            </a:r>
            <a:r>
              <a:rPr lang="da-DK" altLang="da-DK" sz="1000" b="1" noProof="1">
                <a:cs typeface="Arial" panose="020B0604020202020204" pitchFamily="34" charset="0"/>
              </a:rPr>
              <a:t> </a:t>
            </a:r>
            <a:r>
              <a:rPr lang="da-DK" altLang="da-DK" sz="1000" noProof="1">
                <a:cs typeface="Arial" panose="020B0604020202020204" pitchFamily="34" charset="0"/>
              </a:rPr>
              <a:t>billedsymbolet i boksen på et slide, indsættes et billede fra din computer.</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Tip: </a:t>
            </a:r>
            <a:r>
              <a:rPr lang="da-DK" altLang="da-DK" sz="1000" noProof="1">
                <a:cs typeface="Arial" panose="020B0604020202020204" pitchFamily="34" charset="0"/>
              </a:rPr>
              <a:t>Hvis du sletter billedet og </a:t>
            </a:r>
            <a:br>
              <a:rPr lang="da-DK" altLang="da-DK" sz="1000" noProof="1">
                <a:cs typeface="Arial" panose="020B0604020202020204" pitchFamily="34" charset="0"/>
              </a:rPr>
            </a:br>
            <a:r>
              <a:rPr lang="da-DK" altLang="da-DK" sz="1000" noProof="1">
                <a:cs typeface="Arial" panose="020B0604020202020204" pitchFamily="34" charset="0"/>
              </a:rPr>
              <a:t>indsætter et nyt, kan billedet lægge </a:t>
            </a:r>
            <a:br>
              <a:rPr lang="da-DK" altLang="da-DK" sz="1000" noProof="1">
                <a:cs typeface="Arial" panose="020B0604020202020204" pitchFamily="34" charset="0"/>
              </a:rPr>
            </a:br>
            <a:r>
              <a:rPr lang="da-DK" altLang="da-DK" sz="1000" noProof="1">
                <a:cs typeface="Arial" panose="020B0604020202020204" pitchFamily="34" charset="0"/>
              </a:rPr>
              <a:t>sig foran tekst eller grafik. Højreklik da på billedet og vælg </a:t>
            </a:r>
            <a:r>
              <a:rPr lang="da-DK" altLang="da-DK" sz="1000" b="1" noProof="1">
                <a:cs typeface="Arial" panose="020B0604020202020204" pitchFamily="34" charset="0"/>
              </a:rPr>
              <a:t>Placer bagest </a:t>
            </a:r>
            <a:r>
              <a:rPr lang="da-DK" altLang="da-DK" sz="1000" noProof="1">
                <a:cs typeface="Arial" panose="020B0604020202020204" pitchFamily="34" charset="0"/>
              </a:rPr>
              <a:t>eller </a:t>
            </a:r>
            <a:r>
              <a:rPr lang="da-DK" altLang="da-DK" sz="1000" b="1" noProof="1">
                <a:cs typeface="Arial" panose="020B0604020202020204" pitchFamily="34" charset="0"/>
              </a:rPr>
              <a:t>Placer forrest</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50" b="1" noProof="1">
                <a:cs typeface="Arial" panose="020B0604020202020204" pitchFamily="34" charset="0"/>
              </a:rPr>
              <a:t>Tabeller og grafer</a:t>
            </a:r>
            <a:br>
              <a:rPr lang="da-DK" sz="1050" b="1" noProof="1">
                <a:cs typeface="Arial" panose="020B0604020202020204" pitchFamily="34" charset="0"/>
              </a:rPr>
            </a:br>
            <a:r>
              <a:rPr lang="da-DK" altLang="da-DK" sz="1000" b="0" noProof="1">
                <a:cs typeface="Arial" panose="020B0604020202020204" pitchFamily="34" charset="0"/>
              </a:rPr>
              <a:t>Indsæt eller tilpas design på din graf og tabel fra fanebladet BUVM.</a:t>
            </a:r>
          </a:p>
          <a:p>
            <a:pPr marL="0" indent="0">
              <a:lnSpc>
                <a:spcPct val="100000"/>
              </a:lnSpc>
              <a:spcBef>
                <a:spcPts val="600"/>
              </a:spcBef>
              <a:spcAft>
                <a:spcPts val="600"/>
              </a:spcAft>
              <a:buNone/>
              <a:defRPr/>
            </a:pPr>
            <a:r>
              <a:rPr lang="da-DK" altLang="da-DK" sz="1050" b="1" noProof="1">
                <a:cs typeface="Arial" panose="020B0604020202020204" pitchFamily="34" charset="0"/>
              </a:rPr>
              <a:t>Kopiering fra gammel præsentation</a:t>
            </a:r>
            <a:br>
              <a:rPr lang="da-DK" altLang="da-DK" sz="1050" b="1" noProof="1">
                <a:cs typeface="Arial" panose="020B0604020202020204" pitchFamily="34" charset="0"/>
              </a:rPr>
            </a:br>
            <a:r>
              <a:rPr lang="da-DK" altLang="da-DK" sz="1000" b="0" noProof="1">
                <a:cs typeface="Arial" panose="020B0604020202020204" pitchFamily="34" charset="0"/>
              </a:rPr>
              <a:t>Når du kopierer indhold fra en gamle præsentationer, skal det formateres rigtigt. Højreklik i den nye præsentation og vælg </a:t>
            </a:r>
            <a:r>
              <a:rPr lang="da-DK" altLang="da-DK" sz="1000" b="1" noProof="1">
                <a:cs typeface="Arial" panose="020B0604020202020204" pitchFamily="34" charset="0"/>
              </a:rPr>
              <a:t>Brug destinationstema (D)</a:t>
            </a:r>
            <a:r>
              <a:rPr lang="da-DK" altLang="da-DK" sz="1000" b="0" noProof="1">
                <a:cs typeface="Arial" panose="020B0604020202020204" pitchFamily="34" charset="0"/>
              </a:rPr>
              <a:t>.</a:t>
            </a:r>
          </a:p>
        </p:txBody>
      </p:sp>
      <p:sp>
        <p:nvSpPr>
          <p:cNvPr id="19" name="Rectangle 18">
            <a:extLst>
              <a:ext uri="{FF2B5EF4-FFF2-40B4-BE49-F238E27FC236}">
                <a16:creationId xmlns:a16="http://schemas.microsoft.com/office/drawing/2014/main" id="{2CECB945-4DBE-4C28-A3A2-1B98350A125C}"/>
              </a:ext>
            </a:extLst>
          </p:cNvPr>
          <p:cNvSpPr/>
          <p:nvPr userDrawn="1"/>
        </p:nvSpPr>
        <p:spPr>
          <a:xfrm>
            <a:off x="8872538" y="1582938"/>
            <a:ext cx="2778125" cy="4201150"/>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ikoner eller illustrationer</a:t>
            </a:r>
            <a:br>
              <a:rPr lang="da-DK" sz="1050" b="1" noProof="1">
                <a:cs typeface="Arial" panose="020B0604020202020204" pitchFamily="34" charset="0"/>
              </a:rPr>
            </a:br>
            <a:r>
              <a:rPr lang="da-DK" sz="1050" b="0" noProof="1">
                <a:cs typeface="Arial" panose="020B0604020202020204" pitchFamily="34" charset="0"/>
              </a:rPr>
              <a:t>Vælg den boks på slidet, hvor du ønsker at sætte et element ind. </a:t>
            </a:r>
            <a:r>
              <a:rPr lang="da-DK" sz="1000" noProof="1">
                <a:cs typeface="Arial" panose="020B0604020202020204" pitchFamily="34" charset="0"/>
              </a:rPr>
              <a:t>Klik på </a:t>
            </a:r>
            <a:r>
              <a:rPr lang="da-DK" sz="1000" b="1" noProof="1">
                <a:cs typeface="Arial" panose="020B0604020202020204" pitchFamily="34" charset="0"/>
              </a:rPr>
              <a:t>Slideelementer </a:t>
            </a:r>
            <a:r>
              <a:rPr lang="da-DK" sz="1000" noProof="1">
                <a:cs typeface="Arial" panose="020B0604020202020204" pitchFamily="34" charset="0"/>
              </a:rPr>
              <a:t>i højre side af skærmen og vælg det element, som du ønsker at indsætte.</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00" noProof="1">
                <a:cs typeface="Arial" panose="020B0604020202020204" pitchFamily="34" charset="0"/>
              </a:rPr>
              <a:t>Det er muligt at skalere og flytte rundt på ikoner og illustrationer, så det passer til din præsentation.</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50" b="1" noProof="1">
                <a:cs typeface="Arial" panose="020B0604020202020204" pitchFamily="34" charset="0"/>
              </a:rPr>
              <a:t>Juster sidenummerering, </a:t>
            </a:r>
            <a:br>
              <a:rPr lang="da-DK" sz="1050" b="1" noProof="1">
                <a:cs typeface="Arial" panose="020B0604020202020204" pitchFamily="34" charset="0"/>
              </a:rPr>
            </a:br>
            <a:r>
              <a:rPr lang="da-DK" sz="1050" b="1" noProof="1">
                <a:cs typeface="Arial" panose="020B0604020202020204" pitchFamily="34" charset="0"/>
              </a:rPr>
              <a:t>dato og sidefod</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Indsæt.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a:t>
            </a:r>
            <a:r>
              <a:rPr lang="da-DK" altLang="da-DK" sz="1000" b="1" noProof="1">
                <a:cs typeface="Arial" panose="020B0604020202020204" pitchFamily="34" charset="0"/>
              </a:rPr>
              <a:t>Sidehoved og Sidefod.</a:t>
            </a:r>
            <a:br>
              <a:rPr lang="da-DK" altLang="da-DK" sz="1000" b="1"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Anvend på alle </a:t>
            </a:r>
            <a:r>
              <a:rPr lang="da-DK" altLang="da-DK" sz="1000" noProof="1">
                <a:cs typeface="Arial" panose="020B0604020202020204" pitchFamily="34" charset="0"/>
              </a:rPr>
              <a:t>eller </a:t>
            </a:r>
            <a:r>
              <a:rPr lang="da-DK" altLang="da-DK" sz="1000" b="1" noProof="1">
                <a:cs typeface="Arial" panose="020B0604020202020204" pitchFamily="34" charset="0"/>
              </a:rPr>
              <a:t>Anvend,</a:t>
            </a:r>
            <a:r>
              <a:rPr lang="da-DK" altLang="da-DK" sz="1000" noProof="1">
                <a:cs typeface="Arial" panose="020B0604020202020204" pitchFamily="34" charset="0"/>
              </a:rPr>
              <a:t> hvis det kun skal være på et enkelt slide.</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Hjælpelinjer</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Vis </a:t>
            </a:r>
            <a:r>
              <a:rPr lang="da-DK" altLang="da-DK" sz="1000" noProof="1">
                <a:cs typeface="Arial" panose="020B0604020202020204" pitchFamily="34" charset="0"/>
              </a:rPr>
              <a:t>og sæt hak ved </a:t>
            </a:r>
            <a:r>
              <a:rPr lang="da-DK" altLang="da-DK" sz="1000" b="1" noProof="1">
                <a:cs typeface="Arial" panose="020B0604020202020204" pitchFamily="34" charset="0"/>
              </a:rPr>
              <a:t>Hjælpelinjer</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00" b="1" noProof="1">
                <a:cs typeface="Arial" panose="020B0604020202020204" pitchFamily="34" charset="0"/>
              </a:rPr>
              <a:t>Se vejledningen ‘PowerPoint i Børne- og Undervisningsministeriet’ kanalen.uvm.dk/skabeloner</a:t>
            </a:r>
            <a:r>
              <a:rPr lang="da-DK" sz="1000" b="1" noProof="1">
                <a:solidFill>
                  <a:srgbClr val="FF0000"/>
                </a:solidFill>
                <a:cs typeface="Arial" panose="020B0604020202020204" pitchFamily="34" charset="0"/>
              </a:rPr>
              <a:t> </a:t>
            </a:r>
            <a:endParaRPr lang="da-DK" sz="1000" dirty="0">
              <a:solidFill>
                <a:srgbClr val="FF0000"/>
              </a:solidFill>
            </a:endParaRPr>
          </a:p>
        </p:txBody>
      </p:sp>
      <p:pic>
        <p:nvPicPr>
          <p:cNvPr id="6" name="Picture 5">
            <a:extLst>
              <a:ext uri="{FF2B5EF4-FFF2-40B4-BE49-F238E27FC236}">
                <a16:creationId xmlns:a16="http://schemas.microsoft.com/office/drawing/2014/main" id="{7A7E8449-FC02-4222-8378-11EAD7E4CD4E}"/>
              </a:ext>
            </a:extLst>
          </p:cNvPr>
          <p:cNvPicPr>
            <a:picLocks noChangeAspect="1"/>
          </p:cNvPicPr>
          <p:nvPr userDrawn="1"/>
        </p:nvPicPr>
        <p:blipFill>
          <a:blip r:embed="rId2"/>
          <a:stretch>
            <a:fillRect/>
          </a:stretch>
        </p:blipFill>
        <p:spPr>
          <a:xfrm>
            <a:off x="3138007" y="4214375"/>
            <a:ext cx="542998" cy="576935"/>
          </a:xfrm>
          <a:prstGeom prst="rect">
            <a:avLst/>
          </a:prstGeom>
        </p:spPr>
      </p:pic>
      <p:pic>
        <p:nvPicPr>
          <p:cNvPr id="26" name="Picture 6">
            <a:extLst>
              <a:ext uri="{FF2B5EF4-FFF2-40B4-BE49-F238E27FC236}">
                <a16:creationId xmlns:a16="http://schemas.microsoft.com/office/drawing/2014/main" id="{37C53AFF-1BD1-4C2D-ADA0-6C60B747BD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1513" y="1691853"/>
            <a:ext cx="1216503" cy="54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lede 3">
            <a:extLst>
              <a:ext uri="{FF2B5EF4-FFF2-40B4-BE49-F238E27FC236}">
                <a16:creationId xmlns:a16="http://schemas.microsoft.com/office/drawing/2014/main" id="{040626F0-7354-4867-B1A6-6A7D5EF317AF}"/>
              </a:ext>
            </a:extLst>
          </p:cNvPr>
          <p:cNvPicPr>
            <a:picLocks noChangeAspect="1"/>
          </p:cNvPicPr>
          <p:nvPr userDrawn="1"/>
        </p:nvPicPr>
        <p:blipFill>
          <a:blip r:embed="rId4"/>
          <a:stretch>
            <a:fillRect/>
          </a:stretch>
        </p:blipFill>
        <p:spPr>
          <a:xfrm>
            <a:off x="2920888" y="2643625"/>
            <a:ext cx="977236" cy="732927"/>
          </a:xfrm>
          <a:prstGeom prst="rect">
            <a:avLst/>
          </a:prstGeom>
        </p:spPr>
      </p:pic>
      <p:pic>
        <p:nvPicPr>
          <p:cNvPr id="7" name="Billede 6">
            <a:extLst>
              <a:ext uri="{FF2B5EF4-FFF2-40B4-BE49-F238E27FC236}">
                <a16:creationId xmlns:a16="http://schemas.microsoft.com/office/drawing/2014/main" id="{CF55D637-5398-4D33-89FD-0319C8D4C11B}"/>
              </a:ext>
            </a:extLst>
          </p:cNvPr>
          <p:cNvPicPr>
            <a:picLocks noChangeAspect="1"/>
          </p:cNvPicPr>
          <p:nvPr userDrawn="1"/>
        </p:nvPicPr>
        <p:blipFill>
          <a:blip r:embed="rId5"/>
          <a:stretch>
            <a:fillRect/>
          </a:stretch>
        </p:blipFill>
        <p:spPr>
          <a:xfrm>
            <a:off x="7186633" y="2883291"/>
            <a:ext cx="895714" cy="607806"/>
          </a:xfrm>
          <a:prstGeom prst="rect">
            <a:avLst/>
          </a:prstGeom>
        </p:spPr>
      </p:pic>
      <p:pic>
        <p:nvPicPr>
          <p:cNvPr id="8" name="Billede 7">
            <a:extLst>
              <a:ext uri="{FF2B5EF4-FFF2-40B4-BE49-F238E27FC236}">
                <a16:creationId xmlns:a16="http://schemas.microsoft.com/office/drawing/2014/main" id="{D096EECF-1100-4471-9709-5BC9DD73954D}"/>
              </a:ext>
            </a:extLst>
          </p:cNvPr>
          <p:cNvPicPr>
            <a:picLocks noChangeAspect="1"/>
          </p:cNvPicPr>
          <p:nvPr userDrawn="1"/>
        </p:nvPicPr>
        <p:blipFill>
          <a:blip r:embed="rId6"/>
          <a:stretch>
            <a:fillRect/>
          </a:stretch>
        </p:blipFill>
        <p:spPr>
          <a:xfrm>
            <a:off x="7176189" y="5242988"/>
            <a:ext cx="1089602" cy="655185"/>
          </a:xfrm>
          <a:prstGeom prst="rect">
            <a:avLst/>
          </a:prstGeom>
        </p:spPr>
      </p:pic>
    </p:spTree>
    <p:extLst>
      <p:ext uri="{BB962C8B-B14F-4D97-AF65-F5344CB8AC3E}">
        <p14:creationId xmlns:p14="http://schemas.microsoft.com/office/powerpoint/2010/main" val="1941563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326DE1F8-AB7B-4CAC-B4EF-8CF3AE85CCC7}" type="datetime2">
              <a:rPr lang="da-DK" smtClean="0"/>
              <a:t>3. juni 2020</a:t>
            </a:fld>
            <a:endParaRPr lang="da-DK" dirty="0"/>
          </a:p>
        </p:txBody>
      </p:sp>
      <p:sp>
        <p:nvSpPr>
          <p:cNvPr id="12" name="Text Placeholder 7">
            <a:extLst>
              <a:ext uri="{FF2B5EF4-FFF2-40B4-BE49-F238E27FC236}">
                <a16:creationId xmlns:a16="http://schemas.microsoft.com/office/drawing/2014/main" id="{0DE2D379-FE04-4D68-815F-0C073D1F0A77}"/>
              </a:ext>
            </a:extLst>
          </p:cNvPr>
          <p:cNvSpPr>
            <a:spLocks noGrp="1" noChangeAspect="1"/>
          </p:cNvSpPr>
          <p:nvPr>
            <p:ph type="body" sz="quarter" idx="18" hasCustomPrompt="1"/>
          </p:nvPr>
        </p:nvSpPr>
        <p:spPr>
          <a:xfrm>
            <a:off x="9799638" y="542879"/>
            <a:ext cx="1852362" cy="726798"/>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681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hvidt logo)">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838DED09-D0F5-467E-ABE9-2AA2B2C0D0CD}" type="datetime2">
              <a:rPr lang="da-DK" smtClean="0"/>
              <a:t>3. juni 2020</a:t>
            </a:fld>
            <a:endParaRPr lang="da-DK" dirty="0"/>
          </a:p>
        </p:txBody>
      </p:sp>
      <p:sp>
        <p:nvSpPr>
          <p:cNvPr id="9" name="Text Placeholder 7">
            <a:extLst>
              <a:ext uri="{FF2B5EF4-FFF2-40B4-BE49-F238E27FC236}">
                <a16:creationId xmlns:a16="http://schemas.microsoft.com/office/drawing/2014/main" id="{082ED46F-D4EB-4FEC-A3E7-11E0FA37779A}"/>
              </a:ext>
            </a:extLst>
          </p:cNvPr>
          <p:cNvSpPr>
            <a:spLocks noGrp="1" noChangeAspect="1"/>
          </p:cNvSpPr>
          <p:nvPr>
            <p:ph type="body" sz="quarter" idx="18" hasCustomPrompt="1"/>
          </p:nvPr>
        </p:nvSpPr>
        <p:spPr>
          <a:xfrm>
            <a:off x="9799638" y="542879"/>
            <a:ext cx="1852362" cy="726798"/>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4401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B2F4D76-B70D-46F5-9EF3-B5B4F0DBD8AA}"/>
              </a:ext>
            </a:extLst>
          </p:cNvPr>
          <p:cNvSpPr/>
          <p:nvPr userDrawn="1"/>
        </p:nvSpPr>
        <p:spPr>
          <a:xfrm>
            <a:off x="0" y="520619"/>
            <a:ext cx="4233836"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7" name="Rectangle 6">
            <a:extLst>
              <a:ext uri="{FF2B5EF4-FFF2-40B4-BE49-F238E27FC236}">
                <a16:creationId xmlns:a16="http://schemas.microsoft.com/office/drawing/2014/main" id="{CAFB3418-DE63-4E57-97F5-08DB0EAAB189}"/>
              </a:ext>
            </a:extLst>
          </p:cNvPr>
          <p:cNvSpPr/>
          <p:nvPr userDrawn="1"/>
        </p:nvSpPr>
        <p:spPr>
          <a:xfrm>
            <a:off x="2421999" y="5541226"/>
            <a:ext cx="489012" cy="72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0" name="Date">
            <a:extLst>
              <a:ext uri="{FF2B5EF4-FFF2-40B4-BE49-F238E27FC236}">
                <a16:creationId xmlns:a16="http://schemas.microsoft.com/office/drawing/2014/main" id="{7EEA76A7-3512-4E80-BE48-6DBAA4732A90}"/>
              </a:ext>
            </a:extLst>
          </p:cNvPr>
          <p:cNvSpPr>
            <a:spLocks noGrp="1"/>
          </p:cNvSpPr>
          <p:nvPr>
            <p:ph type="dt" sz="half" idx="10"/>
          </p:nvPr>
        </p:nvSpPr>
        <p:spPr>
          <a:xfrm>
            <a:off x="0" y="6858000"/>
            <a:ext cx="0" cy="0"/>
          </a:xfrm>
        </p:spPr>
        <p:txBody>
          <a:bodyPr/>
          <a:lstStyle>
            <a:lvl1pPr>
              <a:defRPr sz="100">
                <a:noFill/>
              </a:defRPr>
            </a:lvl1pPr>
          </a:lstStyle>
          <a:p>
            <a:fld id="{404CD5B1-A300-4A37-91B0-1031CA481FCD}" type="datetime2">
              <a:rPr lang="da-DK" smtClean="0"/>
              <a:t>3. juni 2020</a:t>
            </a:fld>
            <a:endParaRPr lang="da-DK" dirty="0"/>
          </a:p>
        </p:txBody>
      </p:sp>
    </p:spTree>
    <p:extLst>
      <p:ext uri="{BB962C8B-B14F-4D97-AF65-F5344CB8AC3E}">
        <p14:creationId xmlns:p14="http://schemas.microsoft.com/office/powerpoint/2010/main" val="342242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og indho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9144000" y="0"/>
            <a:ext cx="304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5" y="539750"/>
            <a:ext cx="8331026"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8" y="1800000"/>
            <a:ext cx="8332789" cy="4518000"/>
          </a:xfrm>
        </p:spPr>
        <p:txBody>
          <a:bodyPr/>
          <a:lstStyle>
            <a:lvl1pPr>
              <a:defRPr/>
            </a:lvl1pPr>
            <a:lvl5pPr>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9637200" y="1800000"/>
            <a:ext cx="2066400" cy="4518000"/>
          </a:xfrm>
        </p:spPr>
        <p:txBody>
          <a:bodyPr anchor="b"/>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cNvSpPr>
            <a:spLocks noGrp="1"/>
          </p:cNvSpPr>
          <p:nvPr>
            <p:ph type="dt" sz="half" idx="10"/>
          </p:nvPr>
        </p:nvSpPr>
        <p:spPr/>
        <p:txBody>
          <a:bodyPr/>
          <a:lstStyle/>
          <a:p>
            <a:fld id="{61947CF5-3E31-46C8-BAE5-6503B0FAD5C1}" type="datetime2">
              <a:rPr lang="da-DK" smtClean="0"/>
              <a:t>3. juni 2020</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1" name="Text Placeholder 10">
            <a:extLst>
              <a:ext uri="{FF2B5EF4-FFF2-40B4-BE49-F238E27FC236}">
                <a16:creationId xmlns:a16="http://schemas.microsoft.com/office/drawing/2014/main" id="{0B84EFBB-277F-42C8-A80B-D262922E9169}"/>
              </a:ext>
            </a:extLst>
          </p:cNvPr>
          <p:cNvSpPr>
            <a:spLocks noGrp="1"/>
          </p:cNvSpPr>
          <p:nvPr>
            <p:ph type="body" sz="quarter" idx="13" hasCustomPrompt="1"/>
          </p:nvPr>
        </p:nvSpPr>
        <p:spPr>
          <a:xfrm>
            <a:off x="539748" y="6145213"/>
            <a:ext cx="8332788" cy="173037"/>
          </a:xfrm>
        </p:spPr>
        <p:txBody>
          <a:bodyPr/>
          <a:lstStyle>
            <a:lvl1pPr marL="0" indent="0">
              <a:buNone/>
              <a:defRPr sz="1000"/>
            </a:lvl1pPr>
          </a:lstStyle>
          <a:p>
            <a:pPr lvl="0"/>
            <a:r>
              <a:rPr lang="da-DK" noProof="0"/>
              <a:t>Tilføj anmærkningstekst</a:t>
            </a:r>
          </a:p>
        </p:txBody>
      </p:sp>
      <p:pic>
        <p:nvPicPr>
          <p:cNvPr id="13" name="STIL logo">
            <a:extLst>
              <a:ext uri="{FF2B5EF4-FFF2-40B4-BE49-F238E27FC236}">
                <a16:creationId xmlns:a16="http://schemas.microsoft.com/office/drawing/2014/main" id="{A75D394A-04C6-4C3C-BBF0-A497B93087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0442"/>
            <a:ext cx="1848901" cy="729235"/>
          </a:xfrm>
          <a:prstGeom prst="rect">
            <a:avLst/>
          </a:prstGeom>
        </p:spPr>
      </p:pic>
    </p:spTree>
    <p:extLst>
      <p:ext uri="{BB962C8B-B14F-4D97-AF65-F5344CB8AC3E}">
        <p14:creationId xmlns:p14="http://schemas.microsoft.com/office/powerpoint/2010/main" val="269008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E324CD6-8F99-4FE4-8760-34B10310669C}"/>
              </a:ext>
            </a:extLst>
          </p:cNvPr>
          <p:cNvSpPr/>
          <p:nvPr userDrawn="1"/>
        </p:nvSpPr>
        <p:spPr>
          <a:xfrm flipH="1">
            <a:off x="7945466" y="520619"/>
            <a:ext cx="4246534"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7AE44069-D173-43BC-9E8B-A6E005BCA149}" type="datetime2">
              <a:rPr lang="da-DK" smtClean="0"/>
              <a:t>3. juni 2020</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3184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153CD77B-A492-48C9-969A-913EAA1FA6A4}" type="datetime2">
              <a:rPr lang="da-DK" smtClean="0"/>
              <a:t>3. juni 2020</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9" name="Text Placeholder 7">
            <a:extLst>
              <a:ext uri="{FF2B5EF4-FFF2-40B4-BE49-F238E27FC236}">
                <a16:creationId xmlns:a16="http://schemas.microsoft.com/office/drawing/2014/main" id="{15618973-134A-44CA-BF52-33A344B4B42E}"/>
              </a:ext>
            </a:extLst>
          </p:cNvPr>
          <p:cNvSpPr>
            <a:spLocks noGrp="1" noChangeAspect="1"/>
          </p:cNvSpPr>
          <p:nvPr>
            <p:ph type="body" sz="quarter" idx="18" hasCustomPrompt="1"/>
          </p:nvPr>
        </p:nvSpPr>
        <p:spPr>
          <a:xfrm>
            <a:off x="9799638" y="542879"/>
            <a:ext cx="1852362" cy="726798"/>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03727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hvidt logo)">
    <p:bg>
      <p:bgPr>
        <a:solidFill>
          <a:schemeClr val="bg1">
            <a:lumMod val="9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1620847D-2940-44AB-9044-AB962050DBC3}" type="datetime2">
              <a:rPr lang="da-DK" smtClean="0"/>
              <a:t>3. juni 2020</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431DB588-95DB-4901-AB99-76F206B7E6AB}"/>
              </a:ext>
            </a:extLst>
          </p:cNvPr>
          <p:cNvSpPr>
            <a:spLocks noGrp="1" noChangeAspect="1"/>
          </p:cNvSpPr>
          <p:nvPr>
            <p:ph type="body" sz="quarter" idx="18" hasCustomPrompt="1"/>
          </p:nvPr>
        </p:nvSpPr>
        <p:spPr>
          <a:xfrm>
            <a:off x="9799638" y="542879"/>
            <a:ext cx="1852362" cy="726798"/>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884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33" Type="http://schemas.openxmlformats.org/officeDocument/2006/relationships/tags" Target="../tags/tag1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32" Type="http://schemas.openxmlformats.org/officeDocument/2006/relationships/tags" Target="../tags/tag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28"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tags" Target="../tags/tag5.xml"/><Relationship Id="rId30" Type="http://schemas.openxmlformats.org/officeDocument/2006/relationships/tags" Target="../tags/tag8.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9259888" cy="93489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539748" y="1800000"/>
            <a:ext cx="11113200" cy="4518000"/>
          </a:xfrm>
          <a:prstGeom prst="rect">
            <a:avLst/>
          </a:prstGeom>
        </p:spPr>
        <p:txBody>
          <a:bodyPr vert="horz" lIns="0" tIns="0" rIns="0" bIns="0" rtlCol="0">
            <a:noAutofit/>
          </a:bodyPr>
          <a:lstStyle/>
          <a:p>
            <a:pPr lvl="0"/>
            <a:r>
              <a:rPr lang="da-DK" noProof="0" dirty="0"/>
              <a:t>Click to </a:t>
            </a:r>
            <a:r>
              <a:rPr lang="da-DK" noProof="0" dirty="0" err="1"/>
              <a:t>edit</a:t>
            </a:r>
            <a:r>
              <a:rPr lang="da-DK" noProof="0" dirty="0"/>
              <a:t> Master </a:t>
            </a:r>
            <a:r>
              <a:rPr lang="da-DK" noProof="0" dirty="0" err="1"/>
              <a:t>text</a:t>
            </a:r>
            <a:r>
              <a:rPr lang="da-DK" noProof="0" dirty="0"/>
              <a:t> styles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4" name="Date_GeneralDate"/>
          <p:cNvSpPr>
            <a:spLocks noGrp="1"/>
          </p:cNvSpPr>
          <p:nvPr>
            <p:ph type="dt" sz="half" idx="2"/>
          </p:nvPr>
        </p:nvSpPr>
        <p:spPr>
          <a:xfrm>
            <a:off x="1465263" y="6451200"/>
            <a:ext cx="1270800" cy="180000"/>
          </a:xfrm>
          <a:prstGeom prst="rect">
            <a:avLst/>
          </a:prstGeom>
        </p:spPr>
        <p:txBody>
          <a:bodyPr vert="horz" lIns="0" tIns="0" rIns="0" bIns="0" rtlCol="0" anchor="b" anchorCtr="0"/>
          <a:lstStyle>
            <a:lvl1pPr algn="l">
              <a:defRPr sz="800">
                <a:solidFill>
                  <a:schemeClr val="tx1"/>
                </a:solidFill>
              </a:defRPr>
            </a:lvl1pPr>
          </a:lstStyle>
          <a:p>
            <a:fld id="{F596E327-DAEB-43E9-99F4-183FC01F70E5}" type="datetime2">
              <a:rPr lang="da-DK" smtClean="0"/>
              <a:t>3. juni 2020</a:t>
            </a:fld>
            <a:endParaRPr lang="da-DK" dirty="0"/>
          </a:p>
        </p:txBody>
      </p:sp>
      <p:sp>
        <p:nvSpPr>
          <p:cNvPr id="5" name="FLD_PresentationTitle"/>
          <p:cNvSpPr>
            <a:spLocks noGrp="1"/>
          </p:cNvSpPr>
          <p:nvPr>
            <p:ph type="ftr" sz="quarter" idx="3"/>
          </p:nvPr>
        </p:nvSpPr>
        <p:spPr>
          <a:xfrm>
            <a:off x="3317875" y="6451200"/>
            <a:ext cx="4356000" cy="180000"/>
          </a:xfrm>
          <a:prstGeom prst="rect">
            <a:avLst/>
          </a:prstGeom>
        </p:spPr>
        <p:txBody>
          <a:bodyPr vert="horz" lIns="0" tIns="0" rIns="0" bIns="0" rtlCol="0" anchor="b" anchorCtr="0"/>
          <a:lstStyle>
            <a:lvl1pPr algn="l">
              <a:defRPr sz="800">
                <a:solidFill>
                  <a:schemeClr val="tx1"/>
                </a:solidFill>
              </a:defRPr>
            </a:lvl1pPr>
          </a:lstStyle>
          <a:p>
            <a:endParaRPr lang="da-DK" dirty="0"/>
          </a:p>
        </p:txBody>
      </p:sp>
      <p:sp>
        <p:nvSpPr>
          <p:cNvPr id="6" name="Slide Number Placeholder 5"/>
          <p:cNvSpPr>
            <a:spLocks noGrp="1"/>
          </p:cNvSpPr>
          <p:nvPr>
            <p:ph type="sldNum" sz="quarter" idx="4"/>
          </p:nvPr>
        </p:nvSpPr>
        <p:spPr>
          <a:xfrm>
            <a:off x="540000" y="6451200"/>
            <a:ext cx="277200" cy="180000"/>
          </a:xfrm>
          <a:prstGeom prst="rect">
            <a:avLst/>
          </a:prstGeom>
        </p:spPr>
        <p:txBody>
          <a:bodyPr vert="horz" lIns="0" tIns="0" rIns="0" bIns="0" rtlCol="0" anchor="b" anchorCtr="0"/>
          <a:lstStyle>
            <a:lvl1pPr algn="r">
              <a:defRPr sz="800">
                <a:solidFill>
                  <a:schemeClr val="tx1"/>
                </a:solidFill>
              </a:defRPr>
            </a:lvl1pPr>
          </a:lstStyle>
          <a:p>
            <a:pPr algn="l"/>
            <a:fld id="{24C8C45C-947F-4981-8B3F-4F32E973C901}" type="slidenum">
              <a:rPr lang="da-DK" smtClean="0"/>
              <a:pPr algn="l"/>
              <a:t>‹nr.›</a:t>
            </a:fld>
            <a:endParaRPr lang="da-DK" dirty="0"/>
          </a:p>
        </p:txBody>
      </p:sp>
      <p:pic>
        <p:nvPicPr>
          <p:cNvPr id="9" name="STIL logo">
            <a:extLst>
              <a:ext uri="{FF2B5EF4-FFF2-40B4-BE49-F238E27FC236}">
                <a16:creationId xmlns:a16="http://schemas.microsoft.com/office/drawing/2014/main" id="{8B849FC9-42D4-4B8C-BABD-53794C600102}"/>
              </a:ext>
            </a:extLst>
          </p:cNvPr>
          <p:cNvPicPr>
            <a:picLocks noChangeAspect="1"/>
          </p:cNvPicPr>
          <p:nvPr userDrawn="1"/>
        </p:nvPicPr>
        <p:blipFill>
          <a:blip r:embed="rId35" cstate="hqprint">
            <a:extLst>
              <a:ext uri="{28A0092B-C50C-407E-A947-70E740481C1C}">
                <a14:useLocalDpi xmlns:a14="http://schemas.microsoft.com/office/drawing/2010/main" val="0"/>
              </a:ext>
            </a:extLst>
          </a:blip>
          <a:stretch>
            <a:fillRect/>
          </a:stretch>
        </p:blipFill>
        <p:spPr>
          <a:xfrm>
            <a:off x="9799638" y="540442"/>
            <a:ext cx="1848901" cy="729235"/>
          </a:xfrm>
          <a:prstGeom prst="rect">
            <a:avLst/>
          </a:prstGeom>
        </p:spPr>
      </p:pic>
      <p:sp>
        <p:nvSpPr>
          <p:cNvPr id="48" name="[WorkArea]" descr="&lt;?xml version=&quot;1.0&quot; encoding=&quot;utf-16&quot;?&gt;&#10;&lt;GridTheme xmlns:xsd=&quot;http://www.w3.org/2001/XMLSchema&quot; xmlns:xsi=&quot;http://www.w3.org/2001/XMLSchema-instance&quot;&gt;&#10;  &lt;GuideLines /&gt;&#10;  &lt;SubGrids&gt;&#10;    &lt;SubGrid&gt;&#10;      &lt;Left&gt;42.5196838&lt;/Left&gt;&#10;      &lt;Top&gt;42.5196838&lt;/Top&gt;&#10;      &lt;Width&gt;72.91338&lt;/Width&gt;&#10;      &lt;Height&gt;454.960632&lt;/Height&gt;&#10;    &lt;/SubGrid&gt;&#10;    &lt;SubGrid&gt;&#10;      &lt;Left&gt;844.566956&lt;/Left&gt;&#10;      &lt;Top&gt;42.5196838&lt;/Top&gt;&#10;      &lt;Width&gt;72.91338&lt;/Width&gt;&#10;      &lt;Height&gt;454.960632&lt;/Height&gt;&#10;    &lt;/SubGrid&gt;&#10;    &lt;SubGrid&gt;&#10;      &lt;Left&gt;115.433067&lt;/Left&gt;&#10;      &lt;Top&gt;42.5196838&lt;/Top&gt;&#10;      &lt;Width&gt;72.91338&lt;/Width&gt;&#10;      &lt;Height&gt;454.960632&lt;/Height&gt;&#10;    &lt;/SubGrid&gt;&#10;    &lt;SubGrid&gt;&#10;      &lt;Left&gt;188.346451&lt;/Left&gt;&#10;      &lt;Top&gt;42.5196838&lt;/Top&gt;&#10;      &lt;Width&gt;72.91338&lt;/Width&gt;&#10;      &lt;Height&gt;454.960632&lt;/Height&gt;&#10;    &lt;/SubGrid&gt;&#10;    &lt;SubGrid&gt;&#10;      &lt;Left&gt;261.259857&lt;/Left&gt;&#10;      &lt;Top&gt;42.5196838&lt;/Top&gt;&#10;      &lt;Width&gt;72.91338&lt;/Width&gt;&#10;      &lt;Height&gt;454.960632&lt;/Height&gt;&#10;    &lt;/SubGrid&gt;&#10;    &lt;SubGrid&gt;&#10;      &lt;Left&gt;334.173218&lt;/Left&gt;&#10;      &lt;Top&gt;42.5196838&lt;/Top&gt;&#10;      &lt;Width&gt;72.91338&lt;/Width&gt;&#10;      &lt;Height&gt;454.960632&lt;/Height&gt;&#10;    &lt;/SubGrid&gt;&#10;    &lt;SubGrid&gt;&#10;      &lt;Left&gt;407.0866&lt;/Left&gt;&#10;      &lt;Top&gt;42.5196838&lt;/Top&gt;&#10;      &lt;Width&gt;72.91338&lt;/Width&gt;&#10;      &lt;Height&gt;454.960632&lt;/Height&gt;&#10;    &lt;/SubGrid&gt;&#10;    &lt;SubGrid&gt;&#10;      &lt;Left&gt;480&lt;/Left&gt;&#10;      &lt;Top&gt;42.5196838&lt;/Top&gt;&#10;      &lt;Width&gt;72.91338&lt;/Width&gt;&#10;      &lt;Height&gt;454.960632&lt;/Height&gt;&#10;    &lt;/SubGrid&gt;&#10;    &lt;SubGrid&gt;&#10;      &lt;Left&gt;552.9134&lt;/Left&gt;&#10;      &lt;Top&gt;42.5196838&lt;/Top&gt;&#10;      &lt;Width&gt;72.91338&lt;/Width&gt;&#10;      &lt;Height&gt;454.960632&lt;/Height&gt;&#10;    &lt;/SubGrid&gt;&#10;    &lt;SubGrid&gt;&#10;      &lt;Left&gt;625.8268&lt;/Left&gt;&#10;      &lt;Top&gt;42.5196838&lt;/Top&gt;&#10;      &lt;Width&gt;72.91338&lt;/Width&gt;&#10;      &lt;Height&gt;454.960632&lt;/Height&gt;&#10;    &lt;/SubGrid&gt;&#10;    &lt;SubGrid&gt;&#10;      &lt;Left&gt;698.7402&lt;/Left&gt;&#10;      &lt;Top&gt;42.5196838&lt;/Top&gt;&#10;      &lt;Width&gt;72.91338&lt;/Width&gt;&#10;      &lt;Height&gt;454.960632&lt;/Height&gt;&#10;    &lt;/SubGrid&gt;&#10;    &lt;SubGrid&gt;&#10;      &lt;Left&gt;771.653564&lt;/Left&gt;&#10;      &lt;Top&gt;42.5196838&lt;/Top&gt;&#10;      &lt;Width&gt;72.91338&lt;/Width&gt;&#10;      &lt;Height&gt;454.960632&lt;/Height&gt;&#10;    &lt;/SubGrid&gt;&#10;  &lt;/SubGrids&gt;&#10;  &lt;WorkArea&gt;&#10;    &lt;Top&gt;42.5196838&lt;/Top&gt;&#10;    &lt;Left&gt;42.5196838&lt;/Left&gt;&#10;    &lt;Width&gt;874.960632&lt;/Width&gt;&#10;    &lt;Height&gt;454.96063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A76B31BA-D75C-4E7F-8C0C-E7571815A4E6}"/>
              </a:ext>
            </a:extLst>
          </p:cNvPr>
          <p:cNvSpPr/>
          <p:nvPr userDrawn="1"/>
        </p:nvSpPr>
        <p:spPr>
          <a:xfrm>
            <a:off x="540000" y="540000"/>
            <a:ext cx="11112000" cy="577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9" name="Rectangle 48" hidden="1">
            <a:extLst>
              <a:ext uri="{FF2B5EF4-FFF2-40B4-BE49-F238E27FC236}">
                <a16:creationId xmlns:a16="http://schemas.microsoft.com/office/drawing/2014/main" id="{F9C0A994-14E1-4B65-BF2E-8D31F94A8C9A}"/>
              </a:ext>
            </a:extLst>
          </p:cNvPr>
          <p:cNvSpPr/>
          <p:nvPr userDrawn="1">
            <p:custDataLst>
              <p:tags r:id="rId23"/>
            </p:custDataLst>
          </p:nvPr>
        </p:nvSpPr>
        <p:spPr>
          <a:xfrm>
            <a:off x="54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0" name="Rectangle 49" hidden="1">
            <a:extLst>
              <a:ext uri="{FF2B5EF4-FFF2-40B4-BE49-F238E27FC236}">
                <a16:creationId xmlns:a16="http://schemas.microsoft.com/office/drawing/2014/main" id="{0A3D5CF3-4482-45C0-8C71-0B45B46988E1}"/>
              </a:ext>
            </a:extLst>
          </p:cNvPr>
          <p:cNvSpPr/>
          <p:nvPr userDrawn="1">
            <p:custDataLst>
              <p:tags r:id="rId24"/>
            </p:custDataLst>
          </p:nvPr>
        </p:nvSpPr>
        <p:spPr>
          <a:xfrm>
            <a:off x="1072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1" name="Rectangle 50" hidden="1">
            <a:extLst>
              <a:ext uri="{FF2B5EF4-FFF2-40B4-BE49-F238E27FC236}">
                <a16:creationId xmlns:a16="http://schemas.microsoft.com/office/drawing/2014/main" id="{91A6C0AD-2321-4FAC-98D6-47B635CD631B}"/>
              </a:ext>
            </a:extLst>
          </p:cNvPr>
          <p:cNvSpPr/>
          <p:nvPr userDrawn="1">
            <p:custDataLst>
              <p:tags r:id="rId25"/>
            </p:custDataLst>
          </p:nvPr>
        </p:nvSpPr>
        <p:spPr>
          <a:xfrm>
            <a:off x="146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2" name="Rectangle 51" hidden="1">
            <a:extLst>
              <a:ext uri="{FF2B5EF4-FFF2-40B4-BE49-F238E27FC236}">
                <a16:creationId xmlns:a16="http://schemas.microsoft.com/office/drawing/2014/main" id="{9997466F-BE42-4D2B-A88B-8A59B0D18CC6}"/>
              </a:ext>
            </a:extLst>
          </p:cNvPr>
          <p:cNvSpPr/>
          <p:nvPr userDrawn="1">
            <p:custDataLst>
              <p:tags r:id="rId26"/>
            </p:custDataLst>
          </p:nvPr>
        </p:nvSpPr>
        <p:spPr>
          <a:xfrm>
            <a:off x="239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3" name="Rectangle 52" hidden="1">
            <a:extLst>
              <a:ext uri="{FF2B5EF4-FFF2-40B4-BE49-F238E27FC236}">
                <a16:creationId xmlns:a16="http://schemas.microsoft.com/office/drawing/2014/main" id="{765A479C-2EBC-4B0C-B887-9C571D0D519A}"/>
              </a:ext>
            </a:extLst>
          </p:cNvPr>
          <p:cNvSpPr/>
          <p:nvPr userDrawn="1">
            <p:custDataLst>
              <p:tags r:id="rId27"/>
            </p:custDataLst>
          </p:nvPr>
        </p:nvSpPr>
        <p:spPr>
          <a:xfrm>
            <a:off x="331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4" name="Rectangle 53" hidden="1">
            <a:extLst>
              <a:ext uri="{FF2B5EF4-FFF2-40B4-BE49-F238E27FC236}">
                <a16:creationId xmlns:a16="http://schemas.microsoft.com/office/drawing/2014/main" id="{2051B843-22F2-46D7-A0BD-EC58E0BFFE2D}"/>
              </a:ext>
            </a:extLst>
          </p:cNvPr>
          <p:cNvSpPr/>
          <p:nvPr userDrawn="1">
            <p:custDataLst>
              <p:tags r:id="rId28"/>
            </p:custDataLst>
          </p:nvPr>
        </p:nvSpPr>
        <p:spPr>
          <a:xfrm>
            <a:off x="424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5" name="Rectangle 54" hidden="1">
            <a:extLst>
              <a:ext uri="{FF2B5EF4-FFF2-40B4-BE49-F238E27FC236}">
                <a16:creationId xmlns:a16="http://schemas.microsoft.com/office/drawing/2014/main" id="{C83AE160-C72F-4AE8-933A-E591ED1F5631}"/>
              </a:ext>
            </a:extLst>
          </p:cNvPr>
          <p:cNvSpPr/>
          <p:nvPr userDrawn="1">
            <p:custDataLst>
              <p:tags r:id="rId29"/>
            </p:custDataLst>
          </p:nvPr>
        </p:nvSpPr>
        <p:spPr>
          <a:xfrm>
            <a:off x="517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6" name="Rectangle 55" hidden="1">
            <a:extLst>
              <a:ext uri="{FF2B5EF4-FFF2-40B4-BE49-F238E27FC236}">
                <a16:creationId xmlns:a16="http://schemas.microsoft.com/office/drawing/2014/main" id="{594F49F7-0972-4D67-87A1-DFE4CBB61EB3}"/>
              </a:ext>
            </a:extLst>
          </p:cNvPr>
          <p:cNvSpPr/>
          <p:nvPr userDrawn="1">
            <p:custDataLst>
              <p:tags r:id="rId30"/>
            </p:custDataLst>
          </p:nvPr>
        </p:nvSpPr>
        <p:spPr>
          <a:xfrm>
            <a:off x="609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7" name="Rectangle 56" hidden="1">
            <a:extLst>
              <a:ext uri="{FF2B5EF4-FFF2-40B4-BE49-F238E27FC236}">
                <a16:creationId xmlns:a16="http://schemas.microsoft.com/office/drawing/2014/main" id="{F217BAF2-A665-41EF-9B43-8AB8D46187BC}"/>
              </a:ext>
            </a:extLst>
          </p:cNvPr>
          <p:cNvSpPr/>
          <p:nvPr userDrawn="1">
            <p:custDataLst>
              <p:tags r:id="rId31"/>
            </p:custDataLst>
          </p:nvPr>
        </p:nvSpPr>
        <p:spPr>
          <a:xfrm>
            <a:off x="702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8" name="Rectangle 57" hidden="1">
            <a:extLst>
              <a:ext uri="{FF2B5EF4-FFF2-40B4-BE49-F238E27FC236}">
                <a16:creationId xmlns:a16="http://schemas.microsoft.com/office/drawing/2014/main" id="{1A52CB47-659A-4D1B-9DB5-6E70ADC7A6D9}"/>
              </a:ext>
            </a:extLst>
          </p:cNvPr>
          <p:cNvSpPr/>
          <p:nvPr userDrawn="1">
            <p:custDataLst>
              <p:tags r:id="rId32"/>
            </p:custDataLst>
          </p:nvPr>
        </p:nvSpPr>
        <p:spPr>
          <a:xfrm>
            <a:off x="794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9" name="Rectangle 58" hidden="1">
            <a:extLst>
              <a:ext uri="{FF2B5EF4-FFF2-40B4-BE49-F238E27FC236}">
                <a16:creationId xmlns:a16="http://schemas.microsoft.com/office/drawing/2014/main" id="{56726B8B-8012-4B0A-9AFD-9D2C92153168}"/>
              </a:ext>
            </a:extLst>
          </p:cNvPr>
          <p:cNvSpPr/>
          <p:nvPr userDrawn="1">
            <p:custDataLst>
              <p:tags r:id="rId33"/>
            </p:custDataLst>
          </p:nvPr>
        </p:nvSpPr>
        <p:spPr>
          <a:xfrm>
            <a:off x="887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0" name="Rectangle 59" hidden="1">
            <a:extLst>
              <a:ext uri="{FF2B5EF4-FFF2-40B4-BE49-F238E27FC236}">
                <a16:creationId xmlns:a16="http://schemas.microsoft.com/office/drawing/2014/main" id="{A3D8B656-0133-4298-A12F-22A206B2F9E8}"/>
              </a:ext>
            </a:extLst>
          </p:cNvPr>
          <p:cNvSpPr/>
          <p:nvPr userDrawn="1">
            <p:custDataLst>
              <p:tags r:id="rId34"/>
            </p:custDataLst>
          </p:nvPr>
        </p:nvSpPr>
        <p:spPr>
          <a:xfrm>
            <a:off x="980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1" r:id="rId1"/>
    <p:sldLayoutId id="2147483745" r:id="rId2"/>
    <p:sldLayoutId id="2147483730" r:id="rId3"/>
    <p:sldLayoutId id="2147483743" r:id="rId4"/>
    <p:sldLayoutId id="2147483649" r:id="rId5"/>
    <p:sldLayoutId id="2147483735" r:id="rId6"/>
    <p:sldLayoutId id="2147483732" r:id="rId7"/>
    <p:sldLayoutId id="2147483658" r:id="rId8"/>
    <p:sldLayoutId id="2147483744" r:id="rId9"/>
    <p:sldLayoutId id="2147483740" r:id="rId10"/>
    <p:sldLayoutId id="2147483721" r:id="rId11"/>
    <p:sldLayoutId id="2147483652" r:id="rId12"/>
    <p:sldLayoutId id="2147483734" r:id="rId13"/>
    <p:sldLayoutId id="2147483733" r:id="rId14"/>
    <p:sldLayoutId id="2147483742" r:id="rId15"/>
    <p:sldLayoutId id="2147483737" r:id="rId16"/>
    <p:sldLayoutId id="2147483736" r:id="rId17"/>
    <p:sldLayoutId id="2147483738" r:id="rId18"/>
    <p:sldLayoutId id="2147483654" r:id="rId19"/>
    <p:sldLayoutId id="2147483655" r:id="rId20"/>
    <p:sldLayoutId id="2147483746" r:id="rId21"/>
  </p:sldLayoutIdLst>
  <p:hf hdr="0" ft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7339" userDrawn="1">
          <p15:clr>
            <a:srgbClr val="F26B43"/>
          </p15:clr>
        </p15:guide>
        <p15:guide id="3" orient="horz" pos="340" userDrawn="1">
          <p15:clr>
            <a:srgbClr val="F26B43"/>
          </p15:clr>
        </p15:guide>
        <p15:guide id="4" orient="horz" pos="3979" userDrawn="1">
          <p15:clr>
            <a:srgbClr val="F26B43"/>
          </p15:clr>
        </p15:guide>
        <p15:guide id="5" pos="923" userDrawn="1">
          <p15:clr>
            <a:srgbClr val="F26B43"/>
          </p15:clr>
        </p15:guide>
        <p15:guide id="6" pos="6756" userDrawn="1">
          <p15:clr>
            <a:srgbClr val="F26B43"/>
          </p15:clr>
        </p15:guide>
        <p15:guide id="7" pos="1506" userDrawn="1">
          <p15:clr>
            <a:srgbClr val="F26B43"/>
          </p15:clr>
        </p15:guide>
        <p15:guide id="8" pos="2090" userDrawn="1">
          <p15:clr>
            <a:srgbClr val="F26B43"/>
          </p15:clr>
        </p15:guide>
        <p15:guide id="9" pos="2673" userDrawn="1">
          <p15:clr>
            <a:srgbClr val="F26B43"/>
          </p15:clr>
        </p15:guide>
        <p15:guide id="10" pos="3256" userDrawn="1">
          <p15:clr>
            <a:srgbClr val="F26B43"/>
          </p15:clr>
        </p15:guide>
        <p15:guide id="11" pos="3840" userDrawn="1">
          <p15:clr>
            <a:srgbClr val="F26B43"/>
          </p15:clr>
        </p15:guide>
        <p15:guide id="12" pos="4423" userDrawn="1">
          <p15:clr>
            <a:srgbClr val="F26B43"/>
          </p15:clr>
        </p15:guide>
        <p15:guide id="13" pos="5006" userDrawn="1">
          <p15:clr>
            <a:srgbClr val="F26B43"/>
          </p15:clr>
        </p15:guide>
        <p15:guide id="14" pos="5589" userDrawn="1">
          <p15:clr>
            <a:srgbClr val="F26B43"/>
          </p15:clr>
        </p15:guide>
        <p15:guide id="15" pos="617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eva.dk/voksen-efteruddannelse/7-veje-bedre-digitale-laeringsforloeb"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bin"/><Relationship Id="rId2" Type="http://schemas.openxmlformats.org/officeDocument/2006/relationships/image" Target="../media/image14.bin"/><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bin"/><Relationship Id="rId2" Type="http://schemas.openxmlformats.org/officeDocument/2006/relationships/hyperlink" Target="mailto:sager@stil.dk"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bin"/><Relationship Id="rId2" Type="http://schemas.openxmlformats.org/officeDocument/2006/relationships/slideLayout" Target="../slideLayouts/slideLayout9.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9.bin"/><Relationship Id="rId2" Type="http://schemas.openxmlformats.org/officeDocument/2006/relationships/image" Target="../media/image18.bin"/><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mailto:sager@stil.dk" TargetMode="External"/><Relationship Id="rId2" Type="http://schemas.openxmlformats.org/officeDocument/2006/relationships/slideLayout" Target="../slideLayouts/slideLayout11.xml"/><Relationship Id="rId1" Type="http://schemas.openxmlformats.org/officeDocument/2006/relationships/tags" Target="../tags/tag19.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hyperlink" Target="mailto:veuvidenforum@stil.dk" TargetMode="External"/><Relationship Id="rId2" Type="http://schemas.openxmlformats.org/officeDocument/2006/relationships/hyperlink" Target="https://www.uvm.dk/aktuelt/nyheder/uvm/2020/jan/200122-amu-udbydere-gaar-sammen-om-digitale-undervisningsforloeb" TargetMode="External"/><Relationship Id="rId1" Type="http://schemas.openxmlformats.org/officeDocument/2006/relationships/slideLayout" Target="../slideLayouts/slideLayout12.xml"/><Relationship Id="rId5" Type="http://schemas.openxmlformats.org/officeDocument/2006/relationships/image" Target="../media/image21.bin"/><Relationship Id="rId4" Type="http://schemas.openxmlformats.org/officeDocument/2006/relationships/hyperlink" Target="https://www.uvm.dk/trepart/trepart-om-voksen-og-efteruddannelse/%C3%A9n-indgang-til-voksen-og-efteruddannelsestilbuddene/trepartsaftalens-initiativer-til-digitalisering-af-veu/videndelingsforum-for-digitalisering-af-veu"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2" Type="http://schemas.openxmlformats.org/officeDocument/2006/relationships/image" Target="../media/image9.bin"/><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slideLayout" Target="../slideLayouts/slideLayout9.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2" Type="http://schemas.openxmlformats.org/officeDocument/2006/relationships/image" Target="../media/image11.bin"/><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786B506-04CA-4463-8543-A6D525A1ADAF}"/>
              </a:ext>
            </a:extLst>
          </p:cNvPr>
          <p:cNvSpPr>
            <a:spLocks noGrp="1"/>
          </p:cNvSpPr>
          <p:nvPr>
            <p:ph type="ctrTitle"/>
          </p:nvPr>
        </p:nvSpPr>
        <p:spPr>
          <a:xfrm>
            <a:off x="1515291" y="3808800"/>
            <a:ext cx="10137909" cy="1378800"/>
          </a:xfrm>
        </p:spPr>
        <p:txBody>
          <a:bodyPr/>
          <a:lstStyle/>
          <a:p>
            <a:r>
              <a:rPr lang="da-DK" dirty="0" smtClean="0"/>
              <a:t>Inspiration til fjernundervisning</a:t>
            </a:r>
            <a:br>
              <a:rPr lang="da-DK" dirty="0" smtClean="0"/>
            </a:br>
            <a:r>
              <a:rPr lang="da-DK" dirty="0" smtClean="0"/>
              <a:t>i AMU</a:t>
            </a:r>
            <a:endParaRPr lang="da-DK" dirty="0"/>
          </a:p>
        </p:txBody>
      </p:sp>
      <p:sp>
        <p:nvSpPr>
          <p:cNvPr id="4" name="Date Placeholder 3">
            <a:extLst>
              <a:ext uri="{FF2B5EF4-FFF2-40B4-BE49-F238E27FC236}">
                <a16:creationId xmlns:a16="http://schemas.microsoft.com/office/drawing/2014/main" id="{1408F218-03AC-4515-BD5E-7F4BA7F1F02A}"/>
              </a:ext>
            </a:extLst>
          </p:cNvPr>
          <p:cNvSpPr>
            <a:spLocks noGrp="1"/>
          </p:cNvSpPr>
          <p:nvPr>
            <p:ph type="dt" sz="half" idx="10"/>
          </p:nvPr>
        </p:nvSpPr>
        <p:spPr/>
        <p:txBody>
          <a:bodyPr/>
          <a:lstStyle/>
          <a:p>
            <a:fld id="{EF27853B-2086-477B-B0FF-973B069AAE45}" type="datetime2">
              <a:rPr lang="da-DK" smtClean="0"/>
              <a:t>3. juni 2020</a:t>
            </a:fld>
            <a:endParaRPr lang="da-DK" dirty="0"/>
          </a:p>
        </p:txBody>
      </p:sp>
      <p:sp>
        <p:nvSpPr>
          <p:cNvPr id="2" name="Pladsholder til slidenummer 1">
            <a:extLst>
              <a:ext uri="{FF2B5EF4-FFF2-40B4-BE49-F238E27FC236}">
                <a16:creationId xmlns:a16="http://schemas.microsoft.com/office/drawing/2014/main" id="{D59C4849-C7A3-4B0D-80F7-AEACFA18B975}"/>
              </a:ext>
            </a:extLst>
          </p:cNvPr>
          <p:cNvSpPr>
            <a:spLocks noGrp="1"/>
          </p:cNvSpPr>
          <p:nvPr>
            <p:ph type="sldNum" sz="quarter" idx="12"/>
          </p:nvPr>
        </p:nvSpPr>
        <p:spPr/>
        <p:txBody>
          <a:bodyPr/>
          <a:lstStyle/>
          <a:p>
            <a:fld id="{24C8C45C-947F-4981-8B3F-4F32E973C901}" type="slidenum">
              <a:rPr lang="da-DK" smtClean="0"/>
              <a:pPr/>
              <a:t>1</a:t>
            </a:fld>
            <a:endParaRPr lang="da-DK" dirty="0"/>
          </a:p>
        </p:txBody>
      </p:sp>
    </p:spTree>
    <p:custDataLst>
      <p:tags r:id="rId1"/>
    </p:custDataLst>
    <p:extLst>
      <p:ext uri="{BB962C8B-B14F-4D97-AF65-F5344CB8AC3E}">
        <p14:creationId xmlns:p14="http://schemas.microsoft.com/office/powerpoint/2010/main" val="2957921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539750"/>
            <a:ext cx="9625653" cy="934890"/>
          </a:xfrm>
        </p:spPr>
        <p:txBody>
          <a:bodyPr/>
          <a:lstStyle/>
          <a:p>
            <a:r>
              <a:rPr lang="da-DK" dirty="0"/>
              <a:t>Dokumentation af aktivitet </a:t>
            </a:r>
            <a:r>
              <a:rPr lang="da-DK" dirty="0" smtClean="0"/>
              <a:t>med </a:t>
            </a:r>
            <a:r>
              <a:rPr lang="da-DK" dirty="0"/>
              <a:t>manuel kontrol</a:t>
            </a:r>
          </a:p>
        </p:txBody>
      </p:sp>
      <p:sp>
        <p:nvSpPr>
          <p:cNvPr id="3" name="Pladsholder til indhold 2"/>
          <p:cNvSpPr>
            <a:spLocks noGrp="1"/>
          </p:cNvSpPr>
          <p:nvPr>
            <p:ph idx="1"/>
          </p:nvPr>
        </p:nvSpPr>
        <p:spPr>
          <a:xfrm>
            <a:off x="539747" y="1800000"/>
            <a:ext cx="7543938" cy="4518000"/>
          </a:xfrm>
        </p:spPr>
        <p:txBody>
          <a:bodyPr/>
          <a:lstStyle/>
          <a:p>
            <a:r>
              <a:rPr lang="da-DK" dirty="0" smtClean="0"/>
              <a:t>Video- eller chat kan sætte underviseren i kontakt med kursisten. </a:t>
            </a:r>
          </a:p>
          <a:p>
            <a:r>
              <a:rPr lang="da-DK" dirty="0" smtClean="0"/>
              <a:t>Det er med til at sikre en god relation mellem kursist og underviser.</a:t>
            </a:r>
          </a:p>
          <a:p>
            <a:r>
              <a:rPr lang="da-DK" dirty="0" smtClean="0"/>
              <a:t>Samtidig kan underviseren gennem sporadisk kontakt sikre, at kursisten er aktiv. </a:t>
            </a:r>
          </a:p>
          <a:p>
            <a:r>
              <a:rPr lang="da-DK" dirty="0" smtClean="0"/>
              <a:t>Der er flere fordele ved, at underviseren er i kontakt med kursisterne. </a:t>
            </a:r>
          </a:p>
          <a:p>
            <a:r>
              <a:rPr lang="da-DK" dirty="0" smtClean="0"/>
              <a:t>Tilgængelighed til underviseren er et af syv gode råd til bedre digitale læringsforløb fra EVA.</a:t>
            </a:r>
          </a:p>
          <a:p>
            <a:r>
              <a:rPr lang="da-DK" dirty="0">
                <a:hlinkClick r:id="rId2"/>
              </a:rPr>
              <a:t>https://</a:t>
            </a:r>
            <a:r>
              <a:rPr lang="da-DK" dirty="0" smtClean="0">
                <a:hlinkClick r:id="rId2"/>
              </a:rPr>
              <a:t>www.eva.dk/voksen-efteruddannelse/7-veje-bedre-digitale-laeringsforloeb</a:t>
            </a:r>
            <a:r>
              <a:rPr lang="da-DK" dirty="0" smtClean="0"/>
              <a:t> </a:t>
            </a:r>
          </a:p>
        </p:txBody>
      </p:sp>
      <p:sp>
        <p:nvSpPr>
          <p:cNvPr id="4" name="Pladsholder til dato 3"/>
          <p:cNvSpPr>
            <a:spLocks noGrp="1"/>
          </p:cNvSpPr>
          <p:nvPr>
            <p:ph type="dt" sz="half" idx="10"/>
          </p:nvPr>
        </p:nvSpPr>
        <p:spPr/>
        <p:txBody>
          <a:bodyPr/>
          <a:lstStyle/>
          <a:p>
            <a:fld id="{2DD7F8E9-44EB-41CD-BCA9-5A57CDB0DDF0}" type="datetime2">
              <a:rPr lang="da-DK" noProof="0" smtClean="0"/>
              <a:t>3. juni 2020</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10</a:t>
            </a:fld>
            <a:endParaRPr lang="da-DK" dirty="0"/>
          </a:p>
        </p:txBody>
      </p:sp>
      <p:sp>
        <p:nvSpPr>
          <p:cNvPr id="8" name="Pladsholder til tekst 7"/>
          <p:cNvSpPr>
            <a:spLocks noGrp="1"/>
          </p:cNvSpPr>
          <p:nvPr>
            <p:ph type="body" sz="quarter" idx="15"/>
          </p:nvPr>
        </p:nvSpPr>
        <p:spPr>
          <a:xfrm>
            <a:off x="8482518" y="5047379"/>
            <a:ext cx="3528065" cy="86519"/>
          </a:xfrm>
        </p:spPr>
        <p:txBody>
          <a:bodyPr/>
          <a:lstStyle/>
          <a:p>
            <a:r>
              <a:rPr lang="da-DK" dirty="0" smtClean="0"/>
              <a:t>Illustration fra </a:t>
            </a:r>
            <a:r>
              <a:rPr lang="da-DK" dirty="0" err="1" smtClean="0"/>
              <a:t>EVAs</a:t>
            </a:r>
            <a:r>
              <a:rPr lang="da-DK" dirty="0" smtClean="0"/>
              <a:t> ”7 veje til bedre digitale læringsforløb” udgivet for Børne- og </a:t>
            </a:r>
            <a:r>
              <a:rPr lang="da-DK" dirty="0" err="1" smtClean="0"/>
              <a:t>Undevisningsministeriet</a:t>
            </a:r>
            <a:r>
              <a:rPr lang="da-DK" dirty="0" smtClean="0"/>
              <a:t> i 2019 </a:t>
            </a:r>
            <a:endParaRPr lang="da-DK" dirty="0"/>
          </a:p>
        </p:txBody>
      </p:sp>
      <p:pic>
        <p:nvPicPr>
          <p:cNvPr id="12" name="Pladsholder til indhold 11"/>
          <p:cNvPicPr>
            <a:picLocks noGrp="1" noChangeAspect="1"/>
          </p:cNvPicPr>
          <p:nvPr>
            <p:ph idx="13"/>
          </p:nvPr>
        </p:nvPicPr>
        <p:blipFill>
          <a:blip r:embed="rId3"/>
          <a:stretch>
            <a:fillRect/>
          </a:stretch>
        </p:blipFill>
        <p:spPr>
          <a:xfrm>
            <a:off x="8482518" y="1793692"/>
            <a:ext cx="3168145" cy="3021154"/>
          </a:xfrm>
          <a:prstGeom prst="rect">
            <a:avLst/>
          </a:prstGeom>
        </p:spPr>
      </p:pic>
    </p:spTree>
    <p:extLst>
      <p:ext uri="{BB962C8B-B14F-4D97-AF65-F5344CB8AC3E}">
        <p14:creationId xmlns:p14="http://schemas.microsoft.com/office/powerpoint/2010/main" val="1959389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Identifikation af kursist</a:t>
            </a:r>
            <a:endParaRPr lang="da-DK" dirty="0"/>
          </a:p>
        </p:txBody>
      </p:sp>
      <p:sp>
        <p:nvSpPr>
          <p:cNvPr id="3" name="Pladsholder til indhold 2"/>
          <p:cNvSpPr>
            <a:spLocks noGrp="1"/>
          </p:cNvSpPr>
          <p:nvPr>
            <p:ph idx="1"/>
          </p:nvPr>
        </p:nvSpPr>
        <p:spPr/>
        <p:txBody>
          <a:bodyPr/>
          <a:lstStyle/>
          <a:p>
            <a:r>
              <a:rPr lang="da-DK" dirty="0" smtClean="0"/>
              <a:t>Det er ikke et krav, at kursisten skal identificere sig med </a:t>
            </a:r>
            <a:r>
              <a:rPr lang="da-DK" dirty="0" err="1" smtClean="0"/>
              <a:t>billed</a:t>
            </a:r>
            <a:r>
              <a:rPr lang="da-DK" dirty="0" smtClean="0"/>
              <a:t>-id eller </a:t>
            </a:r>
            <a:r>
              <a:rPr lang="da-DK" dirty="0" err="1" smtClean="0"/>
              <a:t>NemID</a:t>
            </a:r>
            <a:r>
              <a:rPr lang="da-DK" dirty="0" smtClean="0"/>
              <a:t>. </a:t>
            </a:r>
          </a:p>
          <a:p>
            <a:r>
              <a:rPr lang="da-DK" dirty="0" smtClean="0"/>
              <a:t>Der kan dog opstå mistanke om, at det ikke er den opskrevne kursist, der deltager i undervisningen.</a:t>
            </a:r>
          </a:p>
          <a:p>
            <a:r>
              <a:rPr lang="da-DK" dirty="0" smtClean="0"/>
              <a:t>I så fald kan det være en løsning at bede kursisten identificere sig på et webkamera med et </a:t>
            </a:r>
            <a:r>
              <a:rPr lang="da-DK" dirty="0" err="1" smtClean="0"/>
              <a:t>billed</a:t>
            </a:r>
            <a:r>
              <a:rPr lang="da-DK" dirty="0" smtClean="0"/>
              <a:t>-id. </a:t>
            </a:r>
            <a:endParaRPr lang="da-DK" dirty="0"/>
          </a:p>
        </p:txBody>
      </p:sp>
      <p:sp>
        <p:nvSpPr>
          <p:cNvPr id="4" name="Pladsholder til dato 3"/>
          <p:cNvSpPr>
            <a:spLocks noGrp="1"/>
          </p:cNvSpPr>
          <p:nvPr>
            <p:ph type="dt" sz="half" idx="10"/>
          </p:nvPr>
        </p:nvSpPr>
        <p:spPr/>
        <p:txBody>
          <a:bodyPr/>
          <a:lstStyle/>
          <a:p>
            <a:fld id="{2DD7F8E9-44EB-41CD-BCA9-5A57CDB0DDF0}" type="datetime2">
              <a:rPr lang="da-DK" noProof="0" smtClean="0"/>
              <a:t>3. juni 2020</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11</a:t>
            </a:fld>
            <a:endParaRPr lang="da-DK" dirty="0"/>
          </a:p>
        </p:txBody>
      </p:sp>
      <p:pic>
        <p:nvPicPr>
          <p:cNvPr id="10" name="Picture 2">
            <a:extLst>
              <a:ext uri="{FF2B5EF4-FFF2-40B4-BE49-F238E27FC236}">
                <a16:creationId xmlns:a16="http://schemas.microsoft.com/office/drawing/2014/main" id="{B0C48976-A485-4A5E-95B2-A7851687E1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9899" y="1890000"/>
            <a:ext cx="2130957" cy="4428000"/>
          </a:xfrm>
          <a:prstGeom prst="rect">
            <a:avLst/>
          </a:prstGeom>
        </p:spPr>
      </p:pic>
      <p:pic>
        <p:nvPicPr>
          <p:cNvPr id="12" name="Picture 2">
            <a:extLst>
              <a:ext uri="{FF2B5EF4-FFF2-40B4-BE49-F238E27FC236}">
                <a16:creationId xmlns:a16="http://schemas.microsoft.com/office/drawing/2014/main" id="{AC5A3926-21A6-467C-8C14-106817B5551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34525" y="1890000"/>
            <a:ext cx="2132264" cy="4428000"/>
          </a:xfrm>
          <a:prstGeom prst="rect">
            <a:avLst/>
          </a:prstGeom>
        </p:spPr>
      </p:pic>
    </p:spTree>
    <p:extLst>
      <p:ext uri="{BB962C8B-B14F-4D97-AF65-F5344CB8AC3E}">
        <p14:creationId xmlns:p14="http://schemas.microsoft.com/office/powerpoint/2010/main" val="2819382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Plads til gode ideer</a:t>
            </a:r>
            <a:endParaRPr lang="da-DK" dirty="0"/>
          </a:p>
        </p:txBody>
      </p:sp>
      <p:sp>
        <p:nvSpPr>
          <p:cNvPr id="3" name="Pladsholder til indhold 2"/>
          <p:cNvSpPr>
            <a:spLocks noGrp="1"/>
          </p:cNvSpPr>
          <p:nvPr>
            <p:ph idx="1"/>
          </p:nvPr>
        </p:nvSpPr>
        <p:spPr/>
        <p:txBody>
          <a:bodyPr/>
          <a:lstStyle/>
          <a:p>
            <a:r>
              <a:rPr lang="da-DK" dirty="0" smtClean="0"/>
              <a:t>Hvordan dokumenterer I aktivitet hos jer?</a:t>
            </a:r>
          </a:p>
          <a:p>
            <a:r>
              <a:rPr lang="da-DK" dirty="0" smtClean="0"/>
              <a:t>Vi hører gerne fra jer med de metoder, I bruger, eller ideer, I har. </a:t>
            </a:r>
          </a:p>
          <a:p>
            <a:r>
              <a:rPr lang="da-DK" dirty="0" smtClean="0"/>
              <a:t>Skriv til: </a:t>
            </a:r>
            <a:r>
              <a:rPr lang="da-DK" dirty="0" smtClean="0">
                <a:hlinkClick r:id="rId2"/>
              </a:rPr>
              <a:t>sager@stil.dk</a:t>
            </a:r>
            <a:r>
              <a:rPr lang="da-DK" dirty="0" smtClean="0"/>
              <a:t> under emnet: ”Inspiration til fjernundervisning i VEU”.</a:t>
            </a:r>
            <a:endParaRPr lang="da-DK" dirty="0"/>
          </a:p>
        </p:txBody>
      </p:sp>
      <p:sp>
        <p:nvSpPr>
          <p:cNvPr id="4" name="Pladsholder til dato 3"/>
          <p:cNvSpPr>
            <a:spLocks noGrp="1"/>
          </p:cNvSpPr>
          <p:nvPr>
            <p:ph type="dt" sz="half" idx="10"/>
          </p:nvPr>
        </p:nvSpPr>
        <p:spPr/>
        <p:txBody>
          <a:bodyPr/>
          <a:lstStyle/>
          <a:p>
            <a:fld id="{2DD7F8E9-44EB-41CD-BCA9-5A57CDB0DDF0}" type="datetime2">
              <a:rPr lang="da-DK" noProof="0" smtClean="0"/>
              <a:t>3. juni 2020</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12</a:t>
            </a:fld>
            <a:endParaRPr lang="da-DK" dirty="0"/>
          </a:p>
        </p:txBody>
      </p:sp>
      <p:pic>
        <p:nvPicPr>
          <p:cNvPr id="9" name="Picture 2">
            <a:extLst>
              <a:ext uri="{FF2B5EF4-FFF2-40B4-BE49-F238E27FC236}">
                <a16:creationId xmlns:a16="http://schemas.microsoft.com/office/drawing/2014/main" id="{36B0A391-4087-42E8-8FE7-EFBC8BEEAD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6298" y="2134637"/>
            <a:ext cx="3059438" cy="3061800"/>
          </a:xfrm>
          <a:prstGeom prst="rect">
            <a:avLst/>
          </a:prstGeom>
        </p:spPr>
      </p:pic>
    </p:spTree>
    <p:extLst>
      <p:ext uri="{BB962C8B-B14F-4D97-AF65-F5344CB8AC3E}">
        <p14:creationId xmlns:p14="http://schemas.microsoft.com/office/powerpoint/2010/main" val="3754721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
          <p:cNvPicPr>
            <a:picLocks noGrp="1" noChangeAspect="1"/>
          </p:cNvPicPr>
          <p:nvPr>
            <p:ph type="pic" sz="quarter" idx="15"/>
            <p:custDataLst>
              <p:tags r:id="rId1"/>
            </p:custDataLst>
          </p:nvPr>
        </p:nvPicPr>
        <p:blipFill rotWithShape="1">
          <a:blip r:embed="rId3">
            <a:extLst>
              <a:ext uri="{28A0092B-C50C-407E-A947-70E740481C1C}">
                <a14:useLocalDpi xmlns:a14="http://schemas.microsoft.com/office/drawing/2010/main" val="0"/>
              </a:ext>
            </a:extLst>
          </a:blip>
          <a:srcRect t="7802" b="7802"/>
          <a:stretch/>
        </p:blipFill>
        <p:spPr/>
      </p:pic>
      <p:sp>
        <p:nvSpPr>
          <p:cNvPr id="3" name="Titel 2"/>
          <p:cNvSpPr>
            <a:spLocks noGrp="1"/>
          </p:cNvSpPr>
          <p:nvPr>
            <p:ph type="ctrTitle"/>
          </p:nvPr>
        </p:nvSpPr>
        <p:spPr/>
        <p:txBody>
          <a:bodyPr/>
          <a:lstStyle/>
          <a:p>
            <a:r>
              <a:rPr lang="en-GB" dirty="0" err="1" smtClean="0">
                <a:solidFill>
                  <a:schemeClr val="bg1"/>
                </a:solidFill>
              </a:rPr>
              <a:t>Forsøg</a:t>
            </a:r>
            <a:r>
              <a:rPr lang="en-GB" dirty="0" smtClean="0">
                <a:solidFill>
                  <a:schemeClr val="bg1"/>
                </a:solidFill>
              </a:rPr>
              <a:t> med VEU-</a:t>
            </a:r>
            <a:r>
              <a:rPr lang="en-GB" dirty="0" err="1" smtClean="0">
                <a:solidFill>
                  <a:schemeClr val="bg1"/>
                </a:solidFill>
              </a:rPr>
              <a:t>godtgørelse</a:t>
            </a:r>
            <a:r>
              <a:rPr lang="en-GB" dirty="0" smtClean="0">
                <a:solidFill>
                  <a:schemeClr val="bg1"/>
                </a:solidFill>
              </a:rPr>
              <a:t> </a:t>
            </a:r>
            <a:r>
              <a:rPr lang="en-GB" dirty="0" err="1" smtClean="0">
                <a:solidFill>
                  <a:schemeClr val="bg1"/>
                </a:solidFill>
              </a:rPr>
              <a:t>ved</a:t>
            </a:r>
            <a:r>
              <a:rPr lang="en-GB" dirty="0" smtClean="0">
                <a:solidFill>
                  <a:schemeClr val="bg1"/>
                </a:solidFill>
              </a:rPr>
              <a:t> </a:t>
            </a:r>
            <a:r>
              <a:rPr lang="en-GB" dirty="0" err="1" smtClean="0">
                <a:solidFill>
                  <a:schemeClr val="bg1"/>
                </a:solidFill>
              </a:rPr>
              <a:t>fuld</a:t>
            </a:r>
            <a:r>
              <a:rPr lang="en-GB" dirty="0" smtClean="0">
                <a:solidFill>
                  <a:schemeClr val="bg1"/>
                </a:solidFill>
              </a:rPr>
              <a:t> </a:t>
            </a:r>
            <a:r>
              <a:rPr lang="en-GB" dirty="0" err="1" smtClean="0">
                <a:solidFill>
                  <a:schemeClr val="bg1"/>
                </a:solidFill>
              </a:rPr>
              <a:t>fjernundervisning</a:t>
            </a:r>
            <a:endParaRPr lang="da-DK" dirty="0">
              <a:solidFill>
                <a:schemeClr val="bg1"/>
              </a:solidFill>
            </a:endParaRPr>
          </a:p>
        </p:txBody>
      </p:sp>
      <p:sp>
        <p:nvSpPr>
          <p:cNvPr id="5" name="Pladsholder til dato 4"/>
          <p:cNvSpPr>
            <a:spLocks noGrp="1"/>
          </p:cNvSpPr>
          <p:nvPr>
            <p:ph type="dt" sz="half" idx="10"/>
          </p:nvPr>
        </p:nvSpPr>
        <p:spPr/>
        <p:txBody>
          <a:bodyPr/>
          <a:lstStyle/>
          <a:p>
            <a:fld id="{4EF35C11-F01B-47CA-9A10-2410E0009836}" type="datetime2">
              <a:rPr lang="da-DK"/>
              <a:t>3. juni 2020</a:t>
            </a:fld>
            <a:endParaRPr lang="da-DK" dirty="0"/>
          </a:p>
        </p:txBody>
      </p:sp>
      <p:sp>
        <p:nvSpPr>
          <p:cNvPr id="7" name="Pladsholder til diasnummer 6"/>
          <p:cNvSpPr>
            <a:spLocks noGrp="1"/>
          </p:cNvSpPr>
          <p:nvPr>
            <p:ph type="sldNum" sz="quarter" idx="12"/>
          </p:nvPr>
        </p:nvSpPr>
        <p:spPr/>
        <p:txBody>
          <a:bodyPr/>
          <a:lstStyle/>
          <a:p>
            <a:fld id="{24C8C45C-947F-4981-8B3F-4F32E973C901}" type="slidenum">
              <a:rPr lang="da-DK"/>
              <a:pPr/>
              <a:t>13</a:t>
            </a:fld>
            <a:endParaRPr lang="da-DK" dirty="0"/>
          </a:p>
        </p:txBody>
      </p:sp>
      <p:sp>
        <p:nvSpPr>
          <p:cNvPr id="2" name="Text Placeholder 1">
            <a:extLst>
              <a:ext uri="{FF2B5EF4-FFF2-40B4-BE49-F238E27FC236}">
                <a16:creationId xmlns:a16="http://schemas.microsoft.com/office/drawing/2014/main" id="{61CC586F-77E2-43F6-BC9F-BF7FB3FC38E8}"/>
              </a:ext>
            </a:extLst>
          </p:cNvPr>
          <p:cNvSpPr>
            <a:spLocks noGrp="1"/>
          </p:cNvSpPr>
          <p:nvPr>
            <p:ph type="body" sz="quarter" idx="18"/>
          </p:nvPr>
        </p:nvSpPr>
        <p:spPr/>
        <p:txBody>
          <a:bodyPr/>
          <a:lstStyle/>
          <a:p>
            <a:endParaRPr lang="da-DK"/>
          </a:p>
        </p:txBody>
      </p:sp>
    </p:spTree>
    <p:extLst>
      <p:ext uri="{BB962C8B-B14F-4D97-AF65-F5344CB8AC3E}">
        <p14:creationId xmlns:p14="http://schemas.microsoft.com/office/powerpoint/2010/main" val="1009745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Aftale om forsøgsordning</a:t>
            </a:r>
            <a:endParaRPr lang="da-DK" dirty="0"/>
          </a:p>
        </p:txBody>
      </p:sp>
      <p:sp>
        <p:nvSpPr>
          <p:cNvPr id="3" name="Pladsholder til indhold 2"/>
          <p:cNvSpPr>
            <a:spLocks noGrp="1"/>
          </p:cNvSpPr>
          <p:nvPr>
            <p:ph idx="1"/>
          </p:nvPr>
        </p:nvSpPr>
        <p:spPr>
          <a:xfrm>
            <a:off x="539747" y="1800000"/>
            <a:ext cx="11110913" cy="4518000"/>
          </a:xfrm>
        </p:spPr>
        <p:txBody>
          <a:bodyPr/>
          <a:lstStyle/>
          <a:p>
            <a:endParaRPr lang="da-DK" dirty="0"/>
          </a:p>
          <a:p>
            <a:r>
              <a:rPr lang="da-DK" dirty="0"/>
              <a:t> I Trepartsaftalen om styrket og mere fleksibel voksen-, efter- og videre-uddannelse (2018-2021) fra oktober 2017 blev det aftalt, at: </a:t>
            </a:r>
          </a:p>
          <a:p>
            <a:r>
              <a:rPr lang="da-DK" dirty="0"/>
              <a:t>”Det skal gøres mere attraktivt at gennemføre digitale læringsforløb. Dette skal ske ved, at der etableres en fireårig forsøgsordning, hvor der kan opnås VEU-godtgørelse, også når undervisningen afholdes som </a:t>
            </a:r>
            <a:r>
              <a:rPr lang="da-DK" dirty="0" smtClean="0"/>
              <a:t>ikke-tilstedeværelsesundervisning</a:t>
            </a:r>
            <a:r>
              <a:rPr lang="da-DK" dirty="0"/>
              <a:t>” (aftalepunkt nr. 44). </a:t>
            </a:r>
            <a:endParaRPr lang="da-DK" dirty="0" smtClean="0"/>
          </a:p>
          <a:p>
            <a:r>
              <a:rPr lang="da-DK" dirty="0" smtClean="0"/>
              <a:t>Derfor er der igangsat et forsøg med VEU-godtgørelse ved fuld fjernundervisning.</a:t>
            </a:r>
          </a:p>
          <a:p>
            <a:r>
              <a:rPr lang="da-DK" dirty="0" smtClean="0"/>
              <a:t>Fuld fjernundervisning er defineret som 76-100 % fjernundervisning. </a:t>
            </a:r>
          </a:p>
          <a:p>
            <a:r>
              <a:rPr lang="da-DK" dirty="0" smtClean="0"/>
              <a:t>Forsøget gælder fra 1. september 2018 til 31. december 2021.</a:t>
            </a:r>
            <a:endParaRPr lang="da-DK" dirty="0"/>
          </a:p>
        </p:txBody>
      </p:sp>
      <p:sp>
        <p:nvSpPr>
          <p:cNvPr id="4" name="Pladsholder til dato 3"/>
          <p:cNvSpPr>
            <a:spLocks noGrp="1"/>
          </p:cNvSpPr>
          <p:nvPr>
            <p:ph type="dt" sz="half" idx="10"/>
          </p:nvPr>
        </p:nvSpPr>
        <p:spPr/>
        <p:txBody>
          <a:bodyPr/>
          <a:lstStyle/>
          <a:p>
            <a:fld id="{2DD7F8E9-44EB-41CD-BCA9-5A57CDB0DDF0}" type="datetime2">
              <a:rPr lang="da-DK" noProof="0" smtClean="0"/>
              <a:t>3. juni 2020</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14</a:t>
            </a:fld>
            <a:endParaRPr lang="da-DK" dirty="0"/>
          </a:p>
        </p:txBody>
      </p:sp>
    </p:spTree>
    <p:extLst>
      <p:ext uri="{BB962C8B-B14F-4D97-AF65-F5344CB8AC3E}">
        <p14:creationId xmlns:p14="http://schemas.microsoft.com/office/powerpoint/2010/main" val="3769570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Forsøget </a:t>
            </a:r>
            <a:r>
              <a:rPr lang="da-DK" dirty="0"/>
              <a:t>giver dispensation fra  Godtgørelsesbekendtgørelsens § 6, stk. </a:t>
            </a:r>
            <a:r>
              <a:rPr lang="da-DK" dirty="0" smtClean="0"/>
              <a:t>2</a:t>
            </a:r>
            <a:endParaRPr lang="da-DK" dirty="0"/>
          </a:p>
        </p:txBody>
      </p:sp>
      <p:sp>
        <p:nvSpPr>
          <p:cNvPr id="3" name="Pladsholder til indhold 2"/>
          <p:cNvSpPr>
            <a:spLocks noGrp="1"/>
          </p:cNvSpPr>
          <p:nvPr>
            <p:ph idx="1"/>
          </p:nvPr>
        </p:nvSpPr>
        <p:spPr>
          <a:xfrm>
            <a:off x="539747" y="1800000"/>
            <a:ext cx="11110913" cy="4518000"/>
          </a:xfrm>
        </p:spPr>
        <p:txBody>
          <a:bodyPr/>
          <a:lstStyle/>
          <a:p>
            <a:pPr marL="0" indent="0">
              <a:buNone/>
            </a:pPr>
            <a:r>
              <a:rPr lang="da-DK" i="1" dirty="0"/>
              <a:t>Dispensationen giver deltagere på alle uddannelser hos godkendte udbydere af </a:t>
            </a:r>
            <a:r>
              <a:rPr lang="da-DK" i="1" dirty="0" smtClean="0"/>
              <a:t>arbejdsmarkedsuddannelse </a:t>
            </a:r>
            <a:r>
              <a:rPr lang="da-DK" i="1" dirty="0"/>
              <a:t>tilladelse til at opnå godtgørelse og tilskud til befordring ved deltagelse på alle arbejdsmarkedsuddannelser, som skolen er udbudsgodkendt til, også når arbejdsmarkedsuddannelsen afholdes som fjernundervisning, dvs. hvor mindre end 25 pct. af undervisningen er tilrettelagt som tilstedeværelsesundervisning</a:t>
            </a:r>
            <a:r>
              <a:rPr lang="da-DK" i="1" dirty="0" smtClean="0"/>
              <a:t>.</a:t>
            </a:r>
          </a:p>
          <a:p>
            <a:pPr marL="0" indent="0">
              <a:buNone/>
            </a:pPr>
            <a:r>
              <a:rPr lang="da-DK" i="1" dirty="0" smtClean="0"/>
              <a:t>Dispensationen </a:t>
            </a:r>
            <a:r>
              <a:rPr lang="da-DK" i="1" dirty="0"/>
              <a:t>gælder dog kun ved afholdelse af arbejdsmarkedsuddannelser, hvortil der er </a:t>
            </a:r>
            <a:r>
              <a:rPr lang="da-DK" i="1" dirty="0" smtClean="0"/>
              <a:t>udviklet </a:t>
            </a:r>
            <a:r>
              <a:rPr lang="da-DK" i="1" dirty="0"/>
              <a:t>en centralt stillet afsluttende </a:t>
            </a:r>
            <a:r>
              <a:rPr lang="da-DK" i="1" dirty="0" smtClean="0"/>
              <a:t>prøve.</a:t>
            </a:r>
          </a:p>
          <a:p>
            <a:pPr marL="0" indent="0">
              <a:buNone/>
            </a:pPr>
            <a:r>
              <a:rPr lang="da-DK" i="1" dirty="0" smtClean="0"/>
              <a:t>Dispensationen </a:t>
            </a:r>
            <a:r>
              <a:rPr lang="da-DK" i="1" dirty="0"/>
              <a:t>til at søge om tilskud til befordring gælder kun i de tilfælde, hvor deltagerne i forbindelse med afholdelse af den afsluttende prøve skal møde op på skolen. </a:t>
            </a:r>
            <a:endParaRPr lang="da-DK" i="1" dirty="0" smtClean="0"/>
          </a:p>
          <a:p>
            <a:pPr marL="0" indent="0">
              <a:buNone/>
            </a:pPr>
            <a:r>
              <a:rPr lang="da-DK" i="1" dirty="0" smtClean="0"/>
              <a:t>Dispensationen </a:t>
            </a:r>
            <a:r>
              <a:rPr lang="da-DK" i="1" dirty="0"/>
              <a:t>gælder i perioden 1. september 2018 til 31. december 2021.</a:t>
            </a:r>
            <a:endParaRPr lang="da-DK" dirty="0"/>
          </a:p>
        </p:txBody>
      </p:sp>
      <p:sp>
        <p:nvSpPr>
          <p:cNvPr id="4" name="Pladsholder til dato 3"/>
          <p:cNvSpPr>
            <a:spLocks noGrp="1"/>
          </p:cNvSpPr>
          <p:nvPr>
            <p:ph type="dt" sz="half" idx="10"/>
          </p:nvPr>
        </p:nvSpPr>
        <p:spPr/>
        <p:txBody>
          <a:bodyPr/>
          <a:lstStyle/>
          <a:p>
            <a:fld id="{2DD7F8E9-44EB-41CD-BCA9-5A57CDB0DDF0}" type="datetime2">
              <a:rPr lang="da-DK" noProof="0" smtClean="0"/>
              <a:t>3. juni 2020</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15</a:t>
            </a:fld>
            <a:endParaRPr lang="da-DK" dirty="0"/>
          </a:p>
        </p:txBody>
      </p:sp>
    </p:spTree>
    <p:extLst>
      <p:ext uri="{BB962C8B-B14F-4D97-AF65-F5344CB8AC3E}">
        <p14:creationId xmlns:p14="http://schemas.microsoft.com/office/powerpoint/2010/main" val="3443100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VEU-godtgørelse ved fuld fjernundervisning kan opnås, når der aflægges prøve</a:t>
            </a:r>
            <a:endParaRPr lang="da-DK" dirty="0"/>
          </a:p>
        </p:txBody>
      </p:sp>
      <p:sp>
        <p:nvSpPr>
          <p:cNvPr id="3" name="Pladsholder til indhold 2"/>
          <p:cNvSpPr>
            <a:spLocks noGrp="1"/>
          </p:cNvSpPr>
          <p:nvPr>
            <p:ph idx="1"/>
          </p:nvPr>
        </p:nvSpPr>
        <p:spPr/>
        <p:txBody>
          <a:bodyPr/>
          <a:lstStyle/>
          <a:p>
            <a:r>
              <a:rPr lang="da-DK" dirty="0" smtClean="0"/>
              <a:t>Jf. dispensationsbeskrivelsen på forrige side, skal der være tilknyttet en centralt godkendt prøve for, at der kan opnås VEU-godtgørelse ved fuldfjernundervisning.</a:t>
            </a:r>
          </a:p>
          <a:p>
            <a:r>
              <a:rPr lang="da-DK" dirty="0" smtClean="0"/>
              <a:t>Fra 1. januar 2020 er der udviklet centrale prøver på AMU-uddannelser. </a:t>
            </a:r>
          </a:p>
        </p:txBody>
      </p:sp>
      <p:sp>
        <p:nvSpPr>
          <p:cNvPr id="4" name="Pladsholder til dato 3"/>
          <p:cNvSpPr>
            <a:spLocks noGrp="1"/>
          </p:cNvSpPr>
          <p:nvPr>
            <p:ph type="dt" sz="half" idx="10"/>
          </p:nvPr>
        </p:nvSpPr>
        <p:spPr/>
        <p:txBody>
          <a:bodyPr/>
          <a:lstStyle/>
          <a:p>
            <a:fld id="{2DD7F8E9-44EB-41CD-BCA9-5A57CDB0DDF0}" type="datetime2">
              <a:rPr lang="da-DK" noProof="0" smtClean="0"/>
              <a:t>3. juni 2020</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16</a:t>
            </a:fld>
            <a:endParaRPr lang="da-DK" dirty="0"/>
          </a:p>
        </p:txBody>
      </p:sp>
      <p:sp>
        <p:nvSpPr>
          <p:cNvPr id="6" name="Pladsholder til indhold 5"/>
          <p:cNvSpPr>
            <a:spLocks noGrp="1"/>
          </p:cNvSpPr>
          <p:nvPr>
            <p:ph idx="13"/>
          </p:nvPr>
        </p:nvSpPr>
        <p:spPr/>
        <p:txBody>
          <a:bodyPr/>
          <a:lstStyle/>
          <a:p>
            <a:pPr marL="0" indent="0">
              <a:buNone/>
            </a:pPr>
            <a:r>
              <a:rPr lang="da-DK" dirty="0" smtClean="0"/>
              <a:t>Vær opmærksom på:</a:t>
            </a:r>
          </a:p>
          <a:p>
            <a:r>
              <a:rPr lang="da-DK" dirty="0" smtClean="0"/>
              <a:t>Få </a:t>
            </a:r>
            <a:r>
              <a:rPr lang="da-DK" dirty="0"/>
              <a:t>AMU-mål er </a:t>
            </a:r>
            <a:r>
              <a:rPr lang="da-DK" dirty="0" smtClean="0"/>
              <a:t>undtaget fra kravet om prøver. </a:t>
            </a:r>
            <a:r>
              <a:rPr lang="da-DK" dirty="0"/>
              <a:t>Der kan ikke opnås VEU-godtgørelse ved fuld fjernundervisning på disse AMU-mål</a:t>
            </a:r>
            <a:r>
              <a:rPr lang="da-DK" dirty="0" smtClean="0"/>
              <a:t>.</a:t>
            </a:r>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3960453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Hvorfor bruge forsøgsordningen?</a:t>
            </a:r>
            <a:endParaRPr lang="da-DK" dirty="0"/>
          </a:p>
        </p:txBody>
      </p:sp>
      <p:sp>
        <p:nvSpPr>
          <p:cNvPr id="4" name="Pladsholder til dato 3"/>
          <p:cNvSpPr>
            <a:spLocks noGrp="1"/>
          </p:cNvSpPr>
          <p:nvPr>
            <p:ph type="dt" sz="half" idx="10"/>
          </p:nvPr>
        </p:nvSpPr>
        <p:spPr/>
        <p:txBody>
          <a:bodyPr/>
          <a:lstStyle/>
          <a:p>
            <a:fld id="{2DD7F8E9-44EB-41CD-BCA9-5A57CDB0DDF0}" type="datetime2">
              <a:rPr lang="da-DK" noProof="0" smtClean="0"/>
              <a:t>3. juni 2020</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17</a:t>
            </a:fld>
            <a:endParaRPr lang="da-DK" dirty="0"/>
          </a:p>
        </p:txBody>
      </p:sp>
      <p:sp>
        <p:nvSpPr>
          <p:cNvPr id="6" name="Pladsholder til indhold 5"/>
          <p:cNvSpPr>
            <a:spLocks noGrp="1"/>
          </p:cNvSpPr>
          <p:nvPr>
            <p:ph idx="13"/>
          </p:nvPr>
        </p:nvSpPr>
        <p:spPr/>
        <p:txBody>
          <a:bodyPr/>
          <a:lstStyle/>
          <a:p>
            <a:endParaRPr lang="da-DK" dirty="0"/>
          </a:p>
          <a:p>
            <a:endParaRPr lang="da-DK" dirty="0"/>
          </a:p>
        </p:txBody>
      </p:sp>
      <p:sp>
        <p:nvSpPr>
          <p:cNvPr id="8" name="Pladsholder til tekst 7"/>
          <p:cNvSpPr>
            <a:spLocks noGrp="1"/>
          </p:cNvSpPr>
          <p:nvPr>
            <p:ph type="body" sz="quarter" idx="15"/>
          </p:nvPr>
        </p:nvSpPr>
        <p:spPr/>
        <p:txBody>
          <a:bodyPr/>
          <a:lstStyle/>
          <a:p>
            <a:r>
              <a:rPr lang="da-DK" dirty="0"/>
              <a:t>*</a:t>
            </a:r>
            <a:r>
              <a:rPr lang="da-DK" dirty="0" err="1"/>
              <a:t>Epinion</a:t>
            </a:r>
            <a:r>
              <a:rPr lang="da-DK" dirty="0"/>
              <a:t>, 2019: ”Analyse af virksomheders og arbejdsstyrkens brug af digitale tilbud i VEU”</a:t>
            </a:r>
          </a:p>
          <a:p>
            <a:endParaRPr lang="da-DK" dirty="0"/>
          </a:p>
        </p:txBody>
      </p:sp>
      <p:sp>
        <p:nvSpPr>
          <p:cNvPr id="9" name="Rektangulær billedforklaring 8"/>
          <p:cNvSpPr/>
          <p:nvPr/>
        </p:nvSpPr>
        <p:spPr>
          <a:xfrm>
            <a:off x="8971280" y="1474640"/>
            <a:ext cx="3088640" cy="1989920"/>
          </a:xfrm>
          <a:prstGeom prst="wedgeRectCallout">
            <a:avLst>
              <a:gd name="adj1" fmla="val -67558"/>
              <a:gd name="adj2" fmla="val 6594"/>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2000" dirty="0"/>
              <a:t>Halvdelen af både arbejdstagere og arbejdsgivere angiver, at de i fremtiden vil gøre mere brug af e-læring.*</a:t>
            </a:r>
          </a:p>
        </p:txBody>
      </p:sp>
      <p:sp>
        <p:nvSpPr>
          <p:cNvPr id="10" name="Rektangulær billedforklaring 9"/>
          <p:cNvSpPr/>
          <p:nvPr/>
        </p:nvSpPr>
        <p:spPr>
          <a:xfrm>
            <a:off x="8971280" y="3647080"/>
            <a:ext cx="3088640" cy="2172773"/>
          </a:xfrm>
          <a:prstGeom prst="wedgeRectCallout">
            <a:avLst>
              <a:gd name="adj1" fmla="val -64436"/>
              <a:gd name="adj2" fmla="val -62829"/>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2000" dirty="0"/>
              <a:t>Halvdelen af de arbejdspladser, der ikke bruger e-læring, angiver manglende udbud af relevante kurser som årsagen.*</a:t>
            </a:r>
          </a:p>
        </p:txBody>
      </p:sp>
      <p:pic>
        <p:nvPicPr>
          <p:cNvPr id="11" name="Picture 2">
            <a:extLst>
              <a:ext uri="{FF2B5EF4-FFF2-40B4-BE49-F238E27FC236}">
                <a16:creationId xmlns:a16="http://schemas.microsoft.com/office/drawing/2014/main" id="{334B1883-4E70-4831-8975-76AA283860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1126" y="1474640"/>
            <a:ext cx="1504823" cy="4428000"/>
          </a:xfrm>
          <a:prstGeom prst="rect">
            <a:avLst/>
          </a:prstGeom>
        </p:spPr>
      </p:pic>
      <p:pic>
        <p:nvPicPr>
          <p:cNvPr id="12" name="Picture 2">
            <a:extLst>
              <a:ext uri="{FF2B5EF4-FFF2-40B4-BE49-F238E27FC236}">
                <a16:creationId xmlns:a16="http://schemas.microsoft.com/office/drawing/2014/main" id="{D6CEC5A0-A655-4348-A654-F0C532E736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607" y="1474640"/>
            <a:ext cx="1409375" cy="4428000"/>
          </a:xfrm>
          <a:prstGeom prst="rect">
            <a:avLst/>
          </a:prstGeom>
        </p:spPr>
      </p:pic>
      <p:sp>
        <p:nvSpPr>
          <p:cNvPr id="13" name="Pladsholder til indhold 2"/>
          <p:cNvSpPr>
            <a:spLocks noGrp="1"/>
          </p:cNvSpPr>
          <p:nvPr>
            <p:ph idx="1"/>
          </p:nvPr>
        </p:nvSpPr>
        <p:spPr>
          <a:xfrm>
            <a:off x="539751" y="1618733"/>
            <a:ext cx="5160658" cy="4518000"/>
          </a:xfrm>
        </p:spPr>
        <p:txBody>
          <a:bodyPr/>
          <a:lstStyle/>
          <a:p>
            <a:r>
              <a:rPr lang="da-DK" dirty="0"/>
              <a:t>AMU-kunderne </a:t>
            </a:r>
            <a:r>
              <a:rPr lang="da-DK" i="1" dirty="0"/>
              <a:t>efterspørger</a:t>
            </a:r>
            <a:r>
              <a:rPr lang="da-DK" dirty="0"/>
              <a:t> </a:t>
            </a:r>
            <a:r>
              <a:rPr lang="da-DK" dirty="0" smtClean="0"/>
              <a:t>fjernundervisning.</a:t>
            </a:r>
          </a:p>
          <a:p>
            <a:r>
              <a:rPr lang="da-DK" dirty="0" smtClean="0"/>
              <a:t>VEU godtgørelse kan øge motivationen for at deltage i fjernundervisning.</a:t>
            </a:r>
          </a:p>
          <a:p>
            <a:r>
              <a:rPr lang="da-DK" dirty="0" smtClean="0"/>
              <a:t>Det kan AMU-udbydere med fordel </a:t>
            </a:r>
            <a:r>
              <a:rPr lang="da-DK" dirty="0" err="1" smtClean="0"/>
              <a:t>indtænke</a:t>
            </a:r>
            <a:r>
              <a:rPr lang="da-DK" dirty="0" smtClean="0"/>
              <a:t> i deres kursusudbud. </a:t>
            </a:r>
          </a:p>
          <a:p>
            <a:r>
              <a:rPr lang="da-DK" dirty="0" smtClean="0"/>
              <a:t>Reklamér for muligheden for VEU godtgørelse, når </a:t>
            </a:r>
            <a:r>
              <a:rPr lang="da-DK" smtClean="0"/>
              <a:t>I udbyder kurser.   </a:t>
            </a:r>
            <a:endParaRPr lang="da-DK" dirty="0"/>
          </a:p>
        </p:txBody>
      </p:sp>
    </p:spTree>
    <p:extLst>
      <p:ext uri="{BB962C8B-B14F-4D97-AF65-F5344CB8AC3E}">
        <p14:creationId xmlns:p14="http://schemas.microsoft.com/office/powerpoint/2010/main" val="301134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Vil du vide mere?</a:t>
            </a:r>
            <a:endParaRPr lang="da-DK" dirty="0"/>
          </a:p>
        </p:txBody>
      </p:sp>
      <p:sp>
        <p:nvSpPr>
          <p:cNvPr id="3" name="Pladsholder til indhold 2"/>
          <p:cNvSpPr>
            <a:spLocks noGrp="1"/>
          </p:cNvSpPr>
          <p:nvPr>
            <p:ph idx="1"/>
          </p:nvPr>
        </p:nvSpPr>
        <p:spPr/>
        <p:txBody>
          <a:bodyPr/>
          <a:lstStyle/>
          <a:p>
            <a:r>
              <a:rPr lang="da-DK" dirty="0" smtClean="0"/>
              <a:t>Danmarks Evalueringsinstitut EVA evaluerer løbende forsøget. </a:t>
            </a:r>
          </a:p>
          <a:p>
            <a:r>
              <a:rPr lang="da-DK" dirty="0" smtClean="0"/>
              <a:t>Hvis du vil vide mere om forsøget, kan du skrive til: </a:t>
            </a:r>
            <a:r>
              <a:rPr lang="da-DK" dirty="0">
                <a:hlinkClick r:id="rId3"/>
              </a:rPr>
              <a:t>sager@stil.dk</a:t>
            </a:r>
            <a:endParaRPr lang="da-DK" dirty="0"/>
          </a:p>
        </p:txBody>
      </p:sp>
      <p:sp>
        <p:nvSpPr>
          <p:cNvPr id="4" name="Pladsholder til dato 3"/>
          <p:cNvSpPr>
            <a:spLocks noGrp="1"/>
          </p:cNvSpPr>
          <p:nvPr>
            <p:ph type="dt" sz="half" idx="10"/>
          </p:nvPr>
        </p:nvSpPr>
        <p:spPr/>
        <p:txBody>
          <a:bodyPr/>
          <a:lstStyle/>
          <a:p>
            <a:fld id="{2DD7F8E9-44EB-41CD-BCA9-5A57CDB0DDF0}" type="datetime2">
              <a:rPr lang="da-DK" noProof="0" smtClean="0"/>
              <a:t>3. juni 2020</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18</a:t>
            </a:fld>
            <a:endParaRPr lang="da-DK" dirty="0"/>
          </a:p>
        </p:txBody>
      </p:sp>
      <p:pic>
        <p:nvPicPr>
          <p:cNvPr id="13" name="Content Placeholder 5"/>
          <p:cNvPicPr>
            <a:picLocks noGrp="1" noChangeAspect="1"/>
          </p:cNvPicPr>
          <p:nvPr>
            <p:ph idx="13"/>
            <p:custDataLst>
              <p:tags r:id="rId1"/>
            </p:custDataLst>
          </p:nvPr>
        </p:nvPicPr>
        <p:blipFill rotWithShape="1">
          <a:blip r:embed="rId4" cstate="print">
            <a:extLst>
              <a:ext uri="{28A0092B-C50C-407E-A947-70E740481C1C}">
                <a14:useLocalDpi xmlns:a14="http://schemas.microsoft.com/office/drawing/2010/main" val="0"/>
              </a:ext>
            </a:extLst>
          </a:blip>
          <a:srcRect l="9691" r="9691"/>
          <a:stretch/>
        </p:blipFill>
        <p:spPr>
          <a:xfrm>
            <a:off x="6185863" y="1800000"/>
            <a:ext cx="5464800" cy="4518000"/>
          </a:xfrm>
        </p:spPr>
      </p:pic>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2716934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Videndeling</a:t>
            </a:r>
            <a:endParaRPr lang="da-DK" dirty="0"/>
          </a:p>
        </p:txBody>
      </p:sp>
      <p:sp>
        <p:nvSpPr>
          <p:cNvPr id="3" name="Pladsholder til indhold 2"/>
          <p:cNvSpPr>
            <a:spLocks noGrp="1"/>
          </p:cNvSpPr>
          <p:nvPr>
            <p:ph sz="half" idx="1"/>
          </p:nvPr>
        </p:nvSpPr>
        <p:spPr>
          <a:xfrm>
            <a:off x="539749" y="2504741"/>
            <a:ext cx="5464800" cy="3026160"/>
          </a:xfrm>
        </p:spPr>
        <p:txBody>
          <a:bodyPr/>
          <a:lstStyle/>
          <a:p>
            <a:r>
              <a:rPr lang="da-DK" dirty="0" smtClean="0"/>
              <a:t>Læs om forsøg med samarbejdsmodeller om digitale undervisningsforløb på VEU-området og de deltagende skoler</a:t>
            </a:r>
          </a:p>
          <a:p>
            <a:r>
              <a:rPr lang="da-DK" dirty="0" smtClean="0">
                <a:hlinkClick r:id="rId2"/>
              </a:rPr>
              <a:t>https://www.uvm.dk/aktuelt/nyheder/uvm/2020/jan/200122-amu-udbydere-gaar-sammen-om-digitale-undervisningsforloeb</a:t>
            </a:r>
            <a:endParaRPr lang="da-DK" dirty="0"/>
          </a:p>
        </p:txBody>
      </p:sp>
      <p:sp>
        <p:nvSpPr>
          <p:cNvPr id="4" name="Pladsholder til indhold 3"/>
          <p:cNvSpPr>
            <a:spLocks noGrp="1"/>
          </p:cNvSpPr>
          <p:nvPr>
            <p:ph sz="half" idx="2"/>
          </p:nvPr>
        </p:nvSpPr>
        <p:spPr>
          <a:xfrm>
            <a:off x="6498350" y="2371791"/>
            <a:ext cx="5464800" cy="4518000"/>
          </a:xfrm>
        </p:spPr>
        <p:txBody>
          <a:bodyPr/>
          <a:lstStyle/>
          <a:p>
            <a:r>
              <a:rPr lang="da-DK" dirty="0" smtClean="0"/>
              <a:t>Bliv en del af Videndelingsforum for digitalisering af VEU, som gå på tværs af AMU, almen og videregående VEU</a:t>
            </a:r>
          </a:p>
          <a:p>
            <a:r>
              <a:rPr lang="da-DK" dirty="0" smtClean="0"/>
              <a:t>Tilmeld dig på </a:t>
            </a:r>
            <a:r>
              <a:rPr lang="da-DK" dirty="0" smtClean="0">
                <a:hlinkClick r:id="rId3"/>
              </a:rPr>
              <a:t>veuvidenforum@stil.dk</a:t>
            </a:r>
            <a:endParaRPr lang="da-DK" dirty="0"/>
          </a:p>
          <a:p>
            <a:r>
              <a:rPr lang="da-DK" dirty="0" smtClean="0">
                <a:hlinkClick r:id="rId4"/>
              </a:rPr>
              <a:t>https</a:t>
            </a:r>
            <a:r>
              <a:rPr lang="da-DK" dirty="0">
                <a:hlinkClick r:id="rId4"/>
              </a:rPr>
              <a:t>://www.uvm.dk/trepart/trepart-om-voksen-og-efteruddannelse/%</a:t>
            </a:r>
            <a:r>
              <a:rPr lang="da-DK" dirty="0" smtClean="0">
                <a:hlinkClick r:id="rId4"/>
              </a:rPr>
              <a:t>C3%A9n-indgang-til-voksen-og-efteruddannelsestilbuddene/trepartsaftalens-initiativer-til-digitalisering-af-veu/videndelingsforum-for-digitalisering-af-veu</a:t>
            </a:r>
            <a:endParaRPr lang="da-DK" dirty="0"/>
          </a:p>
        </p:txBody>
      </p:sp>
      <p:sp>
        <p:nvSpPr>
          <p:cNvPr id="5" name="Pladsholder til dato 4"/>
          <p:cNvSpPr>
            <a:spLocks noGrp="1"/>
          </p:cNvSpPr>
          <p:nvPr>
            <p:ph type="dt" sz="half" idx="10"/>
          </p:nvPr>
        </p:nvSpPr>
        <p:spPr/>
        <p:txBody>
          <a:bodyPr/>
          <a:lstStyle/>
          <a:p>
            <a:fld id="{BE871FB0-FB7D-443C-91B4-C5C82EA06475}" type="datetime2">
              <a:rPr lang="da-DK" smtClean="0"/>
              <a:t>3. juni 2020</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19</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
        <p:nvSpPr>
          <p:cNvPr id="9" name="Pladsholder til indhold 2"/>
          <p:cNvSpPr txBox="1">
            <a:spLocks/>
          </p:cNvSpPr>
          <p:nvPr/>
        </p:nvSpPr>
        <p:spPr>
          <a:xfrm>
            <a:off x="678600" y="1302690"/>
            <a:ext cx="8122113" cy="1069101"/>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a:lstStyle>
          <a:p>
            <a:pPr marL="0" indent="0">
              <a:buNone/>
            </a:pPr>
            <a:r>
              <a:rPr lang="da-DK" dirty="0" smtClean="0"/>
              <a:t>Lær af andre AMU-udbydere, om hvordan de arbejder med digital læring, og bliv </a:t>
            </a:r>
            <a:r>
              <a:rPr lang="da-DK" dirty="0"/>
              <a:t>inspireret til brugen af it og teknologi i voksen- og efteruddannelse</a:t>
            </a:r>
          </a:p>
          <a:p>
            <a:pPr marL="0" indent="0">
              <a:buFont typeface="Arial" panose="020B0604020202020204" pitchFamily="34" charset="0"/>
              <a:buNone/>
            </a:pPr>
            <a:endParaRPr lang="da-DK" dirty="0" smtClean="0"/>
          </a:p>
          <a:p>
            <a:endParaRPr lang="da-DK" dirty="0"/>
          </a:p>
        </p:txBody>
      </p:sp>
      <p:pic>
        <p:nvPicPr>
          <p:cNvPr id="10" name="Picture 2">
            <a:extLst>
              <a:ext uri="{FF2B5EF4-FFF2-40B4-BE49-F238E27FC236}">
                <a16:creationId xmlns:a16="http://schemas.microsoft.com/office/drawing/2014/main" id="{1BE4A756-DAEE-41BD-A4BE-D3B19D414C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4608" y="4255627"/>
            <a:ext cx="2373740" cy="2375573"/>
          </a:xfrm>
          <a:prstGeom prst="rect">
            <a:avLst/>
          </a:prstGeom>
        </p:spPr>
      </p:pic>
    </p:spTree>
    <p:extLst>
      <p:ext uri="{BB962C8B-B14F-4D97-AF65-F5344CB8AC3E}">
        <p14:creationId xmlns:p14="http://schemas.microsoft.com/office/powerpoint/2010/main" val="2562718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57BB4-D329-45C0-9F6E-278BA69FBC65}"/>
              </a:ext>
            </a:extLst>
          </p:cNvPr>
          <p:cNvSpPr>
            <a:spLocks noGrp="1"/>
          </p:cNvSpPr>
          <p:nvPr>
            <p:ph type="title"/>
          </p:nvPr>
        </p:nvSpPr>
        <p:spPr/>
        <p:txBody>
          <a:bodyPr/>
          <a:lstStyle/>
          <a:p>
            <a:r>
              <a:rPr lang="da-DK" dirty="0" smtClean="0"/>
              <a:t>Indhold</a:t>
            </a:r>
            <a:endParaRPr lang="da-DK" dirty="0"/>
          </a:p>
        </p:txBody>
      </p:sp>
      <p:sp>
        <p:nvSpPr>
          <p:cNvPr id="5" name="Date Placeholder 4">
            <a:extLst>
              <a:ext uri="{FF2B5EF4-FFF2-40B4-BE49-F238E27FC236}">
                <a16:creationId xmlns:a16="http://schemas.microsoft.com/office/drawing/2014/main" id="{03DA374D-D185-49DA-ABE4-93C0E3F78802}"/>
              </a:ext>
            </a:extLst>
          </p:cNvPr>
          <p:cNvSpPr>
            <a:spLocks noGrp="1"/>
          </p:cNvSpPr>
          <p:nvPr>
            <p:ph type="dt" sz="half" idx="10"/>
          </p:nvPr>
        </p:nvSpPr>
        <p:spPr/>
        <p:txBody>
          <a:bodyPr/>
          <a:lstStyle/>
          <a:p>
            <a:fld id="{113AD68B-3495-4FE7-BD40-63DFEC76CB60}" type="datetime2">
              <a:rPr lang="da-DK"/>
              <a:t>3. juni 2020</a:t>
            </a:fld>
            <a:endParaRPr lang="da-DK" dirty="0"/>
          </a:p>
        </p:txBody>
      </p:sp>
      <p:sp>
        <p:nvSpPr>
          <p:cNvPr id="7" name="Slide Number Placeholder 6">
            <a:extLst>
              <a:ext uri="{FF2B5EF4-FFF2-40B4-BE49-F238E27FC236}">
                <a16:creationId xmlns:a16="http://schemas.microsoft.com/office/drawing/2014/main" id="{F7BEC494-BE0B-40D0-BD70-1CF175704E4C}"/>
              </a:ext>
            </a:extLst>
          </p:cNvPr>
          <p:cNvSpPr>
            <a:spLocks noGrp="1"/>
          </p:cNvSpPr>
          <p:nvPr>
            <p:ph type="sldNum" sz="quarter" idx="12"/>
          </p:nvPr>
        </p:nvSpPr>
        <p:spPr/>
        <p:txBody>
          <a:bodyPr/>
          <a:lstStyle/>
          <a:p>
            <a:fld id="{24C8C45C-947F-4981-8B3F-4F32E973C901}" type="slidenum">
              <a:rPr lang="da-DK"/>
              <a:pPr/>
              <a:t>2</a:t>
            </a:fld>
            <a:endParaRPr lang="da-DK" dirty="0"/>
          </a:p>
        </p:txBody>
      </p:sp>
      <p:graphicFrame>
        <p:nvGraphicFramePr>
          <p:cNvPr id="8" name="Content Placeholder 6">
            <a:extLst>
              <a:ext uri="{FF2B5EF4-FFF2-40B4-BE49-F238E27FC236}">
                <a16:creationId xmlns:a16="http://schemas.microsoft.com/office/drawing/2014/main" id="{F6E2C1D9-4805-42B9-AD3E-DE54D15CA0AB}"/>
              </a:ext>
            </a:extLst>
          </p:cNvPr>
          <p:cNvGraphicFramePr>
            <a:graphicFrameLocks/>
          </p:cNvGraphicFramePr>
          <p:nvPr>
            <p:extLst>
              <p:ext uri="{D42A27DB-BD31-4B8C-83A1-F6EECF244321}">
                <p14:modId xmlns:p14="http://schemas.microsoft.com/office/powerpoint/2010/main" val="647066007"/>
              </p:ext>
            </p:extLst>
          </p:nvPr>
        </p:nvGraphicFramePr>
        <p:xfrm>
          <a:off x="615990" y="1248891"/>
          <a:ext cx="6470650" cy="5180018"/>
        </p:xfrm>
        <a:graphic>
          <a:graphicData uri="http://schemas.openxmlformats.org/drawingml/2006/table">
            <a:tbl>
              <a:tblPr firstRow="1" bandRow="1">
                <a:tableStyleId>{5940675A-B579-460E-94D1-54222C63F5DA}</a:tableStyleId>
              </a:tblPr>
              <a:tblGrid>
                <a:gridCol w="6470650">
                  <a:extLst>
                    <a:ext uri="{9D8B030D-6E8A-4147-A177-3AD203B41FA5}">
                      <a16:colId xmlns:a16="http://schemas.microsoft.com/office/drawing/2014/main" val="20001"/>
                    </a:ext>
                  </a:extLst>
                </a:gridCol>
              </a:tblGrid>
              <a:tr h="376851">
                <a:tc>
                  <a:txBody>
                    <a:bodyPr/>
                    <a:lstStyle/>
                    <a:p>
                      <a:pPr>
                        <a:lnSpc>
                          <a:spcPct val="150000"/>
                        </a:lnSpc>
                      </a:pPr>
                      <a:r>
                        <a:rPr lang="da-DK" sz="1400" b="1" dirty="0" smtClean="0"/>
                        <a:t>Introduktion</a:t>
                      </a:r>
                    </a:p>
                    <a:p>
                      <a:pPr marL="285750" indent="-285750">
                        <a:lnSpc>
                          <a:spcPct val="150000"/>
                        </a:lnSpc>
                        <a:buFontTx/>
                        <a:buChar char="-"/>
                      </a:pPr>
                      <a:r>
                        <a:rPr lang="da-DK" sz="1400" b="0" dirty="0" smtClean="0"/>
                        <a:t>Hvorfor</a:t>
                      </a:r>
                      <a:r>
                        <a:rPr lang="da-DK" sz="1400" b="0" baseline="0" dirty="0" smtClean="0"/>
                        <a:t> fjernundervisning?</a:t>
                      </a:r>
                      <a:endParaRPr lang="da-DK" sz="1400" b="0" dirty="0" smtClean="0"/>
                    </a:p>
                  </a:txBody>
                  <a:tcPr marL="72014" marR="46809"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376851">
                <a:tc>
                  <a:txBody>
                    <a:bodyPr/>
                    <a:lstStyle/>
                    <a:p>
                      <a:pPr>
                        <a:lnSpc>
                          <a:spcPct val="150000"/>
                        </a:lnSpc>
                      </a:pPr>
                      <a:r>
                        <a:rPr lang="da-DK" sz="1400" b="1" dirty="0" smtClean="0"/>
                        <a:t>Regler for fjernundervisning</a:t>
                      </a:r>
                      <a:endParaRPr lang="da-DK" sz="1400" b="0" dirty="0"/>
                    </a:p>
                    <a:p>
                      <a:pPr marL="285750" indent="-285750">
                        <a:lnSpc>
                          <a:spcPct val="150000"/>
                        </a:lnSpc>
                        <a:buFontTx/>
                        <a:buChar char="-"/>
                      </a:pPr>
                      <a:r>
                        <a:rPr lang="da-DK" sz="1400" b="0" dirty="0" smtClean="0"/>
                        <a:t>Definition af</a:t>
                      </a:r>
                      <a:r>
                        <a:rPr lang="da-DK" sz="1400" b="0" baseline="0" dirty="0" smtClean="0"/>
                        <a:t> fjernundervisning i lovbemærkninger</a:t>
                      </a:r>
                      <a:endParaRPr lang="da-DK" sz="1400" b="0" dirty="0"/>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lang="da-DK" sz="1400" b="0" dirty="0" smtClean="0"/>
                        <a:t>Regler for fjernundervisning i AMU</a:t>
                      </a:r>
                      <a:endParaRPr lang="da-DK" sz="1400" b="0" dirty="0"/>
                    </a:p>
                  </a:txBody>
                  <a:tcPr marL="68603" marR="68603" marT="45709" marB="45709"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376851">
                <a:tc>
                  <a:txBody>
                    <a:bodyPr/>
                    <a:lstStyle/>
                    <a:p>
                      <a:pPr>
                        <a:lnSpc>
                          <a:spcPct val="150000"/>
                        </a:lnSpc>
                      </a:pPr>
                      <a:r>
                        <a:rPr lang="da-DK" sz="1400" b="1" dirty="0" smtClean="0"/>
                        <a:t>Inspiration til dokumentation</a:t>
                      </a:r>
                      <a:endParaRPr lang="da-DK" sz="1400" b="0" dirty="0"/>
                    </a:p>
                    <a:p>
                      <a:pPr marL="285750" indent="-285750">
                        <a:lnSpc>
                          <a:spcPct val="150000"/>
                        </a:lnSpc>
                        <a:buFontTx/>
                        <a:buChar char="-"/>
                      </a:pPr>
                      <a:r>
                        <a:rPr lang="da-DK" sz="1400" b="0" dirty="0" smtClean="0"/>
                        <a:t>Dokumentation af aktivitet gennem LMS</a:t>
                      </a:r>
                    </a:p>
                    <a:p>
                      <a:pPr marL="285750" indent="-285750">
                        <a:lnSpc>
                          <a:spcPct val="150000"/>
                        </a:lnSpc>
                        <a:buFontTx/>
                        <a:buChar char="-"/>
                      </a:pPr>
                      <a:r>
                        <a:rPr lang="da-DK" sz="1400" b="0" dirty="0" smtClean="0"/>
                        <a:t>Dokumentation</a:t>
                      </a:r>
                      <a:r>
                        <a:rPr lang="da-DK" sz="1400" b="0" baseline="0" dirty="0" smtClean="0"/>
                        <a:t> af aktivitet gennem manuel kontrol</a:t>
                      </a:r>
                      <a:endParaRPr lang="da-DK" sz="1400" b="0" dirty="0"/>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lang="da-DK" sz="1400" b="0" dirty="0" smtClean="0"/>
                        <a:t>Identificering af kursist</a:t>
                      </a: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lang="da-DK" sz="1400" b="0" dirty="0" smtClean="0"/>
                        <a:t>Plads til gode ideer</a:t>
                      </a:r>
                      <a:endParaRPr lang="da-DK" sz="1400" b="0" dirty="0"/>
                    </a:p>
                  </a:txBody>
                  <a:tcPr marL="72014" marR="46809" marT="36000" marB="3600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r h="1350331">
                <a:tc>
                  <a:txBody>
                    <a:bodyPr/>
                    <a:lstStyle/>
                    <a:p>
                      <a:pPr>
                        <a:lnSpc>
                          <a:spcPct val="150000"/>
                        </a:lnSpc>
                      </a:pPr>
                      <a:r>
                        <a:rPr lang="da-DK" sz="1400" b="1" dirty="0" smtClean="0"/>
                        <a:t>Forsøg med VEU-godtgørelse</a:t>
                      </a:r>
                      <a:r>
                        <a:rPr lang="da-DK" sz="1400" b="1" baseline="0" dirty="0" smtClean="0"/>
                        <a:t> ved fuld fjernundervisning</a:t>
                      </a:r>
                      <a:endParaRPr lang="da-DK" sz="1400" b="0" dirty="0" smtClean="0"/>
                    </a:p>
                    <a:p>
                      <a:pPr marL="285750" indent="-285750">
                        <a:lnSpc>
                          <a:spcPct val="150000"/>
                        </a:lnSpc>
                        <a:buFontTx/>
                        <a:buChar char="-"/>
                      </a:pPr>
                      <a:r>
                        <a:rPr lang="da-DK" sz="1400" b="0" dirty="0" smtClean="0"/>
                        <a:t>Aftale om forsøgsordningen</a:t>
                      </a:r>
                    </a:p>
                    <a:p>
                      <a:pPr marL="285750" indent="-285750">
                        <a:lnSpc>
                          <a:spcPct val="150000"/>
                        </a:lnSpc>
                        <a:buFontTx/>
                        <a:buChar char="-"/>
                      </a:pPr>
                      <a:r>
                        <a:rPr lang="da-DK" sz="1400" b="0" dirty="0" smtClean="0"/>
                        <a:t>Dispensation og prøvekrav</a:t>
                      </a:r>
                    </a:p>
                    <a:p>
                      <a:pPr marL="285750" indent="-285750">
                        <a:lnSpc>
                          <a:spcPct val="150000"/>
                        </a:lnSpc>
                        <a:buFontTx/>
                        <a:buChar char="-"/>
                      </a:pPr>
                      <a:r>
                        <a:rPr lang="da-DK" sz="1400" b="0" dirty="0" smtClean="0"/>
                        <a:t>Hvorfor</a:t>
                      </a:r>
                      <a:r>
                        <a:rPr lang="da-DK" sz="1400" b="0" baseline="0" dirty="0" smtClean="0"/>
                        <a:t> bruge forsøgsordningen</a:t>
                      </a:r>
                      <a:r>
                        <a:rPr lang="da-DK" sz="1400" b="0" baseline="0" dirty="0" smtClean="0"/>
                        <a:t>?</a:t>
                      </a:r>
                    </a:p>
                  </a:txBody>
                  <a:tcPr marL="72014" marR="46809" marT="36000" marB="3600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206811089"/>
                  </a:ext>
                </a:extLst>
              </a:tr>
              <a:tr h="376851">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da-DK" sz="1400" b="1" dirty="0" smtClean="0"/>
                        <a:t>Videndeling </a:t>
                      </a:r>
                      <a:endParaRPr lang="da-DK" sz="1400" b="1" dirty="0"/>
                    </a:p>
                  </a:txBody>
                  <a:tcPr marL="72014" marR="46809" marT="36000" marB="3600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25665797"/>
                  </a:ext>
                </a:extLst>
              </a:tr>
            </a:tbl>
          </a:graphicData>
        </a:graphic>
      </p:graphicFrame>
    </p:spTree>
    <p:custDataLst>
      <p:tags r:id="rId1"/>
    </p:custDataLst>
    <p:extLst>
      <p:ext uri="{BB962C8B-B14F-4D97-AF65-F5344CB8AC3E}">
        <p14:creationId xmlns:p14="http://schemas.microsoft.com/office/powerpoint/2010/main" val="1724730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Hvorfor fjernundervisning?</a:t>
            </a:r>
            <a:endParaRPr lang="da-DK" dirty="0"/>
          </a:p>
        </p:txBody>
      </p:sp>
      <p:sp>
        <p:nvSpPr>
          <p:cNvPr id="3" name="Pladsholder til indhold 2"/>
          <p:cNvSpPr>
            <a:spLocks noGrp="1"/>
          </p:cNvSpPr>
          <p:nvPr>
            <p:ph idx="1"/>
          </p:nvPr>
        </p:nvSpPr>
        <p:spPr>
          <a:xfrm>
            <a:off x="539747" y="1800000"/>
            <a:ext cx="11110913" cy="4518000"/>
          </a:xfrm>
        </p:spPr>
        <p:txBody>
          <a:bodyPr/>
          <a:lstStyle/>
          <a:p>
            <a:pPr marL="0" indent="0">
              <a:buNone/>
            </a:pPr>
            <a:r>
              <a:rPr lang="da-DK" dirty="0" smtClean="0"/>
              <a:t>Fjernundervisning kan bruges til:</a:t>
            </a:r>
          </a:p>
          <a:p>
            <a:r>
              <a:rPr lang="da-DK" dirty="0" smtClean="0"/>
              <a:t>At øge fleksibiliteten i AMU</a:t>
            </a:r>
          </a:p>
          <a:p>
            <a:r>
              <a:rPr lang="da-DK" dirty="0" smtClean="0"/>
              <a:t>Få flere til at tage AMU</a:t>
            </a:r>
          </a:p>
          <a:p>
            <a:pPr>
              <a:buFontTx/>
              <a:buChar char="-"/>
            </a:pPr>
            <a:endParaRPr lang="da-DK" dirty="0"/>
          </a:p>
          <a:p>
            <a:pPr marL="0" indent="0">
              <a:buNone/>
            </a:pPr>
            <a:r>
              <a:rPr lang="da-DK" dirty="0" smtClean="0"/>
              <a:t>3 tips til at udbyde fjernundervisning:</a:t>
            </a:r>
          </a:p>
          <a:p>
            <a:r>
              <a:rPr lang="da-DK" dirty="0" smtClean="0"/>
              <a:t>Lær af andre skoler, der har erfaring og del jeres forløb – det mindsker omkostningerne</a:t>
            </a:r>
          </a:p>
          <a:p>
            <a:r>
              <a:rPr lang="da-DK" dirty="0" smtClean="0"/>
              <a:t>Brug muligheden for at få VEU-godtgørelse</a:t>
            </a:r>
          </a:p>
          <a:p>
            <a:r>
              <a:rPr lang="da-DK" dirty="0" smtClean="0"/>
              <a:t>Aktiver kursisterne undervejs i undervisningen og lav aftaler med virksomheder om kurser, der er brug for</a:t>
            </a:r>
          </a:p>
        </p:txBody>
      </p:sp>
      <p:sp>
        <p:nvSpPr>
          <p:cNvPr id="4" name="Pladsholder til dato 3"/>
          <p:cNvSpPr>
            <a:spLocks noGrp="1"/>
          </p:cNvSpPr>
          <p:nvPr>
            <p:ph type="dt" sz="half" idx="10"/>
          </p:nvPr>
        </p:nvSpPr>
        <p:spPr/>
        <p:txBody>
          <a:bodyPr/>
          <a:lstStyle/>
          <a:p>
            <a:fld id="{2DD7F8E9-44EB-41CD-BCA9-5A57CDB0DDF0}" type="datetime2">
              <a:rPr lang="da-DK" noProof="0" smtClean="0"/>
              <a:t>3. juni 2020</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3</a:t>
            </a:fld>
            <a:endParaRPr lang="da-DK" dirty="0"/>
          </a:p>
        </p:txBody>
      </p:sp>
    </p:spTree>
    <p:extLst>
      <p:ext uri="{BB962C8B-B14F-4D97-AF65-F5344CB8AC3E}">
        <p14:creationId xmlns:p14="http://schemas.microsoft.com/office/powerpoint/2010/main" val="1748684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8"/>
          <p:cNvPicPr>
            <a:picLocks noGrp="1" noChangeAspect="1"/>
          </p:cNvPicPr>
          <p:nvPr>
            <p:ph type="pic" sz="quarter" idx="15"/>
            <p:custDataLst>
              <p:tags r:id="rId1"/>
            </p:custDataLst>
          </p:nvPr>
        </p:nvPicPr>
        <p:blipFill rotWithShape="1">
          <a:blip r:embed="rId3">
            <a:extLst>
              <a:ext uri="{28A0092B-C50C-407E-A947-70E740481C1C}">
                <a14:useLocalDpi xmlns:a14="http://schemas.microsoft.com/office/drawing/2010/main" val="0"/>
              </a:ext>
            </a:extLst>
          </a:blip>
          <a:srcRect t="7802" b="7802"/>
          <a:stretch/>
        </p:blipFill>
        <p:spPr/>
      </p:pic>
      <p:sp>
        <p:nvSpPr>
          <p:cNvPr id="3" name="Titel 2"/>
          <p:cNvSpPr>
            <a:spLocks noGrp="1"/>
          </p:cNvSpPr>
          <p:nvPr>
            <p:ph type="ctrTitle"/>
          </p:nvPr>
        </p:nvSpPr>
        <p:spPr/>
        <p:txBody>
          <a:bodyPr/>
          <a:lstStyle/>
          <a:p>
            <a:r>
              <a:rPr lang="da-DK" dirty="0" smtClean="0"/>
              <a:t>Regler for fjernundervisning</a:t>
            </a:r>
            <a:endParaRPr lang="da-DK" dirty="0"/>
          </a:p>
        </p:txBody>
      </p:sp>
      <p:sp>
        <p:nvSpPr>
          <p:cNvPr id="5" name="Pladsholder til dato 4"/>
          <p:cNvSpPr>
            <a:spLocks noGrp="1"/>
          </p:cNvSpPr>
          <p:nvPr>
            <p:ph type="dt" sz="half" idx="10"/>
          </p:nvPr>
        </p:nvSpPr>
        <p:spPr/>
        <p:txBody>
          <a:bodyPr/>
          <a:lstStyle/>
          <a:p>
            <a:fld id="{4EF35C11-F01B-47CA-9A10-2410E0009836}" type="datetime2">
              <a:rPr lang="da-DK"/>
              <a:t>3. juni 2020</a:t>
            </a:fld>
            <a:endParaRPr lang="da-DK" dirty="0"/>
          </a:p>
        </p:txBody>
      </p:sp>
      <p:sp>
        <p:nvSpPr>
          <p:cNvPr id="7" name="Pladsholder til diasnummer 6"/>
          <p:cNvSpPr>
            <a:spLocks noGrp="1"/>
          </p:cNvSpPr>
          <p:nvPr>
            <p:ph type="sldNum" sz="quarter" idx="12"/>
          </p:nvPr>
        </p:nvSpPr>
        <p:spPr/>
        <p:txBody>
          <a:bodyPr/>
          <a:lstStyle/>
          <a:p>
            <a:fld id="{24C8C45C-947F-4981-8B3F-4F32E973C901}" type="slidenum">
              <a:rPr lang="da-DK"/>
              <a:pPr/>
              <a:t>4</a:t>
            </a:fld>
            <a:endParaRPr lang="da-DK" dirty="0"/>
          </a:p>
        </p:txBody>
      </p:sp>
      <p:sp>
        <p:nvSpPr>
          <p:cNvPr id="2" name="Text Placeholder 1">
            <a:extLst>
              <a:ext uri="{FF2B5EF4-FFF2-40B4-BE49-F238E27FC236}">
                <a16:creationId xmlns:a16="http://schemas.microsoft.com/office/drawing/2014/main" id="{6C376F63-4C33-4B0C-8A6C-A9D244C72D44}"/>
              </a:ext>
            </a:extLst>
          </p:cNvPr>
          <p:cNvSpPr>
            <a:spLocks noGrp="1"/>
          </p:cNvSpPr>
          <p:nvPr>
            <p:ph type="body" sz="quarter" idx="18"/>
          </p:nvPr>
        </p:nvSpPr>
        <p:spPr/>
        <p:txBody>
          <a:bodyPr/>
          <a:lstStyle/>
          <a:p>
            <a:endParaRPr lang="da-DK"/>
          </a:p>
        </p:txBody>
      </p:sp>
    </p:spTree>
    <p:extLst>
      <p:ext uri="{BB962C8B-B14F-4D97-AF65-F5344CB8AC3E}">
        <p14:creationId xmlns:p14="http://schemas.microsoft.com/office/powerpoint/2010/main" val="568187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44D7354-50E1-45E7-BE22-D6E7CC805771}"/>
              </a:ext>
            </a:extLst>
          </p:cNvPr>
          <p:cNvSpPr>
            <a:spLocks noGrp="1"/>
          </p:cNvSpPr>
          <p:nvPr>
            <p:ph type="title"/>
          </p:nvPr>
        </p:nvSpPr>
        <p:spPr/>
        <p:txBody>
          <a:bodyPr/>
          <a:lstStyle/>
          <a:p>
            <a:r>
              <a:rPr lang="da-DK" dirty="0" smtClean="0"/>
              <a:t>Definition af fjernundervisning</a:t>
            </a:r>
            <a:endParaRPr lang="en-GB" dirty="0"/>
          </a:p>
        </p:txBody>
      </p:sp>
      <p:sp>
        <p:nvSpPr>
          <p:cNvPr id="12" name="Content Placeholder 11">
            <a:extLst>
              <a:ext uri="{FF2B5EF4-FFF2-40B4-BE49-F238E27FC236}">
                <a16:creationId xmlns:a16="http://schemas.microsoft.com/office/drawing/2014/main" id="{71CD8E94-4428-4049-A865-705DF1A53BDF}"/>
              </a:ext>
            </a:extLst>
          </p:cNvPr>
          <p:cNvSpPr>
            <a:spLocks noGrp="1"/>
          </p:cNvSpPr>
          <p:nvPr>
            <p:ph idx="1"/>
          </p:nvPr>
        </p:nvSpPr>
        <p:spPr>
          <a:xfrm>
            <a:off x="539747" y="1800000"/>
            <a:ext cx="11110913" cy="4518000"/>
          </a:xfrm>
        </p:spPr>
        <p:txBody>
          <a:bodyPr/>
          <a:lstStyle/>
          <a:p>
            <a:r>
              <a:rPr lang="da-DK" dirty="0"/>
              <a:t>I lovbemærkninger om tilskud</a:t>
            </a:r>
            <a:r>
              <a:rPr lang="da-DK" dirty="0">
                <a:solidFill>
                  <a:srgbClr val="FF0000"/>
                </a:solidFill>
              </a:rPr>
              <a:t> </a:t>
            </a:r>
            <a:r>
              <a:rPr lang="da-DK" dirty="0" smtClean="0"/>
              <a:t>til fjernundervisning er følgende </a:t>
            </a:r>
            <a:r>
              <a:rPr lang="da-DK" dirty="0"/>
              <a:t>definition:</a:t>
            </a:r>
          </a:p>
          <a:p>
            <a:pPr lvl="1"/>
            <a:r>
              <a:rPr lang="da-DK" dirty="0"/>
              <a:t>”Fjernundervisning er en undervisningsform, hvor lærer og elev ikke er fysisk til stede på samme sted, men hvor det fysiske fremmøde erstattes af undervisning via digitale medier. Fjernundervisning kan, afhængig af eventuelle nærmere regler for de enkelte uddannelsesområder, omfatte hele uddannelser eller enkeltstående fag og kan afvikles som 100 pct. fjernundervisning eller som en kombination af almindelig undervisning og fjernundervisning, såkaldt blended </a:t>
            </a:r>
            <a:r>
              <a:rPr lang="da-DK" dirty="0" err="1"/>
              <a:t>learning</a:t>
            </a:r>
            <a:r>
              <a:rPr lang="da-DK" dirty="0"/>
              <a:t>.” </a:t>
            </a:r>
          </a:p>
          <a:p>
            <a:r>
              <a:rPr lang="da-DK" dirty="0" smtClean="0"/>
              <a:t>Digital </a:t>
            </a:r>
            <a:r>
              <a:rPr lang="da-DK" dirty="0"/>
              <a:t>aflevering af opgaver og lignende i et ellers almindeligt afviklet undervisningsforløb betragtes </a:t>
            </a:r>
            <a:r>
              <a:rPr lang="da-DK" u="sng" dirty="0"/>
              <a:t>ikke</a:t>
            </a:r>
            <a:r>
              <a:rPr lang="da-DK" dirty="0"/>
              <a:t> som blended </a:t>
            </a:r>
            <a:r>
              <a:rPr lang="da-DK" dirty="0" err="1"/>
              <a:t>learning</a:t>
            </a:r>
            <a:r>
              <a:rPr lang="da-DK" dirty="0" smtClean="0"/>
              <a:t>.</a:t>
            </a:r>
            <a:endParaRPr lang="da-DK" dirty="0"/>
          </a:p>
          <a:p>
            <a:r>
              <a:rPr lang="da-DK" dirty="0"/>
              <a:t>Undervisningen kan enten foregå synkront, hvor eleven følger undervisningen digitalt, mens der undervises, eller asynkront, fx ved hjælp af videoklip, der er </a:t>
            </a:r>
            <a:r>
              <a:rPr lang="da-DK" dirty="0" smtClean="0"/>
              <a:t>tilgængelig </a:t>
            </a:r>
            <a:r>
              <a:rPr lang="da-DK" dirty="0"/>
              <a:t>online hele døgnet.</a:t>
            </a:r>
          </a:p>
          <a:p>
            <a:pPr marL="0" indent="0">
              <a:buNone/>
            </a:pPr>
            <a:endParaRPr lang="da-DK" dirty="0"/>
          </a:p>
          <a:p>
            <a:endParaRPr lang="en-GB" dirty="0"/>
          </a:p>
        </p:txBody>
      </p:sp>
      <p:sp>
        <p:nvSpPr>
          <p:cNvPr id="4" name="Date Placeholder 3">
            <a:extLst>
              <a:ext uri="{FF2B5EF4-FFF2-40B4-BE49-F238E27FC236}">
                <a16:creationId xmlns:a16="http://schemas.microsoft.com/office/drawing/2014/main" id="{92F38EBB-DDC7-48BA-8239-A2992E3D7F15}"/>
              </a:ext>
            </a:extLst>
          </p:cNvPr>
          <p:cNvSpPr>
            <a:spLocks noGrp="1"/>
          </p:cNvSpPr>
          <p:nvPr>
            <p:ph type="dt" sz="half" idx="10"/>
          </p:nvPr>
        </p:nvSpPr>
        <p:spPr/>
        <p:txBody>
          <a:bodyPr/>
          <a:lstStyle/>
          <a:p>
            <a:fld id="{6BFF1D79-E139-4D39-9B42-E7E63E69F5D6}" type="datetime2">
              <a:rPr lang="da-DK" noProof="0" smtClean="0"/>
              <a:t>3. juni 2020</a:t>
            </a:fld>
            <a:endParaRPr lang="da-DK" noProof="0" dirty="0"/>
          </a:p>
        </p:txBody>
      </p:sp>
      <p:sp>
        <p:nvSpPr>
          <p:cNvPr id="6" name="Slide Number Placeholder 5">
            <a:extLst>
              <a:ext uri="{FF2B5EF4-FFF2-40B4-BE49-F238E27FC236}">
                <a16:creationId xmlns:a16="http://schemas.microsoft.com/office/drawing/2014/main" id="{C2C98229-FD76-40FD-90FD-D80517205825}"/>
              </a:ext>
            </a:extLst>
          </p:cNvPr>
          <p:cNvSpPr>
            <a:spLocks noGrp="1"/>
          </p:cNvSpPr>
          <p:nvPr>
            <p:ph type="sldNum" sz="quarter" idx="12"/>
          </p:nvPr>
        </p:nvSpPr>
        <p:spPr/>
        <p:txBody>
          <a:bodyPr/>
          <a:lstStyle/>
          <a:p>
            <a:fld id="{859873C9-BF5D-4A9A-BB31-45BBB7BABAF7}" type="slidenum">
              <a:rPr lang="da-DK" smtClean="0"/>
              <a:pPr/>
              <a:t>5</a:t>
            </a:fld>
            <a:endParaRPr lang="da-DK" dirty="0"/>
          </a:p>
        </p:txBody>
      </p:sp>
    </p:spTree>
    <p:custDataLst>
      <p:tags r:id="rId1"/>
    </p:custDataLst>
    <p:extLst>
      <p:ext uri="{BB962C8B-B14F-4D97-AF65-F5344CB8AC3E}">
        <p14:creationId xmlns:p14="http://schemas.microsoft.com/office/powerpoint/2010/main" val="3971726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Regler for fjernundervisning i AMU</a:t>
            </a:r>
            <a:endParaRPr lang="da-DK" dirty="0"/>
          </a:p>
        </p:txBody>
      </p:sp>
      <p:sp>
        <p:nvSpPr>
          <p:cNvPr id="3" name="Pladsholder til indhold 2"/>
          <p:cNvSpPr>
            <a:spLocks noGrp="1"/>
          </p:cNvSpPr>
          <p:nvPr>
            <p:ph idx="1"/>
          </p:nvPr>
        </p:nvSpPr>
        <p:spPr>
          <a:xfrm>
            <a:off x="539747" y="1800000"/>
            <a:ext cx="7425693" cy="4306160"/>
          </a:xfrm>
        </p:spPr>
        <p:txBody>
          <a:bodyPr/>
          <a:lstStyle/>
          <a:p>
            <a:r>
              <a:rPr lang="da-DK" dirty="0"/>
              <a:t>I AMU skal undervisning indberettes som fjernundervisning, hvis over 75 pct. af den samlede undervisning er tilrettelagt som fjernundervisning.</a:t>
            </a:r>
          </a:p>
          <a:p>
            <a:endParaRPr lang="da-DK" dirty="0"/>
          </a:p>
          <a:p>
            <a:r>
              <a:rPr lang="da-DK" dirty="0" smtClean="0"/>
              <a:t>Institutionen skal kunne </a:t>
            </a:r>
            <a:r>
              <a:rPr lang="da-DK" dirty="0"/>
              <a:t>dokumentere de enkelte kursisters aktiviteter, fx via logning af kursisters online aktivitet.</a:t>
            </a:r>
          </a:p>
          <a:p>
            <a:endParaRPr lang="da-DK" dirty="0"/>
          </a:p>
          <a:p>
            <a:r>
              <a:rPr lang="da-DK" dirty="0" smtClean="0"/>
              <a:t>Normalt kun </a:t>
            </a:r>
            <a:r>
              <a:rPr lang="da-DK" dirty="0"/>
              <a:t>VEU-godtgørelse, hvis mindre end 75% af den samlede undervisning er </a:t>
            </a:r>
            <a:r>
              <a:rPr lang="da-DK" dirty="0" smtClean="0"/>
              <a:t>fjernundervisning</a:t>
            </a:r>
            <a:r>
              <a:rPr lang="da-DK" dirty="0"/>
              <a:t>, </a:t>
            </a:r>
            <a:r>
              <a:rPr lang="da-DK" b="1" dirty="0"/>
              <a:t>men</a:t>
            </a:r>
            <a:r>
              <a:rPr lang="da-DK" dirty="0"/>
              <a:t> aktuelt forsøg med VEU-godtgørelse ved op til 100%  fjernundervisning, som er </a:t>
            </a:r>
            <a:r>
              <a:rPr lang="da-DK" dirty="0" smtClean="0"/>
              <a:t>prøvebelagt (se slide 13-18).</a:t>
            </a:r>
            <a:endParaRPr lang="da-DK" dirty="0"/>
          </a:p>
          <a:p>
            <a:endParaRPr lang="da-DK" dirty="0"/>
          </a:p>
        </p:txBody>
      </p:sp>
      <p:sp>
        <p:nvSpPr>
          <p:cNvPr id="4" name="Pladsholder til dato 3"/>
          <p:cNvSpPr>
            <a:spLocks noGrp="1"/>
          </p:cNvSpPr>
          <p:nvPr>
            <p:ph type="dt" sz="half" idx="10"/>
          </p:nvPr>
        </p:nvSpPr>
        <p:spPr/>
        <p:txBody>
          <a:bodyPr/>
          <a:lstStyle/>
          <a:p>
            <a:fld id="{2DD7F8E9-44EB-41CD-BCA9-5A57CDB0DDF0}" type="datetime2">
              <a:rPr lang="da-DK" noProof="0" smtClean="0"/>
              <a:t>3. juni 2020</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6</a:t>
            </a:fld>
            <a:endParaRPr lang="da-DK" dirty="0"/>
          </a:p>
        </p:txBody>
      </p:sp>
      <p:pic>
        <p:nvPicPr>
          <p:cNvPr id="9" name="Picture 2">
            <a:extLst>
              <a:ext uri="{FF2B5EF4-FFF2-40B4-BE49-F238E27FC236}">
                <a16:creationId xmlns:a16="http://schemas.microsoft.com/office/drawing/2014/main" id="{CF124D84-0E30-412F-B32A-009C8E7D44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3804" y="2446577"/>
            <a:ext cx="3904426" cy="2255040"/>
          </a:xfrm>
          <a:prstGeom prst="rect">
            <a:avLst/>
          </a:prstGeom>
        </p:spPr>
      </p:pic>
    </p:spTree>
    <p:extLst>
      <p:ext uri="{BB962C8B-B14F-4D97-AF65-F5344CB8AC3E}">
        <p14:creationId xmlns:p14="http://schemas.microsoft.com/office/powerpoint/2010/main" val="363562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8"/>
          <p:cNvPicPr>
            <a:picLocks noGrp="1" noChangeAspect="1"/>
          </p:cNvPicPr>
          <p:nvPr>
            <p:ph type="pic" sz="quarter" idx="15"/>
            <p:custDataLst>
              <p:tags r:id="rId1"/>
            </p:custDataLst>
          </p:nvPr>
        </p:nvPicPr>
        <p:blipFill rotWithShape="1">
          <a:blip r:embed="rId3">
            <a:extLst>
              <a:ext uri="{28A0092B-C50C-407E-A947-70E740481C1C}">
                <a14:useLocalDpi xmlns:a14="http://schemas.microsoft.com/office/drawing/2010/main" val="0"/>
              </a:ext>
            </a:extLst>
          </a:blip>
          <a:srcRect t="7802" b="7802"/>
          <a:stretch/>
        </p:blipFill>
        <p:spPr/>
      </p:pic>
      <p:sp>
        <p:nvSpPr>
          <p:cNvPr id="3" name="Titel 2"/>
          <p:cNvSpPr>
            <a:spLocks noGrp="1"/>
          </p:cNvSpPr>
          <p:nvPr>
            <p:ph type="ctrTitle"/>
          </p:nvPr>
        </p:nvSpPr>
        <p:spPr/>
        <p:txBody>
          <a:bodyPr/>
          <a:lstStyle/>
          <a:p>
            <a:r>
              <a:rPr lang="en-GB" dirty="0" smtClean="0">
                <a:solidFill>
                  <a:schemeClr val="bg1"/>
                </a:solidFill>
              </a:rPr>
              <a:t>Inspiration </a:t>
            </a:r>
            <a:r>
              <a:rPr lang="en-GB" dirty="0" err="1" smtClean="0">
                <a:solidFill>
                  <a:schemeClr val="bg1"/>
                </a:solidFill>
              </a:rPr>
              <a:t>til</a:t>
            </a:r>
            <a:r>
              <a:rPr lang="en-GB" dirty="0" smtClean="0">
                <a:solidFill>
                  <a:schemeClr val="bg1"/>
                </a:solidFill>
              </a:rPr>
              <a:t> </a:t>
            </a:r>
            <a:r>
              <a:rPr lang="en-GB" dirty="0" err="1" smtClean="0">
                <a:solidFill>
                  <a:schemeClr val="bg1"/>
                </a:solidFill>
              </a:rPr>
              <a:t>dokumentation</a:t>
            </a:r>
            <a:r>
              <a:rPr lang="en-GB" dirty="0" smtClean="0">
                <a:solidFill>
                  <a:schemeClr val="bg1"/>
                </a:solidFill>
              </a:rPr>
              <a:t> </a:t>
            </a:r>
            <a:r>
              <a:rPr lang="en-GB" dirty="0" err="1" smtClean="0">
                <a:solidFill>
                  <a:schemeClr val="bg1"/>
                </a:solidFill>
              </a:rPr>
              <a:t>af</a:t>
            </a:r>
            <a:r>
              <a:rPr lang="en-GB" dirty="0" smtClean="0">
                <a:solidFill>
                  <a:schemeClr val="bg1"/>
                </a:solidFill>
              </a:rPr>
              <a:t> </a:t>
            </a:r>
            <a:r>
              <a:rPr lang="en-GB" dirty="0" err="1" smtClean="0">
                <a:solidFill>
                  <a:schemeClr val="bg1"/>
                </a:solidFill>
              </a:rPr>
              <a:t>aktivitet</a:t>
            </a:r>
            <a:endParaRPr lang="da-DK" dirty="0"/>
          </a:p>
        </p:txBody>
      </p:sp>
      <p:sp>
        <p:nvSpPr>
          <p:cNvPr id="5" name="Pladsholder til dato 4"/>
          <p:cNvSpPr>
            <a:spLocks noGrp="1"/>
          </p:cNvSpPr>
          <p:nvPr>
            <p:ph type="dt" sz="half" idx="10"/>
          </p:nvPr>
        </p:nvSpPr>
        <p:spPr/>
        <p:txBody>
          <a:bodyPr/>
          <a:lstStyle/>
          <a:p>
            <a:fld id="{4EF35C11-F01B-47CA-9A10-2410E0009836}" type="datetime2">
              <a:rPr lang="da-DK"/>
              <a:t>3. juni 2020</a:t>
            </a:fld>
            <a:endParaRPr lang="da-DK" dirty="0"/>
          </a:p>
        </p:txBody>
      </p:sp>
      <p:sp>
        <p:nvSpPr>
          <p:cNvPr id="7" name="Pladsholder til diasnummer 6"/>
          <p:cNvSpPr>
            <a:spLocks noGrp="1"/>
          </p:cNvSpPr>
          <p:nvPr>
            <p:ph type="sldNum" sz="quarter" idx="12"/>
          </p:nvPr>
        </p:nvSpPr>
        <p:spPr/>
        <p:txBody>
          <a:bodyPr/>
          <a:lstStyle/>
          <a:p>
            <a:fld id="{24C8C45C-947F-4981-8B3F-4F32E973C901}" type="slidenum">
              <a:rPr lang="da-DK"/>
              <a:pPr/>
              <a:t>7</a:t>
            </a:fld>
            <a:endParaRPr lang="da-DK" dirty="0"/>
          </a:p>
        </p:txBody>
      </p:sp>
      <p:sp>
        <p:nvSpPr>
          <p:cNvPr id="2" name="Text Placeholder 1">
            <a:extLst>
              <a:ext uri="{FF2B5EF4-FFF2-40B4-BE49-F238E27FC236}">
                <a16:creationId xmlns:a16="http://schemas.microsoft.com/office/drawing/2014/main" id="{CABE1B6B-E2FC-41A2-A0B0-F57340287D2D}"/>
              </a:ext>
            </a:extLst>
          </p:cNvPr>
          <p:cNvSpPr>
            <a:spLocks noGrp="1"/>
          </p:cNvSpPr>
          <p:nvPr>
            <p:ph type="body" sz="quarter" idx="18"/>
          </p:nvPr>
        </p:nvSpPr>
        <p:spPr/>
        <p:txBody>
          <a:bodyPr/>
          <a:lstStyle/>
          <a:p>
            <a:endParaRPr lang="da-DK"/>
          </a:p>
        </p:txBody>
      </p:sp>
    </p:spTree>
    <p:extLst>
      <p:ext uri="{BB962C8B-B14F-4D97-AF65-F5344CB8AC3E}">
        <p14:creationId xmlns:p14="http://schemas.microsoft.com/office/powerpoint/2010/main" val="4225051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Dokumentation af aktivitet gennem LMS</a:t>
            </a:r>
            <a:endParaRPr lang="da-DK" dirty="0"/>
          </a:p>
        </p:txBody>
      </p:sp>
      <p:sp>
        <p:nvSpPr>
          <p:cNvPr id="3" name="Pladsholder til indhold 2"/>
          <p:cNvSpPr>
            <a:spLocks noGrp="1"/>
          </p:cNvSpPr>
          <p:nvPr>
            <p:ph idx="1"/>
          </p:nvPr>
        </p:nvSpPr>
        <p:spPr>
          <a:xfrm>
            <a:off x="539748" y="1800000"/>
            <a:ext cx="6503078" cy="4518000"/>
          </a:xfrm>
        </p:spPr>
        <p:txBody>
          <a:bodyPr/>
          <a:lstStyle/>
          <a:p>
            <a:r>
              <a:rPr lang="da-DK" dirty="0" smtClean="0"/>
              <a:t>I lovbemærkningerne nævnes logning af kursisternes online aktivitet som én måde at dokumentere aktivitet. </a:t>
            </a:r>
          </a:p>
          <a:p>
            <a:r>
              <a:rPr lang="da-DK" dirty="0" smtClean="0"/>
              <a:t>Det kan gøres ved at registrere den tid, kursisten bruger i skolens LMS.</a:t>
            </a:r>
          </a:p>
          <a:p>
            <a:r>
              <a:rPr lang="da-DK" dirty="0" smtClean="0"/>
              <a:t>De fleste </a:t>
            </a:r>
            <a:r>
              <a:rPr lang="da-DK" dirty="0" err="1" smtClean="0"/>
              <a:t>LMS’er</a:t>
            </a:r>
            <a:r>
              <a:rPr lang="da-DK" dirty="0" smtClean="0"/>
              <a:t> kan angive, hvor meget tid den enkelte kursist bruger i systemet og på de enkelte videoer og sider. </a:t>
            </a:r>
          </a:p>
          <a:p>
            <a:r>
              <a:rPr lang="da-DK" dirty="0" smtClean="0"/>
              <a:t>Underviseren kan dermed også se, hvis en kursist er gået i stå et bestemt sted i materialet.  </a:t>
            </a:r>
          </a:p>
          <a:p>
            <a:endParaRPr lang="da-DK" dirty="0"/>
          </a:p>
        </p:txBody>
      </p:sp>
      <p:sp>
        <p:nvSpPr>
          <p:cNvPr id="4" name="Pladsholder til dato 3"/>
          <p:cNvSpPr>
            <a:spLocks noGrp="1"/>
          </p:cNvSpPr>
          <p:nvPr>
            <p:ph type="dt" sz="half" idx="10"/>
          </p:nvPr>
        </p:nvSpPr>
        <p:spPr/>
        <p:txBody>
          <a:bodyPr/>
          <a:lstStyle/>
          <a:p>
            <a:fld id="{2DD7F8E9-44EB-41CD-BCA9-5A57CDB0DDF0}" type="datetime2">
              <a:rPr lang="da-DK" noProof="0" smtClean="0"/>
              <a:t>3. juni 2020</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8</a:t>
            </a:fld>
            <a:endParaRPr lang="da-DK" dirty="0"/>
          </a:p>
        </p:txBody>
      </p:sp>
      <p:pic>
        <p:nvPicPr>
          <p:cNvPr id="12" name="Picture 2">
            <a:extLst>
              <a:ext uri="{FF2B5EF4-FFF2-40B4-BE49-F238E27FC236}">
                <a16:creationId xmlns:a16="http://schemas.microsoft.com/office/drawing/2014/main" id="{B4CC6240-3C65-4AD0-92EE-BEFF10252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8544" y="2175277"/>
            <a:ext cx="3059438" cy="3061800"/>
          </a:xfrm>
          <a:prstGeom prst="rect">
            <a:avLst/>
          </a:prstGeom>
        </p:spPr>
      </p:pic>
    </p:spTree>
    <p:extLst>
      <p:ext uri="{BB962C8B-B14F-4D97-AF65-F5344CB8AC3E}">
        <p14:creationId xmlns:p14="http://schemas.microsoft.com/office/powerpoint/2010/main" val="1657194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Dokumentation af aktivitet gennem LMS</a:t>
            </a:r>
          </a:p>
        </p:txBody>
      </p:sp>
      <p:sp>
        <p:nvSpPr>
          <p:cNvPr id="4" name="Pladsholder til dato 3"/>
          <p:cNvSpPr>
            <a:spLocks noGrp="1"/>
          </p:cNvSpPr>
          <p:nvPr>
            <p:ph type="dt" sz="half" idx="10"/>
          </p:nvPr>
        </p:nvSpPr>
        <p:spPr/>
        <p:txBody>
          <a:bodyPr/>
          <a:lstStyle/>
          <a:p>
            <a:fld id="{2DD7F8E9-44EB-41CD-BCA9-5A57CDB0DDF0}" type="datetime2">
              <a:rPr lang="da-DK" noProof="0" smtClean="0"/>
              <a:t>3. juni 2020</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9</a:t>
            </a:fld>
            <a:endParaRPr lang="da-DK" dirty="0"/>
          </a:p>
        </p:txBody>
      </p:sp>
      <p:sp>
        <p:nvSpPr>
          <p:cNvPr id="8" name="Pladsholder til tekst 7"/>
          <p:cNvSpPr>
            <a:spLocks noGrp="1"/>
          </p:cNvSpPr>
          <p:nvPr>
            <p:ph type="body" sz="quarter" idx="15"/>
          </p:nvPr>
        </p:nvSpPr>
        <p:spPr/>
        <p:txBody>
          <a:bodyPr/>
          <a:lstStyle/>
          <a:p>
            <a:r>
              <a:rPr lang="da-DK" dirty="0" smtClean="0"/>
              <a:t>Eksempel fra MOODLE på underviserens mulighed for at </a:t>
            </a:r>
            <a:r>
              <a:rPr lang="da-DK" dirty="0" err="1" smtClean="0"/>
              <a:t>tracke</a:t>
            </a:r>
            <a:r>
              <a:rPr lang="da-DK" dirty="0" smtClean="0"/>
              <a:t> kursisternes progression i systemet. </a:t>
            </a:r>
            <a:endParaRPr lang="da-DK" dirty="0"/>
          </a:p>
        </p:txBody>
      </p:sp>
      <p:sp>
        <p:nvSpPr>
          <p:cNvPr id="12" name="Pladsholder til indhold 5"/>
          <p:cNvSpPr txBox="1">
            <a:spLocks/>
          </p:cNvSpPr>
          <p:nvPr/>
        </p:nvSpPr>
        <p:spPr>
          <a:xfrm>
            <a:off x="539751" y="1680479"/>
            <a:ext cx="5464800" cy="4518000"/>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a:lstStyle>
          <a:p>
            <a:r>
              <a:rPr lang="da-DK" dirty="0" smtClean="0"/>
              <a:t>En anden måde at dokumentere aktivitet i LMS er at opbygge forløb med ”</a:t>
            </a:r>
            <a:r>
              <a:rPr lang="da-DK" dirty="0" err="1" smtClean="0"/>
              <a:t>levels</a:t>
            </a:r>
            <a:r>
              <a:rPr lang="da-DK" dirty="0" smtClean="0"/>
              <a:t>”, der skal ”</a:t>
            </a:r>
            <a:r>
              <a:rPr lang="da-DK" dirty="0" err="1" smtClean="0"/>
              <a:t>unlogges</a:t>
            </a:r>
            <a:r>
              <a:rPr lang="da-DK" dirty="0" smtClean="0"/>
              <a:t>”.</a:t>
            </a:r>
          </a:p>
          <a:p>
            <a:r>
              <a:rPr lang="da-DK" dirty="0" smtClean="0"/>
              <a:t>Med inspiration fra computerspil kan online undervisningsforløb opdeles i emne eller niveauinddelte ”</a:t>
            </a:r>
            <a:r>
              <a:rPr lang="da-DK" dirty="0" err="1" smtClean="0"/>
              <a:t>levels</a:t>
            </a:r>
            <a:r>
              <a:rPr lang="da-DK" dirty="0" smtClean="0"/>
              <a:t>”.</a:t>
            </a:r>
          </a:p>
          <a:p>
            <a:r>
              <a:rPr lang="da-DK" dirty="0" smtClean="0"/>
              <a:t>For at få adgang til næste ”</a:t>
            </a:r>
            <a:r>
              <a:rPr lang="da-DK" dirty="0" err="1" smtClean="0"/>
              <a:t>level</a:t>
            </a:r>
            <a:r>
              <a:rPr lang="da-DK" dirty="0" smtClean="0"/>
              <a:t>” skal kursisten vise, at læringsstoffet er forstået. </a:t>
            </a:r>
          </a:p>
          <a:p>
            <a:r>
              <a:rPr lang="da-DK" dirty="0" smtClean="0"/>
              <a:t>Brug fx en selvrettende prøve eller quiz hertil.</a:t>
            </a:r>
          </a:p>
          <a:p>
            <a:r>
              <a:rPr lang="da-DK" dirty="0" smtClean="0"/>
              <a:t>Det kan også gøres ved en lærerrettet prøve, men det vil være mindre fleksibelt.</a:t>
            </a:r>
          </a:p>
        </p:txBody>
      </p:sp>
      <p:pic>
        <p:nvPicPr>
          <p:cNvPr id="14" name="Pladsholder til indhold 8"/>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6185863" y="1680479"/>
            <a:ext cx="5464175" cy="4278484"/>
          </a:xfrm>
        </p:spPr>
      </p:pic>
    </p:spTree>
    <p:extLst>
      <p:ext uri="{BB962C8B-B14F-4D97-AF65-F5344CB8AC3E}">
        <p14:creationId xmlns:p14="http://schemas.microsoft.com/office/powerpoint/2010/main" val="11059941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TEMPLAFYSLIDEID" val="637061986702244178"/>
</p:tagLst>
</file>

<file path=ppt/tags/tag14.xml><?xml version="1.0" encoding="utf-8"?>
<p:tagLst xmlns:a="http://schemas.openxmlformats.org/drawingml/2006/main" xmlns:r="http://schemas.openxmlformats.org/officeDocument/2006/relationships" xmlns:p="http://schemas.openxmlformats.org/presentationml/2006/main">
  <p:tag name="TEMPLAFYSLIDEID" val="636951478107427552"/>
</p:tagLst>
</file>

<file path=ppt/tags/tag15.xml><?xml version="1.0" encoding="utf-8"?>
<p:tagLst xmlns:a="http://schemas.openxmlformats.org/drawingml/2006/main" xmlns:r="http://schemas.openxmlformats.org/officeDocument/2006/relationships" xmlns:p="http://schemas.openxmlformats.org/presentationml/2006/main">
  <p:tag name="CONTAINEDIMAGEPATH" val="C:\Users\B016006\AppData\Local\Temp\Templafy\PowerPointVsto\Assets\6d85e0d4-b0f9-4384-a7b7-ee87854d0f75.jpeg"/>
  <p:tag name="TEMPLAFYSLIDEID" val="636951535881567324"/>
</p:tagLst>
</file>

<file path=ppt/tags/tag16.xml><?xml version="1.0" encoding="utf-8"?>
<p:tagLst xmlns:a="http://schemas.openxmlformats.org/drawingml/2006/main" xmlns:r="http://schemas.openxmlformats.org/officeDocument/2006/relationships" xmlns:p="http://schemas.openxmlformats.org/presentationml/2006/main">
  <p:tag name="TEMPLAFYSLIDEID" val="637061986702244179"/>
</p:tagLst>
</file>

<file path=ppt/tags/tag17.xml><?xml version="1.0" encoding="utf-8"?>
<p:tagLst xmlns:a="http://schemas.openxmlformats.org/drawingml/2006/main" xmlns:r="http://schemas.openxmlformats.org/officeDocument/2006/relationships" xmlns:p="http://schemas.openxmlformats.org/presentationml/2006/main">
  <p:tag name="CONTAINEDIMAGEPATH" val="C:\Users\B016006\AppData\Local\Temp\Templafy\PowerPointVsto\Assets\eud15.jpg"/>
  <p:tag name="TEMPLAFYSLIDEID" val="636951535881567331"/>
</p:tagLst>
</file>

<file path=ppt/tags/tag18.xml><?xml version="1.0" encoding="utf-8"?>
<p:tagLst xmlns:a="http://schemas.openxmlformats.org/drawingml/2006/main" xmlns:r="http://schemas.openxmlformats.org/officeDocument/2006/relationships" xmlns:p="http://schemas.openxmlformats.org/presentationml/2006/main">
  <p:tag name="CONTAINEDIMAGEPATH" val="C:\Users\B016006\AppData\Local\Temp\Templafy\PowerPointVsto\Assets\gym5.jpg"/>
  <p:tag name="TEMPLAFYSLIDEID" val="636951535881567337"/>
</p:tagLst>
</file>

<file path=ppt/tags/tag19.xml><?xml version="1.0" encoding="utf-8"?>
<p:tagLst xmlns:a="http://schemas.openxmlformats.org/drawingml/2006/main" xmlns:r="http://schemas.openxmlformats.org/officeDocument/2006/relationships" xmlns:p="http://schemas.openxmlformats.org/presentationml/2006/main">
  <p:tag name="CONTAINEDIMAGEPATH" val="C:\Users\B026069\AppData\Local\Temp\Templafy\PowerPointVsto\Assets\57f0b8b5-cc61-4234-bc2d-e0d0428ef89e.jpeg"/>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UVM">
  <a:themeElements>
    <a:clrScheme name="Undervisningsministeriet">
      <a:dk1>
        <a:srgbClr val="161616"/>
      </a:dk1>
      <a:lt1>
        <a:srgbClr val="FFFFFF"/>
      </a:lt1>
      <a:dk2>
        <a:srgbClr val="404042"/>
      </a:dk2>
      <a:lt2>
        <a:srgbClr val="E5F1F4"/>
      </a:lt2>
      <a:accent1>
        <a:srgbClr val="007A98"/>
      </a:accent1>
      <a:accent2>
        <a:srgbClr val="99CAD6"/>
      </a:accent2>
      <a:accent3>
        <a:srgbClr val="33786D"/>
      </a:accent3>
      <a:accent4>
        <a:srgbClr val="C31F59"/>
      </a:accent4>
      <a:accent5>
        <a:srgbClr val="69226A"/>
      </a:accent5>
      <a:accent6>
        <a:srgbClr val="EA8145"/>
      </a:accent6>
      <a:hlink>
        <a:srgbClr val="007A98"/>
      </a:hlink>
      <a:folHlink>
        <a:srgbClr val="99CAD6"/>
      </a:folHlink>
    </a:clrScheme>
    <a:fontScheme name="UVM">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Blank.potx" id="{7B5B84D5-A520-4060-84DC-056D7B13DB11}" vid="{D567C7F5-CE46-4E14-8AB4-EFFA31538308}"/>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1274</Words>
  <Application>Microsoft Office PowerPoint</Application>
  <PresentationFormat>Widescreen</PresentationFormat>
  <Paragraphs>146</Paragraphs>
  <Slides>19</Slides>
  <Notes>3</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19</vt:i4>
      </vt:variant>
    </vt:vector>
  </HeadingPairs>
  <TitlesOfParts>
    <vt:vector size="23" baseType="lpstr">
      <vt:lpstr>Arial</vt:lpstr>
      <vt:lpstr>Georgia</vt:lpstr>
      <vt:lpstr>Verdana</vt:lpstr>
      <vt:lpstr>UVM</vt:lpstr>
      <vt:lpstr>Inspiration til fjernundervisning i AMU</vt:lpstr>
      <vt:lpstr>Indhold</vt:lpstr>
      <vt:lpstr>Hvorfor fjernundervisning?</vt:lpstr>
      <vt:lpstr>Regler for fjernundervisning</vt:lpstr>
      <vt:lpstr>Definition af fjernundervisning</vt:lpstr>
      <vt:lpstr>Regler for fjernundervisning i AMU</vt:lpstr>
      <vt:lpstr>Inspiration til dokumentation af aktivitet</vt:lpstr>
      <vt:lpstr>Dokumentation af aktivitet gennem LMS</vt:lpstr>
      <vt:lpstr>Dokumentation af aktivitet gennem LMS</vt:lpstr>
      <vt:lpstr>Dokumentation af aktivitet med manuel kontrol</vt:lpstr>
      <vt:lpstr>Identifikation af kursist</vt:lpstr>
      <vt:lpstr>Plads til gode ideer</vt:lpstr>
      <vt:lpstr>Forsøg med VEU-godtgørelse ved fuld fjernundervisning</vt:lpstr>
      <vt:lpstr>Aftale om forsøgsordning</vt:lpstr>
      <vt:lpstr>Forsøget giver dispensation fra  Godtgørelsesbekendtgørelsens § 6, stk. 2</vt:lpstr>
      <vt:lpstr>VEU-godtgørelse ved fuld fjernundervisning kan opnås, når der aflægges prøve</vt:lpstr>
      <vt:lpstr>Hvorfor bruge forsøgsordningen?</vt:lpstr>
      <vt:lpstr>Vil du vide mere?</vt:lpstr>
      <vt:lpstr>Videndeling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2019-04-11T11:14:19Z</dcterms:created>
  <dcterms:modified xsi:type="dcterms:W3CDTF">2020-06-03T08:29:30Z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y fmtid="{D5CDD505-2E9C-101B-9397-08002B2CF9AE}" pid="4" name="CustomerId">
    <vt:lpwstr>uvm</vt:lpwstr>
  </property>
  <property fmtid="{D5CDD505-2E9C-101B-9397-08002B2CF9AE}" pid="5" name="TemplateId">
    <vt:lpwstr>637030260382031167</vt:lpwstr>
  </property>
  <property fmtid="{D5CDD505-2E9C-101B-9397-08002B2CF9AE}" pid="6" name="UserProfileId">
    <vt:lpwstr>637080183329636149</vt:lpwstr>
  </property>
</Properties>
</file>