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55" r:id="rId1"/>
  </p:sldMasterIdLst>
  <p:notesMasterIdLst>
    <p:notesMasterId r:id="rId10"/>
  </p:notesMasterIdLst>
  <p:handoutMasterIdLst>
    <p:handoutMasterId r:id="rId11"/>
  </p:handoutMasterIdLst>
  <p:sldIdLst>
    <p:sldId id="405" r:id="rId2"/>
    <p:sldId id="389" r:id="rId3"/>
    <p:sldId id="406" r:id="rId4"/>
    <p:sldId id="408" r:id="rId5"/>
    <p:sldId id="410" r:id="rId6"/>
    <p:sldId id="407" r:id="rId7"/>
    <p:sldId id="409" r:id="rId8"/>
    <p:sldId id="413" r:id="rId9"/>
  </p:sldIdLst>
  <p:sldSz cx="9144000" cy="6858000" type="screen4x3"/>
  <p:notesSz cx="6805613" cy="9944100"/>
  <p:custDataLst>
    <p:tags r:id="rId12"/>
  </p:custDataLst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1">
          <p15:clr>
            <a:srgbClr val="A4A3A4"/>
          </p15:clr>
        </p15:guide>
        <p15:guide id="2" orient="horz" pos="3702" userDrawn="1">
          <p15:clr>
            <a:srgbClr val="A4A3A4"/>
          </p15:clr>
        </p15:guide>
        <p15:guide id="3" orient="horz" pos="119" userDrawn="1">
          <p15:clr>
            <a:srgbClr val="A4A3A4"/>
          </p15:clr>
        </p15:guide>
        <p15:guide id="4" orient="horz" pos="958" userDrawn="1">
          <p15:clr>
            <a:srgbClr val="A4A3A4"/>
          </p15:clr>
        </p15:guide>
        <p15:guide id="5" pos="5329" userDrawn="1">
          <p15:clr>
            <a:srgbClr val="A4A3A4"/>
          </p15:clr>
        </p15:guide>
        <p15:guide id="6" pos="441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D5C"/>
    <a:srgbClr val="000000"/>
    <a:srgbClr val="FFFFFF"/>
    <a:srgbClr val="A56B4E"/>
    <a:srgbClr val="69B8D6"/>
    <a:srgbClr val="777777"/>
    <a:srgbClr val="99CCFF"/>
    <a:srgbClr val="717171"/>
    <a:srgbClr val="FFFF6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 autoAdjust="0"/>
    <p:restoredTop sz="87771" autoAdjust="0"/>
  </p:normalViewPr>
  <p:slideViewPr>
    <p:cSldViewPr snapToGrid="0">
      <p:cViewPr>
        <p:scale>
          <a:sx n="101" d="100"/>
          <a:sy n="101" d="100"/>
        </p:scale>
        <p:origin x="-1398" y="-186"/>
      </p:cViewPr>
      <p:guideLst>
        <p:guide orient="horz" pos="221"/>
        <p:guide orient="horz" pos="3702"/>
        <p:guide orient="horz" pos="119"/>
        <p:guide orient="horz" pos="958"/>
        <p:guide pos="5329"/>
        <p:guide pos="4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24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1917" cy="279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0026" tIns="46813" rIns="90026" bIns="46813" numCol="1" anchor="t" anchorCtr="0" compatLnSpc="1">
            <a:prstTxWarp prst="textNoShape">
              <a:avLst/>
            </a:prstTxWarp>
            <a:spAutoFit/>
          </a:bodyPr>
          <a:lstStyle>
            <a:lvl1pPr algn="l" defTabSz="914091">
              <a:spcBef>
                <a:spcPct val="0"/>
              </a:spcBef>
              <a:defRPr b="1"/>
            </a:lvl1pPr>
          </a:lstStyle>
          <a:p>
            <a:endParaRPr lang="da-DK" dirty="0">
              <a:latin typeface="Verdana"/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09518" y="0"/>
            <a:ext cx="181917" cy="279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0026" tIns="46813" rIns="90026" bIns="46813" numCol="1" anchor="t" anchorCtr="0" compatLnSpc="1">
            <a:prstTxWarp prst="textNoShape">
              <a:avLst/>
            </a:prstTxWarp>
            <a:spAutoFit/>
          </a:bodyPr>
          <a:lstStyle>
            <a:lvl1pPr algn="r" defTabSz="914091">
              <a:spcBef>
                <a:spcPct val="0"/>
              </a:spcBef>
              <a:defRPr b="1"/>
            </a:lvl1pPr>
          </a:lstStyle>
          <a:p>
            <a:endParaRPr lang="da-DK" dirty="0">
              <a:latin typeface="Verdana"/>
            </a:endParaRP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43563"/>
            <a:ext cx="181917" cy="279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0026" tIns="46813" rIns="90026" bIns="46813" numCol="1" anchor="b" anchorCtr="0" compatLnSpc="1">
            <a:prstTxWarp prst="textNoShape">
              <a:avLst/>
            </a:prstTxWarp>
            <a:spAutoFit/>
          </a:bodyPr>
          <a:lstStyle>
            <a:lvl1pPr algn="l" defTabSz="914091">
              <a:spcBef>
                <a:spcPct val="0"/>
              </a:spcBef>
              <a:defRPr b="1"/>
            </a:lvl1pPr>
          </a:lstStyle>
          <a:p>
            <a:endParaRPr lang="da-DK" dirty="0">
              <a:latin typeface="Verdana"/>
            </a:endParaRPr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00859" y="9643789"/>
            <a:ext cx="590577" cy="2792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0026" tIns="46813" rIns="90026" bIns="46813" numCol="1" anchor="b" anchorCtr="0" compatLnSpc="1">
            <a:prstTxWarp prst="textNoShape">
              <a:avLst/>
            </a:prstTxWarp>
            <a:spAutoFit/>
          </a:bodyPr>
          <a:lstStyle>
            <a:lvl1pPr algn="r" defTabSz="914091">
              <a:spcBef>
                <a:spcPct val="0"/>
              </a:spcBef>
              <a:defRPr b="1"/>
            </a:lvl1pPr>
          </a:lstStyle>
          <a:p>
            <a:fld id="{759B724C-78FC-4698-BDE4-19F15588D530}" type="slidenum">
              <a:rPr lang="da-DK">
                <a:latin typeface="Verdana"/>
              </a:rPr>
              <a:pPr/>
              <a:t>‹nr.›</a:t>
            </a:fld>
            <a:endParaRPr lang="da-DK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177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2250" cy="49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l" defTabSz="910911">
              <a:spcBef>
                <a:spcPct val="0"/>
              </a:spcBef>
              <a:defRPr/>
            </a:lvl1pPr>
          </a:lstStyle>
          <a:p>
            <a:endParaRPr lang="da-DK" dirty="0">
              <a:latin typeface="Verdana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65" y="1"/>
            <a:ext cx="2952250" cy="49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defTabSz="910911">
              <a:spcBef>
                <a:spcPct val="0"/>
              </a:spcBef>
              <a:defRPr/>
            </a:lvl1pPr>
          </a:lstStyle>
          <a:p>
            <a:endParaRPr lang="da-DK" dirty="0">
              <a:latin typeface="Verdana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3638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2069" y="4721215"/>
            <a:ext cx="5390928" cy="109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a-DK" dirty="0" smtClean="0"/>
              <a:t>Klik for at redigere teksttypografien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302"/>
            <a:ext cx="2952250" cy="49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l" defTabSz="910911">
              <a:spcBef>
                <a:spcPct val="0"/>
              </a:spcBef>
              <a:defRPr/>
            </a:lvl1pPr>
          </a:lstStyle>
          <a:p>
            <a:endParaRPr lang="da-DK" dirty="0">
              <a:latin typeface="Verdana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65" y="9447302"/>
            <a:ext cx="2952250" cy="49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defTabSz="910911">
              <a:spcBef>
                <a:spcPct val="0"/>
              </a:spcBef>
              <a:defRPr/>
            </a:lvl1pPr>
          </a:lstStyle>
          <a:p>
            <a:fld id="{1D57CA6B-6BE3-424D-A16A-799909235261}" type="slidenum">
              <a:rPr lang="da-DK" smtClean="0">
                <a:latin typeface="Verdana"/>
              </a:rPr>
              <a:pPr/>
              <a:t>‹nr.›</a:t>
            </a:fld>
            <a:endParaRPr lang="da-DK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96831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36525" indent="-134938" algn="l" rtl="0" eaLnBrk="0" fontAlgn="base" hangingPunct="0">
      <a:spcBef>
        <a:spcPct val="5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285750" indent="-147638" algn="l" rtl="0" eaLnBrk="0" fontAlgn="base" hangingPunct="0">
      <a:spcBef>
        <a:spcPct val="5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422275" indent="-134938" algn="l" rtl="0" eaLnBrk="0" fontAlgn="base" hangingPunct="0">
      <a:spcBef>
        <a:spcPct val="50000"/>
      </a:spcBef>
      <a:spcAft>
        <a:spcPct val="0"/>
      </a:spcAft>
      <a:buChar char="·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571500" indent="-147638" algn="l" rtl="0" eaLnBrk="0" fontAlgn="base" hangingPunct="0">
      <a:spcBef>
        <a:spcPct val="50000"/>
      </a:spcBef>
      <a:spcAft>
        <a:spcPct val="0"/>
      </a:spcAft>
      <a:buChar char="»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7CA6B-6BE3-424D-A16A-799909235261}" type="slidenum">
              <a:rPr lang="da-DK" smtClean="0">
                <a:latin typeface="Verdana"/>
              </a:rPr>
              <a:pPr/>
              <a:t>1</a:t>
            </a:fld>
            <a:endParaRPr lang="da-DK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26094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BEE85-9E51-4B9F-8771-E6C9C2B7AFB0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865282" name="Rectangle 7"/>
          <p:cNvSpPr txBox="1">
            <a:spLocks noGrp="1" noChangeArrowheads="1"/>
          </p:cNvSpPr>
          <p:nvPr/>
        </p:nvSpPr>
        <p:spPr bwMode="auto">
          <a:xfrm>
            <a:off x="3853366" y="9447302"/>
            <a:ext cx="2952250" cy="49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98" tIns="45599" rIns="91198" bIns="45599" anchor="b"/>
          <a:lstStyle/>
          <a:p>
            <a:pPr algn="r" defTabSz="910792">
              <a:spcBef>
                <a:spcPct val="0"/>
              </a:spcBef>
            </a:pPr>
            <a:fld id="{6E43DA74-7137-48DC-8449-BDE26C57B340}" type="slidenum">
              <a:rPr lang="da-DK" smtClean="0"/>
              <a:pPr algn="r" defTabSz="910792">
                <a:spcBef>
                  <a:spcPct val="0"/>
                </a:spcBef>
              </a:pPr>
              <a:t>2</a:t>
            </a:fld>
            <a:endParaRPr lang="da-DK" dirty="0"/>
          </a:p>
        </p:txBody>
      </p:sp>
      <p:sp>
        <p:nvSpPr>
          <p:cNvPr id="86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6" y="4721216"/>
            <a:ext cx="4990783" cy="155858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118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7CA6B-6BE3-424D-A16A-799909235261}" type="slidenum">
              <a:rPr lang="da-DK" smtClean="0">
                <a:latin typeface="Verdana"/>
              </a:rPr>
              <a:pPr/>
              <a:t>3</a:t>
            </a:fld>
            <a:endParaRPr lang="da-DK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85232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7CA6B-6BE3-424D-A16A-799909235261}" type="slidenum">
              <a:rPr lang="da-DK" smtClean="0">
                <a:latin typeface="Verdana"/>
              </a:rPr>
              <a:pPr/>
              <a:t>4</a:t>
            </a:fld>
            <a:endParaRPr lang="da-DK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33346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7CA6B-6BE3-424D-A16A-799909235261}" type="slidenum">
              <a:rPr lang="da-DK" smtClean="0">
                <a:latin typeface="Verdana"/>
              </a:rPr>
              <a:pPr/>
              <a:t>5</a:t>
            </a:fld>
            <a:endParaRPr lang="da-DK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47202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7CA6B-6BE3-424D-A16A-799909235261}" type="slidenum">
              <a:rPr lang="da-DK" smtClean="0">
                <a:latin typeface="Verdana"/>
              </a:rPr>
              <a:pPr/>
              <a:t>6</a:t>
            </a:fld>
            <a:endParaRPr lang="da-DK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34955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712069" y="4721215"/>
            <a:ext cx="5390928" cy="7078861"/>
          </a:xfrm>
        </p:spPr>
        <p:txBody>
          <a:bodyPr/>
          <a:lstStyle/>
          <a:p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7CA6B-6BE3-424D-A16A-799909235261}" type="slidenum">
              <a:rPr lang="da-DK" smtClean="0">
                <a:latin typeface="Verdana"/>
              </a:rPr>
              <a:pPr/>
              <a:t>7</a:t>
            </a:fld>
            <a:endParaRPr lang="da-DK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43809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7CA6B-6BE3-424D-A16A-799909235261}" type="slidenum">
              <a:rPr lang="da-DK" smtClean="0">
                <a:latin typeface="Verdana"/>
              </a:rPr>
              <a:pPr/>
              <a:t>8</a:t>
            </a:fld>
            <a:endParaRPr lang="da-DK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6616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16" name="Rectangle 9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69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ladsholder til billede 5"/>
          <p:cNvSpPr>
            <a:spLocks noGrp="1"/>
          </p:cNvSpPr>
          <p:nvPr>
            <p:ph type="pic" sz="quarter" idx="10"/>
          </p:nvPr>
        </p:nvSpPr>
        <p:spPr>
          <a:xfrm>
            <a:off x="180000" y="180000"/>
            <a:ext cx="8783638" cy="6497638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pic>
        <p:nvPicPr>
          <p:cNvPr id="25" name="Pladsholder til billed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6" r="4956"/>
          <a:stretch>
            <a:fillRect/>
          </a:stretch>
        </p:blipFill>
        <p:spPr bwMode="auto">
          <a:xfrm>
            <a:off x="180000" y="180000"/>
            <a:ext cx="8784000" cy="649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ktangel 2"/>
          <p:cNvSpPr/>
          <p:nvPr userDrawn="1"/>
        </p:nvSpPr>
        <p:spPr bwMode="auto">
          <a:xfrm>
            <a:off x="468000" y="180000"/>
            <a:ext cx="5472113" cy="30607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20000" y="391812"/>
            <a:ext cx="2145978" cy="408467"/>
          </a:xfrm>
          <a:prstGeom prst="rect">
            <a:avLst/>
          </a:prstGeom>
        </p:spPr>
      </p:pic>
      <p:sp>
        <p:nvSpPr>
          <p:cNvPr id="18" name="Pladsholder til tekst 17"/>
          <p:cNvSpPr>
            <a:spLocks noGrp="1"/>
          </p:cNvSpPr>
          <p:nvPr>
            <p:ph type="body" sz="quarter" idx="11" hasCustomPrompt="1"/>
          </p:nvPr>
        </p:nvSpPr>
        <p:spPr>
          <a:xfrm>
            <a:off x="468000" y="180000"/>
            <a:ext cx="5472000" cy="3060000"/>
          </a:xfrm>
        </p:spPr>
        <p:txBody>
          <a:bodyPr lIns="241200" rIns="180000" bIns="234000" anchor="b" anchorCtr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Dato</a:t>
            </a:r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02000" y="1267200"/>
            <a:ext cx="5061600" cy="1000800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  <a:lvl2pPr>
              <a:defRPr sz="3200" b="1">
                <a:solidFill>
                  <a:schemeClr val="bg1"/>
                </a:solidFill>
              </a:defRPr>
            </a:lvl2pPr>
            <a:lvl3pPr>
              <a:defRPr sz="3200" b="1">
                <a:solidFill>
                  <a:schemeClr val="bg1"/>
                </a:solidFill>
              </a:defRPr>
            </a:lvl3pPr>
            <a:lvl4pPr>
              <a:defRPr sz="3200" b="1">
                <a:solidFill>
                  <a:schemeClr val="bg1"/>
                </a:solidFill>
              </a:defRPr>
            </a:lvl4pPr>
            <a:lvl5pPr>
              <a:defRPr sz="3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titel</a:t>
            </a:r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02000" y="2350800"/>
            <a:ext cx="5050800" cy="3708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6353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16" name="Rectangle 9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910082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93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ktangel 8"/>
          <p:cNvSpPr/>
          <p:nvPr userDrawn="1"/>
        </p:nvSpPr>
        <p:spPr bwMode="auto">
          <a:xfrm>
            <a:off x="180181" y="180000"/>
            <a:ext cx="8783638" cy="649763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Pladsholder til tekst 15"/>
          <p:cNvSpPr>
            <a:spLocks noGrp="1"/>
          </p:cNvSpPr>
          <p:nvPr>
            <p:ph type="body" sz="quarter" idx="11" hasCustomPrompt="1"/>
          </p:nvPr>
        </p:nvSpPr>
        <p:spPr>
          <a:xfrm>
            <a:off x="468000" y="920299"/>
            <a:ext cx="5472000" cy="2319701"/>
          </a:xfrm>
          <a:solidFill>
            <a:schemeClr val="accent1"/>
          </a:solidFill>
        </p:spPr>
        <p:txBody>
          <a:bodyPr lIns="241200" rIns="180000" bIns="23400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Dato</a:t>
            </a:r>
            <a:endParaRPr lang="da-DK" dirty="0"/>
          </a:p>
        </p:txBody>
      </p:sp>
      <p:sp>
        <p:nvSpPr>
          <p:cNvPr id="103492" name="Rectangle 68"/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702000" y="1267200"/>
            <a:ext cx="5061600" cy="1000800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a-DK" noProof="0" dirty="0" smtClean="0"/>
              <a:t>Klik for at redigere titel</a:t>
            </a:r>
            <a:endParaRPr lang="da-DK" noProof="0" dirty="0"/>
          </a:p>
        </p:txBody>
      </p:sp>
      <p:sp>
        <p:nvSpPr>
          <p:cNvPr id="103493" name="Rectangle 69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702000" y="2350800"/>
            <a:ext cx="5050800" cy="370800"/>
          </a:xfrm>
        </p:spPr>
        <p:txBody>
          <a:bodyPr lIns="0" tIns="0" rIns="0" bIns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Arial (Headings)"/>
              </a:defRPr>
            </a:lvl1pPr>
          </a:lstStyle>
          <a:p>
            <a:r>
              <a:rPr lang="da-DK" noProof="0" dirty="0" smtClean="0"/>
              <a:t>Klik for at redigere tekst</a:t>
            </a:r>
            <a:endParaRPr lang="da-DK" noProof="0" dirty="0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68000" y="180000"/>
            <a:ext cx="5472113" cy="7925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a-DK" dirty="0" err="1" smtClean="0">
              <a:solidFill>
                <a:schemeClr val="bg1"/>
              </a:solidFill>
              <a:latin typeface="+mn-lt"/>
              <a:sym typeface="Verdana"/>
            </a:endParaRPr>
          </a:p>
        </p:txBody>
      </p:sp>
      <p:pic>
        <p:nvPicPr>
          <p:cNvPr id="30" name="Billede 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000" y="391812"/>
            <a:ext cx="2145978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7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2347155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051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Rectangle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2324" y="540000"/>
            <a:ext cx="7740000" cy="9216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600" strike="noStrike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02000" y="6325200"/>
            <a:ext cx="327600" cy="17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spcBef>
                <a:spcPct val="0"/>
              </a:spcBef>
              <a:defRPr sz="900">
                <a:solidFill>
                  <a:schemeClr val="accent2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B4CDD9-FE60-424E-AF4D-6DFB76F42C2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Verdana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/>
            </a:endParaRPr>
          </a:p>
        </p:txBody>
      </p:sp>
      <p:pic>
        <p:nvPicPr>
          <p:cNvPr id="19" name="Picture 2" descr="U:\Moderniseringsstyrelsen\Jobs\3589_Koncernfaelles skabelonloesning i FM styrelser\Received\Work\MODST_Logo.e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551" y="6051600"/>
            <a:ext cx="2154321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701674" y="190889"/>
            <a:ext cx="7740650" cy="184666"/>
          </a:xfrm>
        </p:spPr>
        <p:txBody>
          <a:bodyPr anchor="b">
            <a:spAutoFit/>
          </a:bodyPr>
          <a:lstStyle>
            <a:lvl1pPr>
              <a:defRPr cap="all" baseline="0">
                <a:solidFill>
                  <a:schemeClr val="accent1"/>
                </a:solidFill>
              </a:defRPr>
            </a:lvl1pPr>
            <a:lvl2pPr>
              <a:defRPr cap="all" baseline="0"/>
            </a:lvl2pPr>
            <a:lvl3pPr>
              <a:defRPr cap="all" baseline="0"/>
            </a:lvl3pPr>
            <a:lvl4pPr>
              <a:defRPr cap="all" baseline="0"/>
            </a:lvl4pPr>
            <a:lvl5pPr>
              <a:defRPr cap="all" baseline="0"/>
            </a:lvl5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8320732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416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1"/>
          <p:cNvSpPr>
            <a:spLocks noChangeArrowheads="1"/>
          </p:cNvSpPr>
          <p:nvPr userDrawn="1"/>
        </p:nvSpPr>
        <p:spPr bwMode="auto">
          <a:xfrm>
            <a:off x="180000" y="180000"/>
            <a:ext cx="8784000" cy="6498000"/>
          </a:xfrm>
          <a:prstGeom prst="rect">
            <a:avLst/>
          </a:prstGeom>
          <a:solidFill>
            <a:srgbClr val="EBFAFF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2000" y="540000"/>
            <a:ext cx="7740000" cy="9216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600" strike="noStrike" cap="all" baseline="0">
                <a:solidFill>
                  <a:srgbClr val="031D5C"/>
                </a:solidFill>
                <a:latin typeface="+mj-lt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02000" y="6362700"/>
            <a:ext cx="327600" cy="1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spcBef>
                <a:spcPct val="0"/>
              </a:spcBef>
              <a:defRPr sz="900">
                <a:solidFill>
                  <a:schemeClr val="accent2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B4CDD9-FE60-424E-AF4D-6DFB76F42C2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Verdana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/>
            </a:endParaRPr>
          </a:p>
        </p:txBody>
      </p:sp>
      <p:pic>
        <p:nvPicPr>
          <p:cNvPr id="9" name="Picture 2" descr="U:\Moderniseringsstyrelsen\Jobs\3589_Koncernfaelles skabelonloesning i FM styrelser\Received\Work\MODST_Logo.e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551" y="6051600"/>
            <a:ext cx="2154321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702000" y="190889"/>
            <a:ext cx="7740650" cy="184666"/>
          </a:xfrm>
        </p:spPr>
        <p:txBody>
          <a:bodyPr anchor="b">
            <a:spAutoFit/>
          </a:bodyPr>
          <a:lstStyle>
            <a:lvl1pPr>
              <a:defRPr cap="all" baseline="0">
                <a:solidFill>
                  <a:srgbClr val="031D5C"/>
                </a:solidFill>
              </a:defRPr>
            </a:lvl1pPr>
            <a:lvl2pPr>
              <a:defRPr cap="all" baseline="0">
                <a:solidFill>
                  <a:srgbClr val="031D5C"/>
                </a:solidFill>
              </a:defRPr>
            </a:lvl2pPr>
            <a:lvl3pPr>
              <a:defRPr cap="all" baseline="0">
                <a:solidFill>
                  <a:srgbClr val="031D5C"/>
                </a:solidFill>
              </a:defRPr>
            </a:lvl3pPr>
            <a:lvl4pPr>
              <a:defRPr cap="all" baseline="0">
                <a:solidFill>
                  <a:srgbClr val="031D5C"/>
                </a:solidFill>
              </a:defRPr>
            </a:lvl4pPr>
            <a:lvl5pPr>
              <a:defRPr cap="all" baseline="0">
                <a:solidFill>
                  <a:srgbClr val="031D5C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5098956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97335826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440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1"/>
          <p:cNvSpPr>
            <a:spLocks noChangeArrowheads="1"/>
          </p:cNvSpPr>
          <p:nvPr userDrawn="1"/>
        </p:nvSpPr>
        <p:spPr bwMode="auto">
          <a:xfrm>
            <a:off x="179388" y="180975"/>
            <a:ext cx="8788400" cy="6496050"/>
          </a:xfrm>
          <a:prstGeom prst="rect">
            <a:avLst/>
          </a:prstGeom>
          <a:solidFill>
            <a:srgbClr val="F9F8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2000" y="540000"/>
            <a:ext cx="7740000" cy="9216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600" strike="noStrike" cap="all" baseline="0">
                <a:solidFill>
                  <a:srgbClr val="031D5C"/>
                </a:solidFill>
                <a:latin typeface="+mj-lt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02000" y="6362700"/>
            <a:ext cx="327600" cy="1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spcBef>
                <a:spcPct val="0"/>
              </a:spcBef>
              <a:defRPr sz="900">
                <a:solidFill>
                  <a:schemeClr val="accent2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B4CDD9-FE60-424E-AF4D-6DFB76F42C2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Verdana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/>
            </a:endParaRPr>
          </a:p>
        </p:txBody>
      </p:sp>
      <p:pic>
        <p:nvPicPr>
          <p:cNvPr id="9" name="Picture 2" descr="U:\Moderniseringsstyrelsen\Jobs\3589_Koncernfaelles skabelonloesning i FM styrelser\Received\Work\MODST_Logo.e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551" y="6051600"/>
            <a:ext cx="2154321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ladsholder til tekst 13"/>
          <p:cNvSpPr>
            <a:spLocks noGrp="1"/>
          </p:cNvSpPr>
          <p:nvPr>
            <p:ph type="body" sz="quarter" idx="10"/>
          </p:nvPr>
        </p:nvSpPr>
        <p:spPr>
          <a:xfrm>
            <a:off x="702000" y="190889"/>
            <a:ext cx="7740650" cy="184666"/>
          </a:xfrm>
        </p:spPr>
        <p:txBody>
          <a:bodyPr anchor="b">
            <a:spAutoFit/>
          </a:bodyPr>
          <a:lstStyle>
            <a:lvl1pPr>
              <a:defRPr cap="all" baseline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42416197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3" name="Rectangle 69" hidden="1"/>
          <p:cNvGraphicFramePr>
            <a:graphicFrameLocks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551352115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007" name="think-cell Slide" r:id="rId9" imgW="0" imgH="0" progId="TCLayout.ActiveDocument.1">
                  <p:embed/>
                </p:oleObj>
              </mc:Choice>
              <mc:Fallback>
                <p:oleObj name="think-cell Slide" r:id="rId9" imgW="0" imgH="0" progId="TCLayout.ActiveDocument.1">
                  <p:embed/>
                  <p:pic>
                    <p:nvPicPr>
                      <p:cNvPr id="0" name="Rectangle 69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438" y="2097088"/>
            <a:ext cx="8743949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a-DK" noProof="0" dirty="0" smtClean="0"/>
              <a:t>Klik for at redigere teksttypografien i masteren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57" r:id="rId3"/>
    <p:sldLayoutId id="2147483760" r:id="rId4"/>
    <p:sldLayoutId id="2147483761" r:id="rId5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Verdana"/>
          <a:ea typeface="+mj-ea"/>
          <a:cs typeface="+mj-cs"/>
          <a:sym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5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Verdana"/>
        </a:defRPr>
      </a:lvl1pPr>
      <a:lvl2pPr marL="136525" indent="-134938" algn="l" rtl="0" eaLnBrk="1" fontAlgn="base" hangingPunct="1">
        <a:spcBef>
          <a:spcPct val="500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sym typeface="Verdana"/>
        </a:defRPr>
      </a:lvl2pPr>
      <a:lvl3pPr marL="269875" indent="-131763" algn="l" rtl="0" eaLnBrk="1" fontAlgn="base" hangingPunct="1">
        <a:spcBef>
          <a:spcPct val="5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sym typeface="Verdana"/>
        </a:defRPr>
      </a:lvl3pPr>
      <a:lvl4pPr marL="409575" indent="-139700" algn="l" rtl="0" eaLnBrk="1" fontAlgn="base" hangingPunct="1">
        <a:spcBef>
          <a:spcPct val="50000"/>
        </a:spcBef>
        <a:spcAft>
          <a:spcPct val="0"/>
        </a:spcAft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  <a:sym typeface="Verdana"/>
        </a:defRPr>
      </a:lvl4pPr>
      <a:lvl5pPr marL="538163" indent="-123825" algn="l" rtl="0" eaLnBrk="1" fontAlgn="base" hangingPunct="1">
        <a:spcBef>
          <a:spcPct val="50000"/>
        </a:spcBef>
        <a:spcAft>
          <a:spcPct val="0"/>
        </a:spcAft>
        <a:buFont typeface="Arial" panose="020B0604020202020204" pitchFamily="34" charset="0"/>
        <a:buChar char="·"/>
        <a:tabLst>
          <a:tab pos="627063" algn="l"/>
        </a:tabLst>
        <a:defRPr sz="1200">
          <a:solidFill>
            <a:schemeClr val="tx1"/>
          </a:solidFill>
          <a:latin typeface="+mn-lt"/>
          <a:sym typeface="Verdana"/>
        </a:defRPr>
      </a:lvl5pPr>
      <a:lvl6pPr marL="1028700" indent="-147638" algn="l" rtl="0" eaLnBrk="1" fontAlgn="base" hangingPunct="1">
        <a:spcBef>
          <a:spcPct val="5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1485900" indent="-147638" algn="l" rtl="0" eaLnBrk="1" fontAlgn="base" hangingPunct="1">
        <a:spcBef>
          <a:spcPct val="5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1943100" indent="-147638" algn="l" rtl="0" eaLnBrk="1" fontAlgn="base" hangingPunct="1">
        <a:spcBef>
          <a:spcPct val="5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2400300" indent="-147638" algn="l" rtl="0" eaLnBrk="1" fontAlgn="base" hangingPunct="1">
        <a:spcBef>
          <a:spcPct val="5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4.emf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9" Type="http://schemas.openxmlformats.org/officeDocument/2006/relationships/tags" Target="../tags/tag48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42" Type="http://schemas.openxmlformats.org/officeDocument/2006/relationships/tags" Target="../tags/tag51.xml"/><Relationship Id="rId47" Type="http://schemas.openxmlformats.org/officeDocument/2006/relationships/tags" Target="../tags/tag56.xml"/><Relationship Id="rId50" Type="http://schemas.openxmlformats.org/officeDocument/2006/relationships/tags" Target="../tags/tag59.xml"/><Relationship Id="rId55" Type="http://schemas.openxmlformats.org/officeDocument/2006/relationships/notesSlide" Target="../notesSlides/notesSlide8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46" Type="http://schemas.openxmlformats.org/officeDocument/2006/relationships/tags" Target="../tags/tag55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29" Type="http://schemas.openxmlformats.org/officeDocument/2006/relationships/tags" Target="../tags/tag38.xml"/><Relationship Id="rId41" Type="http://schemas.openxmlformats.org/officeDocument/2006/relationships/tags" Target="../tags/tag50.xml"/><Relationship Id="rId54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tags" Target="../tags/tag49.xml"/><Relationship Id="rId45" Type="http://schemas.openxmlformats.org/officeDocument/2006/relationships/tags" Target="../tags/tag54.xml"/><Relationship Id="rId53" Type="http://schemas.openxmlformats.org/officeDocument/2006/relationships/tags" Target="../tags/tag62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49" Type="http://schemas.openxmlformats.org/officeDocument/2006/relationships/tags" Target="../tags/tag58.xml"/><Relationship Id="rId57" Type="http://schemas.openxmlformats.org/officeDocument/2006/relationships/image" Target="../media/image4.emf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4" Type="http://schemas.openxmlformats.org/officeDocument/2006/relationships/tags" Target="../tags/tag53.xml"/><Relationship Id="rId52" Type="http://schemas.openxmlformats.org/officeDocument/2006/relationships/tags" Target="../tags/tag61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43" Type="http://schemas.openxmlformats.org/officeDocument/2006/relationships/tags" Target="../tags/tag52.xml"/><Relationship Id="rId48" Type="http://schemas.openxmlformats.org/officeDocument/2006/relationships/tags" Target="../tags/tag57.xml"/><Relationship Id="rId56" Type="http://schemas.openxmlformats.org/officeDocument/2006/relationships/oleObject" Target="../embeddings/oleObject9.bin"/><Relationship Id="rId8" Type="http://schemas.openxmlformats.org/officeDocument/2006/relationships/tags" Target="../tags/tag17.xml"/><Relationship Id="rId51" Type="http://schemas.openxmlformats.org/officeDocument/2006/relationships/tags" Target="../tags/tag60.xml"/><Relationship Id="rId3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1</a:t>
            </a:r>
            <a:r>
              <a:rPr lang="da-DK" dirty="0"/>
              <a:t>8</a:t>
            </a:r>
            <a:r>
              <a:rPr lang="da-DK" dirty="0" smtClean="0"/>
              <a:t>. september 2018</a:t>
            </a:r>
            <a:endParaRPr lang="da-DK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02000" y="1267200"/>
            <a:ext cx="4953733" cy="1000800"/>
          </a:xfrm>
        </p:spPr>
        <p:txBody>
          <a:bodyPr/>
          <a:lstStyle/>
          <a:p>
            <a:r>
              <a:rPr lang="da-DK" dirty="0" smtClean="0"/>
              <a:t>Fællesoffentlige krav til e-handel</a:t>
            </a:r>
            <a:endParaRPr lang="da-DK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Præsentation til temadag om e-handel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877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864269" name="Rectangle 39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72339687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092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Rectangle 39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4262" name="Rectangle 3"/>
          <p:cNvSpPr>
            <a:spLocks noChangeArrowheads="1"/>
          </p:cNvSpPr>
          <p:nvPr/>
        </p:nvSpPr>
        <p:spPr bwMode="auto">
          <a:xfrm>
            <a:off x="1047385" y="1520825"/>
            <a:ext cx="4131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algn="l"/>
            <a:r>
              <a:rPr lang="da-DK" b="1" dirty="0" smtClean="0">
                <a:latin typeface="+mn-lt"/>
              </a:rPr>
              <a:t>Emnepunkter</a:t>
            </a:r>
            <a:endParaRPr lang="da-DK" b="1" dirty="0">
              <a:latin typeface="+mn-lt"/>
            </a:endParaRPr>
          </a:p>
        </p:txBody>
      </p:sp>
      <p:sp>
        <p:nvSpPr>
          <p:cNvPr id="864263" name="Line 37"/>
          <p:cNvSpPr>
            <a:spLocks noChangeShapeType="1"/>
          </p:cNvSpPr>
          <p:nvPr/>
        </p:nvSpPr>
        <p:spPr bwMode="auto">
          <a:xfrm>
            <a:off x="1047385" y="1713403"/>
            <a:ext cx="634125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864275" name="Rectangle 19"/>
          <p:cNvSpPr>
            <a:spLocks noChangeArrowheads="1"/>
          </p:cNvSpPr>
          <p:nvPr/>
        </p:nvSpPr>
        <p:spPr bwMode="auto">
          <a:xfrm>
            <a:off x="1047384" y="1995991"/>
            <a:ext cx="634125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/>
            <a:r>
              <a:rPr lang="da-DK" dirty="0" smtClean="0">
                <a:latin typeface="+mn-lt"/>
              </a:rPr>
              <a:t>Aftalerne for kommunernes og regionernes økonomi for 2018 (ØA18)</a:t>
            </a:r>
          </a:p>
          <a:p>
            <a:pPr algn="l"/>
            <a:endParaRPr lang="da-DK" dirty="0">
              <a:latin typeface="+mn-lt"/>
            </a:endParaRPr>
          </a:p>
          <a:p>
            <a:pPr algn="l"/>
            <a:r>
              <a:rPr lang="da-DK" dirty="0" smtClean="0">
                <a:latin typeface="+mn-lt"/>
              </a:rPr>
              <a:t>Initiativer vedrørende standardisering af e-ordrer og e-kataloger</a:t>
            </a:r>
          </a:p>
          <a:p>
            <a:pPr algn="l"/>
            <a:endParaRPr lang="da-DK" dirty="0" smtClean="0">
              <a:latin typeface="+mn-lt"/>
            </a:endParaRPr>
          </a:p>
          <a:p>
            <a:pPr algn="l"/>
            <a:r>
              <a:rPr lang="da-DK" dirty="0" smtClean="0">
                <a:latin typeface="+mn-lt"/>
              </a:rPr>
              <a:t>Initiativer i forhold til fællesoffentlige krav om e-handel af udvalgte standardvarekategorier</a:t>
            </a:r>
          </a:p>
          <a:p>
            <a:pPr algn="l"/>
            <a:endParaRPr lang="da-DK" dirty="0">
              <a:latin typeface="+mn-lt"/>
            </a:endParaRPr>
          </a:p>
          <a:p>
            <a:pPr algn="l">
              <a:spcBef>
                <a:spcPts val="600"/>
              </a:spcBef>
            </a:pPr>
            <a:r>
              <a:rPr lang="da-DK" dirty="0" smtClean="0">
                <a:latin typeface="+mn-lt"/>
              </a:rPr>
              <a:t>Overordnet tidsplan for implementering af initiativerne  </a:t>
            </a:r>
          </a:p>
        </p:txBody>
      </p:sp>
      <p:sp>
        <p:nvSpPr>
          <p:cNvPr id="64" name="Line 37"/>
          <p:cNvSpPr>
            <a:spLocks noChangeShapeType="1"/>
          </p:cNvSpPr>
          <p:nvPr/>
        </p:nvSpPr>
        <p:spPr bwMode="auto">
          <a:xfrm>
            <a:off x="1047384" y="4070457"/>
            <a:ext cx="634125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77" name="Oval 126"/>
          <p:cNvSpPr>
            <a:spLocks noChangeAspect="1" noChangeArrowheads="1"/>
          </p:cNvSpPr>
          <p:nvPr/>
        </p:nvSpPr>
        <p:spPr bwMode="auto">
          <a:xfrm>
            <a:off x="700088" y="1976915"/>
            <a:ext cx="248919" cy="248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lIns="0" tIns="0" rIns="0" bIns="0" anchor="ctr" anchorCtr="1">
            <a:noAutofit/>
          </a:bodyPr>
          <a:lstStyle/>
          <a:p>
            <a:pPr>
              <a:buClr>
                <a:schemeClr val="accent1"/>
              </a:buClr>
            </a:pPr>
            <a:r>
              <a:rPr lang="da-DK" b="1" dirty="0" smtClean="0">
                <a:solidFill>
                  <a:schemeClr val="bg1"/>
                </a:solidFill>
                <a:latin typeface="+mn-lt"/>
                <a:sym typeface="Wingdings"/>
              </a:rPr>
              <a:t></a:t>
            </a:r>
            <a:endParaRPr lang="da-DK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4" name="Oval 126"/>
          <p:cNvSpPr>
            <a:spLocks noChangeAspect="1" noChangeArrowheads="1"/>
          </p:cNvSpPr>
          <p:nvPr/>
        </p:nvSpPr>
        <p:spPr bwMode="auto">
          <a:xfrm>
            <a:off x="700088" y="2526189"/>
            <a:ext cx="248919" cy="248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lIns="0" tIns="0" rIns="0" bIns="0" anchor="ctr" anchorCtr="1">
            <a:noAutofit/>
          </a:bodyPr>
          <a:lstStyle/>
          <a:p>
            <a:pPr>
              <a:buClr>
                <a:schemeClr val="accent1"/>
              </a:buClr>
            </a:pPr>
            <a:r>
              <a:rPr lang="da-DK" b="1" dirty="0" smtClean="0">
                <a:solidFill>
                  <a:schemeClr val="bg1"/>
                </a:solidFill>
                <a:latin typeface="+mn-lt"/>
                <a:sym typeface="Wingdings"/>
              </a:rPr>
              <a:t></a:t>
            </a:r>
            <a:endParaRPr lang="da-DK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5" name="Oval 126"/>
          <p:cNvSpPr>
            <a:spLocks noChangeAspect="1" noChangeArrowheads="1"/>
          </p:cNvSpPr>
          <p:nvPr/>
        </p:nvSpPr>
        <p:spPr bwMode="auto">
          <a:xfrm>
            <a:off x="700088" y="3057906"/>
            <a:ext cx="248919" cy="248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lIns="0" tIns="0" rIns="0" bIns="0" anchor="ctr" anchorCtr="1">
            <a:noAutofit/>
          </a:bodyPr>
          <a:lstStyle/>
          <a:p>
            <a:pPr>
              <a:buClr>
                <a:schemeClr val="accent1"/>
              </a:buClr>
            </a:pPr>
            <a:r>
              <a:rPr lang="da-DK" b="1" dirty="0" smtClean="0">
                <a:solidFill>
                  <a:schemeClr val="bg1"/>
                </a:solidFill>
                <a:latin typeface="+mn-lt"/>
                <a:sym typeface="Wingdings"/>
              </a:rPr>
              <a:t></a:t>
            </a:r>
            <a:endParaRPr lang="da-DK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6" name="Oval 126"/>
          <p:cNvSpPr>
            <a:spLocks noChangeAspect="1" noChangeArrowheads="1"/>
          </p:cNvSpPr>
          <p:nvPr/>
        </p:nvSpPr>
        <p:spPr bwMode="auto">
          <a:xfrm>
            <a:off x="700088" y="3598633"/>
            <a:ext cx="248919" cy="248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lIns="0" tIns="0" rIns="0" bIns="0" anchor="ctr" anchorCtr="1">
            <a:noAutofit/>
          </a:bodyPr>
          <a:lstStyle/>
          <a:p>
            <a:pPr>
              <a:buClr>
                <a:schemeClr val="accent1"/>
              </a:buClr>
            </a:pPr>
            <a:r>
              <a:rPr lang="da-DK" b="1" dirty="0" smtClean="0">
                <a:solidFill>
                  <a:schemeClr val="bg1"/>
                </a:solidFill>
                <a:latin typeface="+mn-lt"/>
                <a:sym typeface="Wingdings"/>
              </a:rPr>
              <a:t></a:t>
            </a:r>
            <a:endParaRPr lang="da-DK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538833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5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algn="l">
              <a:spcBef>
                <a:spcPct val="0"/>
              </a:spcBef>
            </a:pPr>
            <a:endParaRPr lang="da-DK" sz="2600" b="1" dirty="0" err="1" smtClean="0">
              <a:solidFill>
                <a:schemeClr val="bg1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accent1"/>
                </a:solidFill>
              </a:rPr>
              <a:t>Økonomiaftalerne for 2018</a:t>
            </a:r>
            <a:endParaRPr lang="da-DK" dirty="0">
              <a:solidFill>
                <a:schemeClr val="accent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700088" y="1537758"/>
            <a:ext cx="77597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da-DK" sz="1600" dirty="0"/>
              <a:t>Regeringen, Danske Regioner og KL er enige </a:t>
            </a:r>
            <a:r>
              <a:rPr lang="da-DK" sz="1600" dirty="0" smtClean="0"/>
              <a:t>om at:</a:t>
            </a:r>
            <a:endParaRPr lang="da-DK" sz="1600" i="1" dirty="0"/>
          </a:p>
          <a:p>
            <a:pPr marL="285750" indent="-285750" algn="l">
              <a:buFontTx/>
              <a:buChar char="-"/>
            </a:pPr>
            <a:r>
              <a:rPr lang="da-DK" sz="1600" dirty="0"/>
              <a:t>Styrke håndhævelsen af standarden vedrørende e-fakturering. 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Stille krav </a:t>
            </a:r>
            <a:r>
              <a:rPr lang="da-DK" sz="1600" dirty="0"/>
              <a:t>om anvendelse af </a:t>
            </a:r>
            <a:r>
              <a:rPr lang="da-DK" sz="1600" dirty="0" smtClean="0"/>
              <a:t>fælles standarder </a:t>
            </a:r>
            <a:r>
              <a:rPr lang="da-DK" sz="1600" dirty="0"/>
              <a:t>for e-ordrer og e-kataloger i de tilfælde, hvor der e-handles</a:t>
            </a:r>
            <a:r>
              <a:rPr lang="da-DK" sz="1600" dirty="0" smtClean="0"/>
              <a:t>. 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Bestemte indkøbskategorier fremadrettet skal e-handles </a:t>
            </a:r>
            <a:r>
              <a:rPr lang="da-DK" sz="1600" dirty="0"/>
              <a:t>gennem anvendelse af </a:t>
            </a:r>
            <a:r>
              <a:rPr lang="da-DK" sz="1600" dirty="0" smtClean="0"/>
              <a:t>e-ordrer (understøttet af et e-katalog).</a:t>
            </a:r>
          </a:p>
          <a:p>
            <a:pPr marL="285750" indent="-285750" algn="l">
              <a:buFontTx/>
              <a:buChar char="-"/>
            </a:pPr>
            <a:endParaRPr lang="da-DK" sz="1600" i="1" dirty="0"/>
          </a:p>
        </p:txBody>
      </p:sp>
    </p:spTree>
    <p:extLst>
      <p:ext uri="{BB962C8B-B14F-4D97-AF65-F5344CB8AC3E}">
        <p14:creationId xmlns:p14="http://schemas.microsoft.com/office/powerpoint/2010/main" val="28397146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Økonomiaftalerne for 2018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700089" y="1994958"/>
            <a:ext cx="53047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da-DK" sz="1600" dirty="0"/>
              <a:t>Styrke håndhævelsen af standarden vedrørende e-fakturering.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Stille krav </a:t>
            </a:r>
            <a:r>
              <a:rPr lang="da-DK" sz="1600" dirty="0"/>
              <a:t>om anvendelse af </a:t>
            </a:r>
            <a:r>
              <a:rPr lang="da-DK" sz="1600" dirty="0" smtClean="0"/>
              <a:t>fælles standarder </a:t>
            </a:r>
            <a:r>
              <a:rPr lang="da-DK" sz="1600" dirty="0"/>
              <a:t>for e-ordrer og e-kataloger i de tilfælde, hvor der e-handles</a:t>
            </a:r>
            <a:r>
              <a:rPr lang="da-DK" sz="1600" dirty="0" smtClean="0"/>
              <a:t>. 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Bestemte indkøbskategorier fremadrettet skal e-handles </a:t>
            </a:r>
            <a:r>
              <a:rPr lang="da-DK" sz="1600" dirty="0"/>
              <a:t>gennem anvendelse af </a:t>
            </a:r>
            <a:r>
              <a:rPr lang="da-DK" sz="1600" dirty="0" smtClean="0"/>
              <a:t>e-ordrer (understøttet af et e-katalog).</a:t>
            </a:r>
          </a:p>
          <a:p>
            <a:pPr marL="285750" indent="-285750" algn="l">
              <a:buFontTx/>
              <a:buChar char="-"/>
            </a:pPr>
            <a:endParaRPr lang="da-DK" sz="1600" i="1" dirty="0"/>
          </a:p>
        </p:txBody>
      </p:sp>
      <p:sp>
        <p:nvSpPr>
          <p:cNvPr id="4" name="Tekstboks 3"/>
          <p:cNvSpPr txBox="1"/>
          <p:nvPr/>
        </p:nvSpPr>
        <p:spPr>
          <a:xfrm>
            <a:off x="6440225" y="2428609"/>
            <a:ext cx="2019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da-DK" sz="1600" dirty="0" smtClean="0"/>
              <a:t>Initiativer vedr. </a:t>
            </a:r>
          </a:p>
          <a:p>
            <a:pPr algn="l">
              <a:spcBef>
                <a:spcPts val="0"/>
              </a:spcBef>
            </a:pPr>
            <a:r>
              <a:rPr lang="da-DK" sz="1600" dirty="0" smtClean="0"/>
              <a:t>standardisering</a:t>
            </a:r>
            <a:endParaRPr lang="da-DK" sz="1600" dirty="0"/>
          </a:p>
        </p:txBody>
      </p:sp>
      <p:sp>
        <p:nvSpPr>
          <p:cNvPr id="7" name="Højre klammeparentes 6"/>
          <p:cNvSpPr/>
          <p:nvPr/>
        </p:nvSpPr>
        <p:spPr bwMode="auto">
          <a:xfrm>
            <a:off x="6000890" y="2053265"/>
            <a:ext cx="398462" cy="1335465"/>
          </a:xfrm>
          <a:prstGeom prst="rightBrac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Højre klammeparentes 8"/>
          <p:cNvSpPr/>
          <p:nvPr/>
        </p:nvSpPr>
        <p:spPr bwMode="auto">
          <a:xfrm>
            <a:off x="5994408" y="3431588"/>
            <a:ext cx="411426" cy="818677"/>
          </a:xfrm>
          <a:prstGeom prst="rightBrac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6399351" y="3548538"/>
            <a:ext cx="2019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da-DK" sz="1600" dirty="0" smtClean="0"/>
              <a:t>Initiativer ift. </a:t>
            </a:r>
          </a:p>
          <a:p>
            <a:pPr algn="l">
              <a:spcBef>
                <a:spcPts val="0"/>
              </a:spcBef>
            </a:pPr>
            <a:r>
              <a:rPr lang="da-DK" sz="1600" dirty="0" smtClean="0"/>
              <a:t>fællesoffentlige krav</a:t>
            </a:r>
            <a:endParaRPr lang="da-DK" sz="1600" dirty="0"/>
          </a:p>
        </p:txBody>
      </p:sp>
      <p:sp>
        <p:nvSpPr>
          <p:cNvPr id="12" name="Tekstboks 11"/>
          <p:cNvSpPr txBox="1"/>
          <p:nvPr/>
        </p:nvSpPr>
        <p:spPr>
          <a:xfrm>
            <a:off x="700088" y="1537758"/>
            <a:ext cx="7759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600" dirty="0"/>
              <a:t>Regeringen, Danske Regioner og KL er enige om, at:</a:t>
            </a:r>
            <a:endParaRPr lang="da-DK" sz="1600" i="1" dirty="0"/>
          </a:p>
        </p:txBody>
      </p:sp>
    </p:spTree>
    <p:extLst>
      <p:ext uri="{BB962C8B-B14F-4D97-AF65-F5344CB8AC3E}">
        <p14:creationId xmlns:p14="http://schemas.microsoft.com/office/powerpoint/2010/main" val="1477073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Initiativer vedr. standardisering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701674" y="190889"/>
            <a:ext cx="7740650" cy="18466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700088" y="1591733"/>
            <a:ext cx="77597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da-DK" sz="1600" dirty="0" smtClean="0"/>
              <a:t>Initiativerne </a:t>
            </a:r>
            <a:r>
              <a:rPr lang="da-DK" sz="1600" dirty="0"/>
              <a:t>bør </a:t>
            </a:r>
            <a:r>
              <a:rPr lang="da-DK" sz="1600" dirty="0" smtClean="0"/>
              <a:t>rettes mod </a:t>
            </a:r>
            <a:r>
              <a:rPr lang="da-DK" sz="1600" dirty="0"/>
              <a:t>brug af PEPPOL-standarderne frem for </a:t>
            </a:r>
            <a:r>
              <a:rPr lang="da-DK" sz="1600" dirty="0" smtClean="0"/>
              <a:t>de </a:t>
            </a:r>
            <a:r>
              <a:rPr lang="da-DK" sz="1600" dirty="0"/>
              <a:t>eksisterende OIOUBL-/</a:t>
            </a:r>
            <a:r>
              <a:rPr lang="da-DK" sz="1600" dirty="0" err="1"/>
              <a:t>NemHandel</a:t>
            </a:r>
            <a:r>
              <a:rPr lang="da-DK" sz="1600" dirty="0"/>
              <a:t>-standarder</a:t>
            </a:r>
            <a:r>
              <a:rPr lang="da-DK" sz="1600" dirty="0" smtClean="0"/>
              <a:t>.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Dette er et samstemmende ønske fra erhvervslivet og de </a:t>
            </a:r>
            <a:r>
              <a:rPr lang="da-DK" sz="1600" dirty="0" err="1" smtClean="0"/>
              <a:t>NemHandel</a:t>
            </a:r>
            <a:r>
              <a:rPr lang="da-DK" sz="1600" dirty="0" smtClean="0"/>
              <a:t> ansvarlige medarbejdere hos Erhvervsstyrelsen. 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De nuværende </a:t>
            </a:r>
            <a:r>
              <a:rPr lang="da-DK" sz="1600" dirty="0" err="1" smtClean="0"/>
              <a:t>NemHandel</a:t>
            </a:r>
            <a:r>
              <a:rPr lang="da-DK" sz="1600" dirty="0" smtClean="0"/>
              <a:t> standarder for e-ordre og e-kataloger ikke er tidssvarende. 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En europæisk </a:t>
            </a:r>
            <a:r>
              <a:rPr lang="da-DK" sz="1600" dirty="0"/>
              <a:t>standard kan give afledte gevinster for virksomheder i form af fx bedre grundlag for </a:t>
            </a:r>
            <a:r>
              <a:rPr lang="da-DK" sz="1600" dirty="0" smtClean="0"/>
              <a:t>samhandel på tværs af landegrænser. </a:t>
            </a:r>
          </a:p>
        </p:txBody>
      </p:sp>
    </p:spTree>
    <p:extLst>
      <p:ext uri="{BB962C8B-B14F-4D97-AF65-F5344CB8AC3E}">
        <p14:creationId xmlns:p14="http://schemas.microsoft.com/office/powerpoint/2010/main" val="18371358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Initiativer vedr. standardisering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701674" y="190889"/>
            <a:ext cx="7740650" cy="18466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700088" y="1520825"/>
            <a:ext cx="7759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600" dirty="0" smtClean="0"/>
              <a:t>For at sikre effektiv understøttelse af e-ordrer og e-kataloger baseret på PEPPOL-standarderne er der behov for at: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Vejledninger </a:t>
            </a:r>
            <a:r>
              <a:rPr lang="da-DK" sz="1600" dirty="0"/>
              <a:t>og eksempler på anvendelse, så rummet for fortolkning af standarderne </a:t>
            </a:r>
            <a:r>
              <a:rPr lang="da-DK" sz="1600" dirty="0" smtClean="0"/>
              <a:t>begrænses </a:t>
            </a:r>
            <a:r>
              <a:rPr lang="da-DK" sz="1600" dirty="0"/>
              <a:t>til et absolut </a:t>
            </a:r>
            <a:r>
              <a:rPr lang="da-DK" sz="1600" dirty="0" smtClean="0"/>
              <a:t>minimum.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Udarbejde </a:t>
            </a:r>
            <a:r>
              <a:rPr lang="da-DK" sz="1600" dirty="0"/>
              <a:t>en </a:t>
            </a:r>
            <a:r>
              <a:rPr lang="da-DK" sz="1600" dirty="0" smtClean="0"/>
              <a:t>ny bekendtgørelse med hjemmel i lov.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Myndighedernes </a:t>
            </a:r>
            <a:r>
              <a:rPr lang="da-DK" sz="1600" dirty="0"/>
              <a:t>indkøbssystemer og eventuelt leverandørernes ordresystemer tilpasses for at sikre anvendelsen af PEPPOL-standarderne for e-kataloger og e-ordrer</a:t>
            </a:r>
            <a:r>
              <a:rPr lang="da-DK" sz="1600" dirty="0" smtClean="0"/>
              <a:t>.</a:t>
            </a:r>
          </a:p>
          <a:p>
            <a:pPr algn="l"/>
            <a:r>
              <a:rPr lang="da-DK" sz="1600" b="1" dirty="0"/>
              <a:t>Dette standardiseringsarbejde forventes </a:t>
            </a:r>
            <a:r>
              <a:rPr lang="da-DK" sz="1600" b="1" dirty="0" smtClean="0"/>
              <a:t>at </a:t>
            </a:r>
            <a:r>
              <a:rPr lang="da-DK" sz="1600" b="1" dirty="0"/>
              <a:t>tage </a:t>
            </a:r>
            <a:r>
              <a:rPr lang="da-DK" sz="1600" b="1" dirty="0" smtClean="0"/>
              <a:t>2—3 </a:t>
            </a:r>
            <a:r>
              <a:rPr lang="da-DK" sz="1600" b="1" dirty="0"/>
              <a:t>år, hvorfor det vurderes, at lovkrav om PEPPOL-standarder for e-ordrer og e-kataloger kan implementeres i andet halvår af 2020</a:t>
            </a:r>
            <a:r>
              <a:rPr lang="da-DK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9993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Initiativer ift. fællesoffentlige krav</a:t>
            </a:r>
            <a:r>
              <a:rPr lang="da-DK" sz="2800" dirty="0"/>
              <a:t/>
            </a:r>
            <a:br>
              <a:rPr lang="da-DK" sz="2800" dirty="0"/>
            </a:b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701674" y="190889"/>
            <a:ext cx="7740650" cy="18466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700088" y="1520825"/>
            <a:ext cx="7759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600" dirty="0"/>
              <a:t>For at realisere brug af e-ordrer og e-kataloger gennem fællesoffentlige krav skal der: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Fastlægges </a:t>
            </a:r>
            <a:r>
              <a:rPr lang="da-DK" sz="1600" dirty="0"/>
              <a:t>fællesoffentlige rammer for, hvilke </a:t>
            </a:r>
            <a:r>
              <a:rPr lang="da-DK" sz="1600" dirty="0" smtClean="0"/>
              <a:t>standardvarekategorier (UNSPSC-koder) </a:t>
            </a:r>
            <a:r>
              <a:rPr lang="da-DK" sz="1600" dirty="0"/>
              <a:t>der skal være omfattet af </a:t>
            </a:r>
            <a:r>
              <a:rPr lang="da-DK" sz="1600" dirty="0" smtClean="0"/>
              <a:t>lovkravet.</a:t>
            </a:r>
            <a:r>
              <a:rPr lang="da-DK" sz="1600" dirty="0"/>
              <a:t> </a:t>
            </a:r>
            <a:endParaRPr lang="da-DK" sz="1600" dirty="0" smtClean="0"/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Fællesoffentligt </a:t>
            </a:r>
            <a:r>
              <a:rPr lang="da-DK" sz="1600" dirty="0"/>
              <a:t>grundlag for kategorisering af standardvarer</a:t>
            </a:r>
            <a:endParaRPr lang="da-DK" sz="1600" dirty="0" smtClean="0"/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Udarbejdes </a:t>
            </a:r>
            <a:r>
              <a:rPr lang="da-DK" sz="1600" dirty="0"/>
              <a:t>en ny bekendtgørelse med hjemmel i lov om offentlige betalinger § 7 og § </a:t>
            </a:r>
            <a:r>
              <a:rPr lang="da-DK" sz="1600" dirty="0" smtClean="0"/>
              <a:t>13.</a:t>
            </a:r>
          </a:p>
          <a:p>
            <a:pPr marL="285750" indent="-285750" algn="l">
              <a:buFontTx/>
              <a:buChar char="-"/>
            </a:pPr>
            <a:r>
              <a:rPr lang="da-DK" sz="1600" dirty="0" smtClean="0"/>
              <a:t>Være </a:t>
            </a:r>
            <a:r>
              <a:rPr lang="da-DK" sz="1600" dirty="0"/>
              <a:t>implementeret et indkøbssystem hos alle myndighederne, ligesom alle berørte leverandører skal være i stand til at modtage e-ordrer – eventuelt </a:t>
            </a:r>
            <a:r>
              <a:rPr lang="da-DK" sz="1600" dirty="0" smtClean="0"/>
              <a:t>vha. en </a:t>
            </a:r>
            <a:r>
              <a:rPr lang="da-DK" sz="1600" dirty="0"/>
              <a:t>serviceleverandør eller gennem systemtilpasning. </a:t>
            </a:r>
            <a:endParaRPr lang="da-DK" sz="1600" dirty="0" smtClean="0"/>
          </a:p>
        </p:txBody>
      </p:sp>
    </p:spTree>
    <p:extLst>
      <p:ext uri="{BB962C8B-B14F-4D97-AF65-F5344CB8AC3E}">
        <p14:creationId xmlns:p14="http://schemas.microsoft.com/office/powerpoint/2010/main" val="1975038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Objekt 5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695544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54" name="think-cell Slide" r:id="rId56" imgW="270" imgH="270" progId="TCLayout.ActiveDocument.1">
                  <p:embed/>
                </p:oleObj>
              </mc:Choice>
              <mc:Fallback>
                <p:oleObj name="think-cell Slide" r:id="rId5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ktangel 50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spcCol="0" rtlCol="0" anchor="t" anchorCtr="0">
            <a:noAutofit/>
          </a:bodyPr>
          <a:lstStyle/>
          <a:p>
            <a:pPr algn="l">
              <a:spcBef>
                <a:spcPct val="0"/>
              </a:spcBef>
            </a:pPr>
            <a:endParaRPr lang="da-DK" sz="1400" b="1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Overordnet Tidsplan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701674" y="190889"/>
            <a:ext cx="7740650" cy="18466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53" name="Rektangel 52"/>
          <p:cNvSpPr/>
          <p:nvPr>
            <p:custDataLst>
              <p:tags r:id="rId4"/>
            </p:custDataLst>
          </p:nvPr>
        </p:nvSpPr>
        <p:spPr bwMode="auto">
          <a:xfrm>
            <a:off x="701675" y="4217988"/>
            <a:ext cx="7740650" cy="298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rtlCol="0" anchor="t">
            <a:noAutofit/>
          </a:bodyPr>
          <a:lstStyle/>
          <a:p>
            <a:pPr algn="l"/>
            <a:endParaRPr lang="da-DK" dirty="0" err="1" smtClean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gray">
          <a:xfrm>
            <a:off x="3005138" y="1258888"/>
            <a:ext cx="498475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5E3DC419-EA96-4FC2-9FBA-7EC9931BBBA8}" type="datetime'''''''''''''''''''''''''2''''''''0''''''1''''8'''''''">
              <a:rPr lang="da-DK" altLang="en-US" sz="1400" b="1">
                <a:solidFill>
                  <a:schemeClr val="bg1"/>
                </a:solidFill>
                <a:sym typeface="+mn-lt"/>
              </a:rPr>
              <a:pPr/>
              <a:t>2018</a:t>
            </a:fld>
            <a:endParaRPr lang="da-DK" sz="1400" b="1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gray">
          <a:xfrm>
            <a:off x="3503613" y="1258888"/>
            <a:ext cx="1976438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5FD9BE81-579B-404A-A739-AA1CC960643B}" type="datetime'''''''''201''''''''''''''''''''''''''''''''9'''''''''''''''''">
              <a:rPr lang="da-DK" altLang="en-US" sz="1400" b="1">
                <a:solidFill>
                  <a:schemeClr val="bg1"/>
                </a:solidFill>
              </a:rPr>
              <a:pPr/>
              <a:t>2019</a:t>
            </a:fld>
            <a:endParaRPr lang="da-DK" sz="1400" b="1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5480050" y="1258888"/>
            <a:ext cx="1982788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D3D02278-909F-49B2-9BA6-ED15213D544A}" type="datetime'''2''''''''''''''0''''''20'''''''''''''''''''''''''''''''">
              <a:rPr lang="da-DK" altLang="en-US" sz="1400" b="1">
                <a:solidFill>
                  <a:schemeClr val="bg1"/>
                </a:solidFill>
              </a:rPr>
              <a:pPr/>
              <a:t>2020</a:t>
            </a:fld>
            <a:endParaRPr lang="da-DK" sz="1400" b="1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2" name="Rectangle 3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gray">
          <a:xfrm>
            <a:off x="7462838" y="1258888"/>
            <a:ext cx="979488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72A10C77-4EAE-4C20-9E9D-212130665CCC}" type="datetime'''''''2''0''''''2''''''''1'''''''''''''''''''''''''''''">
              <a:rPr lang="da-DK" altLang="en-US" sz="1400" b="1">
                <a:solidFill>
                  <a:schemeClr val="bg1"/>
                </a:solidFill>
                <a:sym typeface="+mn-lt"/>
              </a:rPr>
              <a:pPr/>
              <a:t>2021</a:t>
            </a:fld>
            <a:endParaRPr lang="da-DK" sz="1400" b="1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3005138" y="1519238"/>
            <a:ext cx="49847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EECAB508-28FE-47AC-8EDD-1C64231AAB41}" type="datetime'''''''''Q''''4'''''''''''''''">
              <a:rPr lang="da-DK" altLang="en-US" sz="1400" b="1"/>
              <a:pPr/>
              <a:t>Q4</a:t>
            </a:fld>
            <a:endParaRPr lang="da-DK" sz="1400" b="1" dirty="0">
              <a:sym typeface="+mn-lt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3503613" y="1519238"/>
            <a:ext cx="487363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68F631F2-BBE8-4E8D-B6CE-FAC42CA1467B}" type="datetime'''''Q1'''''''''''''''">
              <a:rPr lang="da-DK" altLang="en-US" sz="1400" b="1"/>
              <a:pPr/>
              <a:t>Q1</a:t>
            </a:fld>
            <a:endParaRPr lang="da-DK" sz="1400" b="1" dirty="0">
              <a:sym typeface="+mn-lt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3990975" y="1519238"/>
            <a:ext cx="49212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98F14F9A-B201-4494-8BEF-A2B9E729E60A}" type="datetime'Q''''''''''''''2'''''''''''''''''''''''''''''''''">
              <a:rPr lang="da-DK" altLang="en-US" sz="1400" b="1"/>
              <a:pPr/>
              <a:t>Q2</a:t>
            </a:fld>
            <a:endParaRPr lang="da-DK" sz="1400" b="1" dirty="0">
              <a:sym typeface="+mn-lt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4483100" y="1519238"/>
            <a:ext cx="49847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5FEA5E08-A50E-4659-9B24-71285EE057D8}" type="datetime'''Q''''''''''''''''''''''''''''''''''3'''''''''''">
              <a:rPr lang="da-DK" altLang="en-US" sz="1400" b="1"/>
              <a:pPr/>
              <a:t>Q3</a:t>
            </a:fld>
            <a:endParaRPr lang="da-DK" sz="1400" b="1" dirty="0">
              <a:sym typeface="+mn-lt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4981575" y="1519238"/>
            <a:ext cx="49847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E418EE93-C896-4C14-B1CC-78B61F33F324}" type="datetime'''''''''''''''''''''''Q''''''''''''''''''''''4'''''''">
              <a:rPr lang="da-DK" altLang="en-US" sz="1400" b="1"/>
              <a:pPr/>
              <a:t>Q4</a:t>
            </a:fld>
            <a:endParaRPr lang="da-DK" sz="1400" b="1" dirty="0">
              <a:sym typeface="+mn-lt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auto">
          <a:xfrm>
            <a:off x="5480050" y="1519238"/>
            <a:ext cx="49212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CBAB1C6B-D692-4B29-BEC3-E8E572607255}" type="datetime'''''''''''''''Q''''''1'''''''''''''''''''''">
              <a:rPr lang="da-DK" altLang="en-US" sz="1400" b="1"/>
              <a:pPr/>
              <a:t>Q1</a:t>
            </a:fld>
            <a:endParaRPr lang="da-DK" sz="1400" b="1" dirty="0">
              <a:sym typeface="+mn-lt"/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5972175" y="1519238"/>
            <a:ext cx="493713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D6103A84-CC72-440A-BBA8-65E1C3D0093B}" type="datetime'''''Q''''''''''''''''''''''''''2'''''''''''''">
              <a:rPr lang="da-DK" altLang="en-US" sz="1400" b="1"/>
              <a:pPr/>
              <a:t>Q2</a:t>
            </a:fld>
            <a:endParaRPr lang="da-DK" sz="1400" b="1" dirty="0">
              <a:sym typeface="+mn-lt"/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6465888" y="1519238"/>
            <a:ext cx="49847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D4250732-85A1-4253-964D-5B7B55D6F185}" type="datetime'''''''''''''''''''''''''''''''Q''3'''''''''''''''''''''''''">
              <a:rPr lang="da-DK" altLang="en-US" sz="1400" b="1"/>
              <a:pPr/>
              <a:t>Q3</a:t>
            </a:fld>
            <a:endParaRPr lang="da-DK" sz="1400" b="1" dirty="0">
              <a:sym typeface="+mn-lt"/>
            </a:endParaRPr>
          </a:p>
        </p:txBody>
      </p:sp>
      <p:sp>
        <p:nvSpPr>
          <p:cNvPr id="18" name="Rectangle 3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6964363" y="1519238"/>
            <a:ext cx="49847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A96BEFF5-C660-4943-8869-632DF847CBC6}" type="datetime'''''Q''''''''''''''''''''''''''4'''''''''''''''''''">
              <a:rPr lang="da-DK" altLang="en-US" sz="1400" b="1">
                <a:sym typeface="+mn-lt"/>
              </a:rPr>
              <a:pPr/>
              <a:t>Q4</a:t>
            </a:fld>
            <a:endParaRPr lang="da-DK" sz="1400" b="1" dirty="0">
              <a:sym typeface="+mn-lt"/>
            </a:endParaRPr>
          </a:p>
        </p:txBody>
      </p:sp>
      <p:sp>
        <p:nvSpPr>
          <p:cNvPr id="54" name="Rectangle 3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2838" y="1519238"/>
            <a:ext cx="487363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E00CCFEC-1434-40BC-B744-4B0AFF1A1623}" type="datetime'Q''''''''''''''''''''''''''''''''''''''''''''''''''''1'''''">
              <a:rPr lang="da-DK" altLang="en-US" sz="1400" b="1">
                <a:sym typeface="+mn-lt"/>
              </a:rPr>
              <a:pPr/>
              <a:t>Q1</a:t>
            </a:fld>
            <a:endParaRPr lang="da-DK" sz="1400" b="1" dirty="0">
              <a:sym typeface="+mn-lt"/>
            </a:endParaRPr>
          </a:p>
        </p:txBody>
      </p:sp>
      <p:sp>
        <p:nvSpPr>
          <p:cNvPr id="55" name="Rectangle 3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7950200" y="1519238"/>
            <a:ext cx="49212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5B53EF35-B849-4C69-9C25-5433DDBF04CF}" type="datetime'''''''''''''''Q''''''''2'''''''''''''''''''''''''">
              <a:rPr lang="da-DK" altLang="en-US" sz="1400" b="1">
                <a:sym typeface="+mn-lt"/>
              </a:rPr>
              <a:pPr/>
              <a:t>Q2</a:t>
            </a:fld>
            <a:endParaRPr lang="da-DK" sz="1400" b="1" dirty="0">
              <a:sym typeface="+mn-lt"/>
            </a:endParaRPr>
          </a:p>
        </p:txBody>
      </p:sp>
      <p:cxnSp>
        <p:nvCxnSpPr>
          <p:cNvPr id="23" name="Lige forbindelse 22"/>
          <p:cNvCxnSpPr/>
          <p:nvPr>
            <p:custDataLst>
              <p:tags r:id="rId20"/>
            </p:custDataLst>
          </p:nvPr>
        </p:nvCxnSpPr>
        <p:spPr bwMode="auto">
          <a:xfrm>
            <a:off x="8442325" y="1779587"/>
            <a:ext cx="0" cy="3668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Lige forbindelse 18"/>
          <p:cNvCxnSpPr/>
          <p:nvPr>
            <p:custDataLst>
              <p:tags r:id="rId21"/>
            </p:custDataLst>
          </p:nvPr>
        </p:nvCxnSpPr>
        <p:spPr bwMode="auto">
          <a:xfrm>
            <a:off x="701675" y="1779587"/>
            <a:ext cx="0" cy="3668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Lige forbindelse 20"/>
          <p:cNvCxnSpPr/>
          <p:nvPr>
            <p:custDataLst>
              <p:tags r:id="rId22"/>
            </p:custDataLst>
          </p:nvPr>
        </p:nvCxnSpPr>
        <p:spPr bwMode="auto">
          <a:xfrm>
            <a:off x="5480050" y="1779587"/>
            <a:ext cx="0" cy="3668713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Lige forbindelse 6"/>
          <p:cNvCxnSpPr/>
          <p:nvPr>
            <p:custDataLst>
              <p:tags r:id="rId23"/>
            </p:custDataLst>
          </p:nvPr>
        </p:nvCxnSpPr>
        <p:spPr bwMode="auto">
          <a:xfrm>
            <a:off x="7462838" y="1779588"/>
            <a:ext cx="0" cy="3668712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Lige forbindelse 21"/>
          <p:cNvCxnSpPr/>
          <p:nvPr>
            <p:custDataLst>
              <p:tags r:id="rId24"/>
            </p:custDataLst>
          </p:nvPr>
        </p:nvCxnSpPr>
        <p:spPr bwMode="auto">
          <a:xfrm>
            <a:off x="3005138" y="1779587"/>
            <a:ext cx="0" cy="3668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Lige forbindelse 19"/>
          <p:cNvCxnSpPr/>
          <p:nvPr>
            <p:custDataLst>
              <p:tags r:id="rId25"/>
            </p:custDataLst>
          </p:nvPr>
        </p:nvCxnSpPr>
        <p:spPr bwMode="auto">
          <a:xfrm>
            <a:off x="3503613" y="1779587"/>
            <a:ext cx="0" cy="3668713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Lige forbindelse 23"/>
          <p:cNvCxnSpPr/>
          <p:nvPr>
            <p:custDataLst>
              <p:tags r:id="rId26"/>
            </p:custDataLst>
          </p:nvPr>
        </p:nvCxnSpPr>
        <p:spPr bwMode="auto">
          <a:xfrm>
            <a:off x="701676" y="5448300"/>
            <a:ext cx="77406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Lige forbindelse 77"/>
          <p:cNvCxnSpPr/>
          <p:nvPr>
            <p:custDataLst>
              <p:tags r:id="rId27"/>
            </p:custDataLst>
          </p:nvPr>
        </p:nvCxnSpPr>
        <p:spPr bwMode="auto">
          <a:xfrm>
            <a:off x="6719888" y="1779589"/>
            <a:ext cx="0" cy="38322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Lige forbindelse 25"/>
          <p:cNvCxnSpPr/>
          <p:nvPr>
            <p:custDataLst>
              <p:tags r:id="rId28"/>
            </p:custDataLst>
          </p:nvPr>
        </p:nvCxnSpPr>
        <p:spPr bwMode="auto">
          <a:xfrm>
            <a:off x="701676" y="1779588"/>
            <a:ext cx="77406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Rektangel 70"/>
          <p:cNvSpPr/>
          <p:nvPr>
            <p:custDataLst>
              <p:tags r:id="rId29"/>
            </p:custDataLst>
          </p:nvPr>
        </p:nvSpPr>
        <p:spPr bwMode="gray">
          <a:xfrm>
            <a:off x="5475288" y="3419475"/>
            <a:ext cx="496888" cy="793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8000" tIns="108000" rIns="108000" bIns="108000" rtlCol="0" anchor="t">
            <a:noAutofit/>
          </a:bodyPr>
          <a:lstStyle/>
          <a:p>
            <a:pPr algn="l"/>
            <a:endParaRPr lang="da-DK" dirty="0" err="1" smtClean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75" name="Rektangel 74"/>
          <p:cNvSpPr/>
          <p:nvPr>
            <p:custDataLst>
              <p:tags r:id="rId30"/>
            </p:custDataLst>
          </p:nvPr>
        </p:nvSpPr>
        <p:spPr bwMode="gray">
          <a:xfrm>
            <a:off x="6964363" y="4919663"/>
            <a:ext cx="985838" cy="793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8000" tIns="108000" rIns="108000" bIns="108000" rtlCol="0" anchor="t">
            <a:noAutofit/>
          </a:bodyPr>
          <a:lstStyle/>
          <a:p>
            <a:pPr algn="l"/>
            <a:endParaRPr lang="da-DK" dirty="0" err="1" smtClean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72" name="Rektangel 71"/>
          <p:cNvSpPr/>
          <p:nvPr>
            <p:custDataLst>
              <p:tags r:id="rId31"/>
            </p:custDataLst>
          </p:nvPr>
        </p:nvSpPr>
        <p:spPr bwMode="gray">
          <a:xfrm>
            <a:off x="5311775" y="3121025"/>
            <a:ext cx="660400" cy="793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8000" tIns="108000" rIns="108000" bIns="108000" rtlCol="0" anchor="t">
            <a:noAutofit/>
          </a:bodyPr>
          <a:lstStyle/>
          <a:p>
            <a:pPr algn="l"/>
            <a:endParaRPr lang="da-DK" dirty="0" err="1" smtClean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74" name="Rektangel 73"/>
          <p:cNvSpPr/>
          <p:nvPr>
            <p:custDataLst>
              <p:tags r:id="rId32"/>
            </p:custDataLst>
          </p:nvPr>
        </p:nvSpPr>
        <p:spPr bwMode="gray">
          <a:xfrm>
            <a:off x="7462838" y="5218113"/>
            <a:ext cx="487363" cy="793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8000" tIns="108000" rIns="108000" bIns="108000" rtlCol="0" anchor="t">
            <a:noAutofit/>
          </a:bodyPr>
          <a:lstStyle/>
          <a:p>
            <a:pPr algn="l"/>
            <a:endParaRPr lang="da-DK" dirty="0" err="1" smtClean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33" name="Rektangel 32"/>
          <p:cNvSpPr/>
          <p:nvPr>
            <p:custDataLst>
              <p:tags r:id="rId33"/>
            </p:custDataLst>
          </p:nvPr>
        </p:nvSpPr>
        <p:spPr bwMode="gray">
          <a:xfrm>
            <a:off x="3009900" y="2524125"/>
            <a:ext cx="4121150" cy="7937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2" name="Rektangel 31"/>
          <p:cNvSpPr/>
          <p:nvPr>
            <p:custDataLst>
              <p:tags r:id="rId34"/>
            </p:custDataLst>
          </p:nvPr>
        </p:nvSpPr>
        <p:spPr bwMode="gray">
          <a:xfrm>
            <a:off x="3009900" y="2822575"/>
            <a:ext cx="1641475" cy="7937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4" name="Rektangel 33"/>
          <p:cNvSpPr/>
          <p:nvPr>
            <p:custDataLst>
              <p:tags r:id="rId35"/>
            </p:custDataLst>
          </p:nvPr>
        </p:nvSpPr>
        <p:spPr bwMode="gray">
          <a:xfrm>
            <a:off x="3009900" y="3121025"/>
            <a:ext cx="981075" cy="7937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3" name="Rektangel 72"/>
          <p:cNvSpPr/>
          <p:nvPr>
            <p:custDataLst>
              <p:tags r:id="rId36"/>
            </p:custDataLst>
          </p:nvPr>
        </p:nvSpPr>
        <p:spPr bwMode="gray">
          <a:xfrm>
            <a:off x="5480050" y="5218113"/>
            <a:ext cx="492125" cy="793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8000" tIns="108000" rIns="108000" bIns="108000" rtlCol="0" anchor="t">
            <a:noAutofit/>
          </a:bodyPr>
          <a:lstStyle/>
          <a:p>
            <a:pPr algn="l"/>
            <a:endParaRPr lang="da-DK" dirty="0" err="1" smtClean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35" name="Rektangel 34"/>
          <p:cNvSpPr/>
          <p:nvPr>
            <p:custDataLst>
              <p:tags r:id="rId37"/>
            </p:custDataLst>
          </p:nvPr>
        </p:nvSpPr>
        <p:spPr bwMode="gray">
          <a:xfrm>
            <a:off x="3503613" y="3419475"/>
            <a:ext cx="487363" cy="7937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Rektangel 35"/>
          <p:cNvSpPr/>
          <p:nvPr>
            <p:custDataLst>
              <p:tags r:id="rId38"/>
            </p:custDataLst>
          </p:nvPr>
        </p:nvSpPr>
        <p:spPr bwMode="gray">
          <a:xfrm>
            <a:off x="3990975" y="4322763"/>
            <a:ext cx="4121150" cy="7937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ektangel 27"/>
          <p:cNvSpPr/>
          <p:nvPr>
            <p:custDataLst>
              <p:tags r:id="rId39"/>
            </p:custDataLst>
          </p:nvPr>
        </p:nvSpPr>
        <p:spPr bwMode="gray">
          <a:xfrm>
            <a:off x="4981575" y="4919663"/>
            <a:ext cx="990600" cy="7937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9" name="Rektangel 28"/>
          <p:cNvSpPr/>
          <p:nvPr>
            <p:custDataLst>
              <p:tags r:id="rId40"/>
            </p:custDataLst>
          </p:nvPr>
        </p:nvSpPr>
        <p:spPr bwMode="gray">
          <a:xfrm>
            <a:off x="4981575" y="4621213"/>
            <a:ext cx="1652588" cy="7937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7" name="Rombe 76"/>
          <p:cNvSpPr/>
          <p:nvPr>
            <p:custDataLst>
              <p:tags r:id="rId41"/>
            </p:custDataLst>
          </p:nvPr>
        </p:nvSpPr>
        <p:spPr bwMode="gray">
          <a:xfrm>
            <a:off x="6661150" y="5553075"/>
            <a:ext cx="119063" cy="119063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0" tIns="108000" rIns="108000" bIns="108000" rtlCol="0" anchor="t">
            <a:noAutofit/>
          </a:bodyPr>
          <a:lstStyle/>
          <a:p>
            <a:pPr algn="l"/>
            <a:endParaRPr lang="da-DK" dirty="0" err="1" smtClean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46" name="Rectangle 3"/>
          <p:cNvSpPr>
            <a:spLocks noGrp="1" noChangeArrowheads="1"/>
          </p:cNvSpPr>
          <p:nvPr>
            <p:custDataLst>
              <p:tags r:id="rId42"/>
            </p:custDataLst>
          </p:nvPr>
        </p:nvSpPr>
        <p:spPr bwMode="auto">
          <a:xfrm>
            <a:off x="773113" y="4291013"/>
            <a:ext cx="14605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1000" dirty="0"/>
              <a:t>Analyse af ”</a:t>
            </a:r>
            <a:r>
              <a:rPr lang="da-DK" sz="1000" dirty="0" err="1"/>
              <a:t>best</a:t>
            </a:r>
            <a:r>
              <a:rPr lang="da-DK" sz="1000" dirty="0"/>
              <a:t> </a:t>
            </a:r>
            <a:r>
              <a:rPr lang="da-DK" sz="1000" dirty="0" err="1"/>
              <a:t>practice</a:t>
            </a:r>
            <a:r>
              <a:rPr lang="da-DK" sz="1000" dirty="0"/>
              <a:t>” </a:t>
            </a:r>
            <a:endParaRPr lang="da-DK" altLang="en-US" sz="1300" b="1" dirty="0" smtClean="0"/>
          </a:p>
        </p:txBody>
      </p:sp>
      <p:sp>
        <p:nvSpPr>
          <p:cNvPr id="48" name="Rectangle 3"/>
          <p:cNvSpPr>
            <a:spLocks noGrp="1" noChangeArrowheads="1"/>
          </p:cNvSpPr>
          <p:nvPr>
            <p:custDataLst>
              <p:tags r:id="rId43"/>
            </p:custDataLst>
          </p:nvPr>
        </p:nvSpPr>
        <p:spPr bwMode="auto">
          <a:xfrm>
            <a:off x="773113" y="4589463"/>
            <a:ext cx="21605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1000" dirty="0"/>
              <a:t>Udarbejdelse af dansk bekendtgørelse</a:t>
            </a:r>
            <a:endParaRPr lang="da-DK" sz="1000" dirty="0">
              <a:sym typeface="+mn-lt"/>
            </a:endParaRPr>
          </a:p>
        </p:txBody>
      </p:sp>
      <p:sp>
        <p:nvSpPr>
          <p:cNvPr id="50" name="Rectangle 3"/>
          <p:cNvSpPr>
            <a:spLocks noGrp="1" noChangeArrowheads="1"/>
          </p:cNvSpPr>
          <p:nvPr>
            <p:custDataLst>
              <p:tags r:id="rId44"/>
            </p:custDataLst>
          </p:nvPr>
        </p:nvSpPr>
        <p:spPr bwMode="auto">
          <a:xfrm>
            <a:off x="773113" y="1543050"/>
            <a:ext cx="6985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fld id="{47D54D3C-F7B0-453C-A5E9-B4B8F5982D8A}" type="datetime'A''''''''''k''''''''tiv''''''''''''''''i''t''''''e''''''t'''">
              <a:rPr lang="da-DK" altLang="en-US" sz="1400" b="1"/>
              <a:pPr/>
              <a:t>Aktivitet</a:t>
            </a:fld>
            <a:endParaRPr lang="da-DK" sz="1400" b="1" dirty="0">
              <a:sym typeface="+mn-lt"/>
            </a:endParaRPr>
          </a:p>
        </p:txBody>
      </p:sp>
      <p:sp>
        <p:nvSpPr>
          <p:cNvPr id="49" name="Rectangle 3"/>
          <p:cNvSpPr>
            <a:spLocks noGrp="1" noChangeArrowheads="1"/>
          </p:cNvSpPr>
          <p:nvPr>
            <p:custDataLst>
              <p:tags r:id="rId45"/>
            </p:custDataLst>
          </p:nvPr>
        </p:nvSpPr>
        <p:spPr bwMode="auto">
          <a:xfrm>
            <a:off x="773113" y="4887913"/>
            <a:ext cx="21066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1000" dirty="0"/>
              <a:t>Udarbejdelse af vejledningsmateriale </a:t>
            </a:r>
            <a:endParaRPr lang="da-DK" sz="1000" dirty="0">
              <a:sym typeface="+mn-lt"/>
            </a:endParaRPr>
          </a:p>
        </p:txBody>
      </p:sp>
      <p:sp>
        <p:nvSpPr>
          <p:cNvPr id="70" name="Rectangle 3"/>
          <p:cNvSpPr>
            <a:spLocks noGrp="1" noChangeArrowheads="1"/>
          </p:cNvSpPr>
          <p:nvPr>
            <p:custDataLst>
              <p:tags r:id="rId46"/>
            </p:custDataLst>
          </p:nvPr>
        </p:nvSpPr>
        <p:spPr bwMode="auto">
          <a:xfrm>
            <a:off x="773113" y="5186363"/>
            <a:ext cx="14954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1000" dirty="0"/>
              <a:t>Kommunikation/kampagne</a:t>
            </a:r>
            <a:endParaRPr lang="da-DK" sz="1000" dirty="0">
              <a:sym typeface="+mn-lt"/>
            </a:endParaRPr>
          </a:p>
        </p:txBody>
      </p:sp>
      <p:sp useBgFill="1">
        <p:nvSpPr>
          <p:cNvPr id="80" name="Rectangle 3"/>
          <p:cNvSpPr>
            <a:spLocks noGrp="1" noChangeArrowheads="1"/>
          </p:cNvSpPr>
          <p:nvPr>
            <p:custDataLst>
              <p:tags r:id="rId47"/>
            </p:custDataLst>
          </p:nvPr>
        </p:nvSpPr>
        <p:spPr bwMode="auto">
          <a:xfrm>
            <a:off x="5667375" y="5699125"/>
            <a:ext cx="2106613" cy="1682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/>
              </a:defRPr>
            </a:lvl1pPr>
            <a:lvl2pPr marL="136525" indent="-134938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sym typeface="Verdana"/>
              </a:defRPr>
            </a:lvl2pPr>
            <a:lvl3pPr marL="269875" indent="-131763" algn="l" rtl="0" eaLnBrk="1" fontAlgn="base" hangingPunct="1">
              <a:spcBef>
                <a:spcPct val="5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sym typeface="Verdana"/>
              </a:defRPr>
            </a:lvl3pPr>
            <a:lvl4pPr marL="409575" indent="-139700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  <a:sym typeface="Verdana"/>
              </a:defRPr>
            </a:lvl4pPr>
            <a:lvl5pPr marL="538163" indent="-123825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·"/>
              <a:tabLst>
                <a:tab pos="627063" algn="l"/>
              </a:tabLst>
              <a:defRPr sz="1200">
                <a:solidFill>
                  <a:schemeClr val="tx1"/>
                </a:solidFill>
                <a:latin typeface="+mn-lt"/>
                <a:sym typeface="Verdana"/>
              </a:defRPr>
            </a:lvl5pPr>
            <a:lvl6pPr marL="10287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14859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19431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2400300" indent="-147638" algn="l" rtl="0" eaLnBrk="1" fontAlgn="base" hangingPunct="1">
              <a:spcBef>
                <a:spcPct val="5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</a:pPr>
            <a:r>
              <a:rPr lang="da-DK" altLang="en-US" sz="1100" dirty="0" smtClean="0">
                <a:sym typeface="+mn-lt"/>
              </a:rPr>
              <a:t>Forventet ikrafttrædelse af lovkrav</a:t>
            </a:r>
          </a:p>
        </p:txBody>
      </p:sp>
      <p:sp>
        <p:nvSpPr>
          <p:cNvPr id="39" name="Rectangle 3"/>
          <p:cNvSpPr>
            <a:spLocks noGrp="1" noChangeArrowheads="1"/>
          </p:cNvSpPr>
          <p:nvPr>
            <p:custDataLst>
              <p:tags r:id="rId48"/>
            </p:custDataLst>
          </p:nvPr>
        </p:nvSpPr>
        <p:spPr bwMode="auto">
          <a:xfrm>
            <a:off x="773115" y="1889125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1000" b="1" dirty="0" smtClean="0"/>
              <a:t>Anvendelse </a:t>
            </a:r>
            <a:r>
              <a:rPr lang="da-DK" sz="1000" b="1" dirty="0"/>
              <a:t>af eksisterende </a:t>
            </a:r>
            <a:endParaRPr lang="da-DK" sz="1000" b="1" dirty="0" smtClean="0"/>
          </a:p>
          <a:p>
            <a:pPr marL="0" indent="0">
              <a:spcBef>
                <a:spcPct val="0"/>
              </a:spcBef>
              <a:buNone/>
            </a:pPr>
            <a:r>
              <a:rPr lang="da-DK" sz="1000" b="1" dirty="0" smtClean="0"/>
              <a:t>standard </a:t>
            </a:r>
            <a:r>
              <a:rPr lang="da-DK" sz="1000" b="1" dirty="0"/>
              <a:t>for e-ordrer </a:t>
            </a:r>
            <a:endParaRPr lang="da-DK" sz="1000" b="1" dirty="0" smtClean="0"/>
          </a:p>
          <a:p>
            <a:pPr marL="0" indent="0">
              <a:spcBef>
                <a:spcPct val="0"/>
              </a:spcBef>
              <a:buNone/>
            </a:pPr>
            <a:r>
              <a:rPr lang="da-DK" sz="1000" b="1" dirty="0" smtClean="0"/>
              <a:t>+ Lovkrav </a:t>
            </a:r>
            <a:r>
              <a:rPr lang="da-DK" sz="1000" b="1" dirty="0"/>
              <a:t>om e-ordrer</a:t>
            </a:r>
            <a:endParaRPr lang="da-DK" sz="1000" dirty="0">
              <a:sym typeface="+mn-lt"/>
            </a:endParaRPr>
          </a:p>
        </p:txBody>
      </p:sp>
      <p:sp>
        <p:nvSpPr>
          <p:cNvPr id="40" name="Rectangle 3"/>
          <p:cNvSpPr>
            <a:spLocks noGrp="1" noChangeArrowheads="1"/>
          </p:cNvSpPr>
          <p:nvPr>
            <p:custDataLst>
              <p:tags r:id="rId49"/>
            </p:custDataLst>
          </p:nvPr>
        </p:nvSpPr>
        <p:spPr bwMode="auto">
          <a:xfrm>
            <a:off x="773112" y="2492375"/>
            <a:ext cx="19875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1000" dirty="0"/>
              <a:t>Europæisk standardiseringsarbejde</a:t>
            </a:r>
            <a:endParaRPr lang="da-DK" sz="1000" dirty="0">
              <a:sym typeface="+mn-lt"/>
            </a:endParaRPr>
          </a:p>
        </p:txBody>
      </p:sp>
      <p:sp>
        <p:nvSpPr>
          <p:cNvPr id="43" name="Rectangle 3"/>
          <p:cNvSpPr>
            <a:spLocks noGrp="1" noChangeArrowheads="1"/>
          </p:cNvSpPr>
          <p:nvPr>
            <p:custDataLst>
              <p:tags r:id="rId50"/>
            </p:custDataLst>
          </p:nvPr>
        </p:nvSpPr>
        <p:spPr bwMode="auto">
          <a:xfrm>
            <a:off x="773112" y="2790825"/>
            <a:ext cx="21605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1000" dirty="0"/>
              <a:t>Udarbejdelse af dansk bekendtgørelse</a:t>
            </a:r>
            <a:endParaRPr lang="da-DK" sz="1000" dirty="0">
              <a:sym typeface="+mn-lt"/>
            </a:endParaRPr>
          </a:p>
        </p:txBody>
      </p:sp>
      <p:sp>
        <p:nvSpPr>
          <p:cNvPr id="42" name="Rectangle 3"/>
          <p:cNvSpPr>
            <a:spLocks noGrp="1" noChangeArrowheads="1"/>
          </p:cNvSpPr>
          <p:nvPr>
            <p:custDataLst>
              <p:tags r:id="rId51"/>
            </p:custDataLst>
          </p:nvPr>
        </p:nvSpPr>
        <p:spPr bwMode="auto">
          <a:xfrm>
            <a:off x="773113" y="3089275"/>
            <a:ext cx="8715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1000" dirty="0"/>
              <a:t>Kommunikation</a:t>
            </a:r>
            <a:endParaRPr lang="da-DK" sz="1000" dirty="0">
              <a:sym typeface="+mn-lt"/>
            </a:endParaRPr>
          </a:p>
        </p:txBody>
      </p:sp>
      <p:sp>
        <p:nvSpPr>
          <p:cNvPr id="44" name="Rectangle 3"/>
          <p:cNvSpPr>
            <a:spLocks noGrp="1" noChangeArrowheads="1"/>
          </p:cNvSpPr>
          <p:nvPr>
            <p:custDataLst>
              <p:tags r:id="rId52"/>
            </p:custDataLst>
          </p:nvPr>
        </p:nvSpPr>
        <p:spPr bwMode="auto">
          <a:xfrm>
            <a:off x="773113" y="3387725"/>
            <a:ext cx="21066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1000" dirty="0" smtClean="0"/>
              <a:t>Udarbejdelse af vejledningsmateriale </a:t>
            </a:r>
            <a:endParaRPr lang="da-DK" sz="1000" dirty="0">
              <a:sym typeface="+mn-lt"/>
            </a:endParaRPr>
          </a:p>
        </p:txBody>
      </p:sp>
      <p:sp>
        <p:nvSpPr>
          <p:cNvPr id="45" name="Rectangle 3"/>
          <p:cNvSpPr>
            <a:spLocks noGrp="1" noChangeArrowheads="1"/>
          </p:cNvSpPr>
          <p:nvPr>
            <p:custDataLst>
              <p:tags r:id="rId53"/>
            </p:custDataLst>
          </p:nvPr>
        </p:nvSpPr>
        <p:spPr bwMode="auto">
          <a:xfrm>
            <a:off x="773115" y="3687763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1000" b="1" dirty="0" smtClean="0"/>
              <a:t>Anvendelse </a:t>
            </a:r>
            <a:r>
              <a:rPr lang="da-DK" sz="1000" b="1" dirty="0"/>
              <a:t>af eksisterende </a:t>
            </a:r>
            <a:endParaRPr lang="da-DK" sz="1000" b="1" dirty="0" smtClean="0"/>
          </a:p>
          <a:p>
            <a:pPr marL="0" indent="0">
              <a:spcBef>
                <a:spcPct val="0"/>
              </a:spcBef>
              <a:buNone/>
            </a:pPr>
            <a:r>
              <a:rPr lang="da-DK" sz="1000" b="1" dirty="0" smtClean="0"/>
              <a:t>standard </a:t>
            </a:r>
            <a:r>
              <a:rPr lang="da-DK" sz="1000" b="1" dirty="0"/>
              <a:t>for e-kataloger </a:t>
            </a:r>
            <a:endParaRPr lang="da-DK" sz="1000" b="1" dirty="0" smtClean="0"/>
          </a:p>
          <a:p>
            <a:pPr marL="0" indent="0">
              <a:spcBef>
                <a:spcPct val="0"/>
              </a:spcBef>
              <a:buNone/>
            </a:pPr>
            <a:r>
              <a:rPr lang="da-DK" sz="1000" b="1" dirty="0" smtClean="0"/>
              <a:t>+ Lovkrav </a:t>
            </a:r>
            <a:r>
              <a:rPr lang="da-DK" sz="1000" b="1" dirty="0"/>
              <a:t>om e-kataloger</a:t>
            </a:r>
            <a:endParaRPr lang="da-DK" sz="100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6638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87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89SnE8KQgySj1ifX0Vq9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HqrN0TqQZCglneiWeCji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8odIZsQI.2QUCEIyR4c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M_l5UETQ6OwgvOyIT08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1Jxf3NWQAasMuyD5O2Ev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J5ARNLQXuDzJqxMcg_o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KtfqjBTQq8oF8OXK4NB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_rlBPgS6i0JLUNVikF1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.dbYdZiQOejn8pbhSTv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UYWg57DRRCVE5nQw8bYu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8eEAvEfS62ft_2AuWYAS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FI.93AWShKhN7qXrdXO.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d9IRbBuSpS02WxXlKhSB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HIGDniTkmPIZeGVrK1I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l9sPIjQM27D6gxE02Ua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9CkA5CQgmqK69S28fRv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9AtpXldShStQ5sLfTxW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oxeyoWRJubPqaYSDkSI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TMSvXJS5WCqDbW_wWb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Z_MARnTGOTqMDoV1cgy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G5fEkffQ7yQKMMHR8N_Y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r61Z2.yQuu5H_3IB4AFY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DPssUUQX6f4WYYHeg5J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83J6cRZQpKZ_QWZ6FTF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17vHeNYTdC6wSkCH8A48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rPymOPARQ21ZHGnWBQxF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iD1Y9csS5OXoKuK4cQih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NhTiC1aTKm3v.ZENUc5o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29y9E2TdmS8Q8.ee0Y3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jF0iiKeTJixg_KSSCuPy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UubizMjThOlKoNCYDOiI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9Iy4hxTGG_CuUYQnZy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8RvCtSvRqacnYNSBIsP1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iyXnpkzSCCA4R2zoryM1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pPdxETQW6_4t03dK0ME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cZY4SZ1RPaeVttuoryB8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I6ZAJUQEmjC_jFTVlHr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vx5wQ1dQ2Skz0tWgHibB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rgyBw_qRTScIH5grpwHs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Z_iJwSPSeWU62H8KdbUb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NOIlfATsap5nHY9q.xX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4eC4BYzQ6OqNrWmzpOm2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LRHonUQQe2CTUHsUBY2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2HqWMBRSSqN7bL1PscTQ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ZSxSMnYTTmNAh4ZuSclF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vPVK9yT3GQBja7M52jh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uX5_z4TLW_HIrfNYLk1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04G66aKR8mnbaxWS2..N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XL8YX4YSbSH7zSBrqJ1Z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zuI3Z6TG2gqT7rhXgPa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UaGobirTh6k4Q2UyLYKd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LxjyQuTay6bKZdqUUPW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owerPoint template">
  <a:themeElements>
    <a:clrScheme name="Moderniseringsstyrelsen">
      <a:dk1>
        <a:srgbClr val="000000"/>
      </a:dk1>
      <a:lt1>
        <a:srgbClr val="FFFFFF"/>
      </a:lt1>
      <a:dk2>
        <a:srgbClr val="797100"/>
      </a:dk2>
      <a:lt2>
        <a:srgbClr val="733900"/>
      </a:lt2>
      <a:accent1>
        <a:srgbClr val="00542E"/>
      </a:accent1>
      <a:accent2>
        <a:srgbClr val="7BAA20"/>
      </a:accent2>
      <a:accent3>
        <a:srgbClr val="B09400"/>
      </a:accent3>
      <a:accent4>
        <a:srgbClr val="B06606"/>
      </a:accent4>
      <a:accent5>
        <a:srgbClr val="733900"/>
      </a:accent5>
      <a:accent6>
        <a:srgbClr val="797100"/>
      </a:accent6>
      <a:hlink>
        <a:srgbClr val="B09400"/>
      </a:hlink>
      <a:folHlink>
        <a:srgbClr val="B0660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accent1"/>
          </a:solidFill>
          <a:miter lim="800000"/>
          <a:headEnd/>
          <a:tailEnd/>
        </a:ln>
        <a:effectLst/>
      </a:spPr>
      <a:bodyPr lIns="108000" tIns="108000" rIns="108000" bIns="108000" rtlCol="0" anchor="t">
        <a:noAutofit/>
      </a:bodyPr>
      <a:lstStyle>
        <a:defPPr algn="l">
          <a:defRPr dirty="0" err="1" smtClean="0">
            <a:solidFill>
              <a:schemeClr val="bg1"/>
            </a:solidFill>
            <a:latin typeface="+mn-lt"/>
            <a:sym typeface="Verdan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sis presentation DK 1">
        <a:dk1>
          <a:srgbClr val="002E5E"/>
        </a:dk1>
        <a:lt1>
          <a:srgbClr val="FFFFFF"/>
        </a:lt1>
        <a:dk2>
          <a:srgbClr val="002E5E"/>
        </a:dk2>
        <a:lt2>
          <a:srgbClr val="002E5E"/>
        </a:lt2>
        <a:accent1>
          <a:srgbClr val="FFFFFF"/>
        </a:accent1>
        <a:accent2>
          <a:srgbClr val="CDCDCD"/>
        </a:accent2>
        <a:accent3>
          <a:srgbClr val="FFFFFF"/>
        </a:accent3>
        <a:accent4>
          <a:srgbClr val="00264F"/>
        </a:accent4>
        <a:accent5>
          <a:srgbClr val="FFFFFF"/>
        </a:accent5>
        <a:accent6>
          <a:srgbClr val="BABABA"/>
        </a:accent6>
        <a:hlink>
          <a:srgbClr val="777777"/>
        </a:hlink>
        <a:folHlink>
          <a:srgbClr val="002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 presentation DK 2">
        <a:dk1>
          <a:srgbClr val="002E5E"/>
        </a:dk1>
        <a:lt1>
          <a:srgbClr val="FFFFFF"/>
        </a:lt1>
        <a:dk2>
          <a:srgbClr val="002E5E"/>
        </a:dk2>
        <a:lt2>
          <a:srgbClr val="002E5E"/>
        </a:lt2>
        <a:accent1>
          <a:srgbClr val="FFFFFF"/>
        </a:accent1>
        <a:accent2>
          <a:srgbClr val="979797"/>
        </a:accent2>
        <a:accent3>
          <a:srgbClr val="FFFFFF"/>
        </a:accent3>
        <a:accent4>
          <a:srgbClr val="00264F"/>
        </a:accent4>
        <a:accent5>
          <a:srgbClr val="FFFFFF"/>
        </a:accent5>
        <a:accent6>
          <a:srgbClr val="888888"/>
        </a:accent6>
        <a:hlink>
          <a:srgbClr val="494949"/>
        </a:hlink>
        <a:folHlink>
          <a:srgbClr val="002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 presentation DK 3">
        <a:dk1>
          <a:srgbClr val="002E5E"/>
        </a:dk1>
        <a:lt1>
          <a:srgbClr val="FFFFFF"/>
        </a:lt1>
        <a:dk2>
          <a:srgbClr val="002E5E"/>
        </a:dk2>
        <a:lt2>
          <a:srgbClr val="002E5E"/>
        </a:lt2>
        <a:accent1>
          <a:srgbClr val="FFFFFF"/>
        </a:accent1>
        <a:accent2>
          <a:srgbClr val="979797"/>
        </a:accent2>
        <a:accent3>
          <a:srgbClr val="FFFFFF"/>
        </a:accent3>
        <a:accent4>
          <a:srgbClr val="00264F"/>
        </a:accent4>
        <a:accent5>
          <a:srgbClr val="FFFFFF"/>
        </a:accent5>
        <a:accent6>
          <a:srgbClr val="888888"/>
        </a:accent6>
        <a:hlink>
          <a:srgbClr val="41ACE2"/>
        </a:hlink>
        <a:folHlink>
          <a:srgbClr val="002E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oderniseringsstyrelsen template" id="{7E00AB46-D9BE-4759-B640-D109AFED342A}" vid="{3E057216-6FB6-4D0B-B32C-864BC0BCC577}"/>
    </a:ext>
  </a:extLst>
</a:theme>
</file>

<file path=ppt/theme/theme2.xml><?xml version="1.0" encoding="utf-8"?>
<a:theme xmlns:a="http://schemas.openxmlformats.org/drawingml/2006/main" name="Kontortema">
  <a:themeElements>
    <a:clrScheme name="">
      <a:dk1>
        <a:srgbClr val="000066"/>
      </a:dk1>
      <a:lt1>
        <a:srgbClr val="FFFFFF"/>
      </a:lt1>
      <a:dk2>
        <a:srgbClr val="000066"/>
      </a:dk2>
      <a:lt2>
        <a:srgbClr val="000000"/>
      </a:lt2>
      <a:accent1>
        <a:srgbClr val="FFFFFF"/>
      </a:accent1>
      <a:accent2>
        <a:srgbClr val="CDCDCD"/>
      </a:accent2>
      <a:accent3>
        <a:srgbClr val="FFFFFF"/>
      </a:accent3>
      <a:accent4>
        <a:srgbClr val="000056"/>
      </a:accent4>
      <a:accent5>
        <a:srgbClr val="FFFFFF"/>
      </a:accent5>
      <a:accent6>
        <a:srgbClr val="BABABA"/>
      </a:accent6>
      <a:hlink>
        <a:srgbClr val="777777"/>
      </a:hlink>
      <a:folHlink>
        <a:srgbClr val="000066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605</TotalTime>
  <Words>501</Words>
  <Application>Microsoft Office PowerPoint</Application>
  <PresentationFormat>Skærmshow (4:3)</PresentationFormat>
  <Paragraphs>88</Paragraphs>
  <Slides>8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PowerPoint template</vt:lpstr>
      <vt:lpstr>think-cell Slide</vt:lpstr>
      <vt:lpstr>PowerPoint-præsentation</vt:lpstr>
      <vt:lpstr>Agenda</vt:lpstr>
      <vt:lpstr>Økonomiaftalerne for 2018</vt:lpstr>
      <vt:lpstr>Økonomiaftalerne for 2018</vt:lpstr>
      <vt:lpstr>Initiativer vedr. standardisering</vt:lpstr>
      <vt:lpstr>Initiativer vedr. standardisering</vt:lpstr>
      <vt:lpstr>Initiativer ift. fællesoffentlige krav </vt:lpstr>
      <vt:lpstr>Overordnet Tidsplan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Navntoft Rørup</dc:creator>
  <cp:lastModifiedBy>Undervisningsministeriet</cp:lastModifiedBy>
  <cp:revision>45</cp:revision>
  <cp:lastPrinted>2018-09-17T16:17:29Z</cp:lastPrinted>
  <dcterms:created xsi:type="dcterms:W3CDTF">2018-06-06T11:01:08Z</dcterms:created>
  <dcterms:modified xsi:type="dcterms:W3CDTF">2018-09-26T10:24:44Z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1106578</vt:lpwstr>
  </property>
  <property fmtid="{D5CDD505-2E9C-101B-9397-08002B2CF9AE}" pid="3" name="NXPowerLiteVersion">
    <vt:lpwstr>D4.1.1</vt:lpwstr>
  </property>
</Properties>
</file>