
<file path=[Content_Types].xml><?xml version="1.0" encoding="utf-8"?>
<Types xmlns="http://schemas.openxmlformats.org/package/2006/content-types">
  <Default Extension="bin" ContentType="image/x-emf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8" r:id="rId3"/>
    <p:sldId id="260" r:id="rId4"/>
    <p:sldId id="261" r:id="rId5"/>
    <p:sldId id="269" r:id="rId6"/>
    <p:sldId id="270" r:id="rId7"/>
    <p:sldId id="271" r:id="rId8"/>
    <p:sldId id="274" r:id="rId9"/>
    <p:sldId id="275" r:id="rId10"/>
    <p:sldId id="276" r:id="rId11"/>
    <p:sldId id="280" r:id="rId12"/>
    <p:sldId id="282" r:id="rId13"/>
    <p:sldId id="283" r:id="rId14"/>
    <p:sldId id="273" r:id="rId15"/>
    <p:sldId id="277" r:id="rId16"/>
    <p:sldId id="278" r:id="rId17"/>
    <p:sldId id="284" r:id="rId18"/>
    <p:sldId id="281" r:id="rId19"/>
    <p:sldId id="279" r:id="rId20"/>
  </p:sldIdLst>
  <p:sldSz cx="9144000" cy="5143500" type="screen16x9"/>
  <p:notesSz cx="6805613" cy="9939338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34">
          <p15:clr>
            <a:srgbClr val="A4A3A4"/>
          </p15:clr>
        </p15:guide>
        <p15:guide id="2" orient="horz" pos="1469">
          <p15:clr>
            <a:srgbClr val="A4A3A4"/>
          </p15:clr>
        </p15:guide>
        <p15:guide id="3" orient="horz" pos="3929">
          <p15:clr>
            <a:srgbClr val="A4A3A4"/>
          </p15:clr>
        </p15:guide>
        <p15:guide id="4" pos="5284">
          <p15:clr>
            <a:srgbClr val="A4A3A4"/>
          </p15:clr>
        </p15:guide>
        <p15:guide id="5" pos="567">
          <p15:clr>
            <a:srgbClr val="A4A3A4"/>
          </p15:clr>
        </p15:guide>
        <p15:guide id="6" orient="horz" pos="1076">
          <p15:clr>
            <a:srgbClr val="A4A3A4"/>
          </p15:clr>
        </p15:guide>
        <p15:guide id="7" orient="horz" pos="1102">
          <p15:clr>
            <a:srgbClr val="A4A3A4"/>
          </p15:clr>
        </p15:guide>
        <p15:guide id="8" orient="horz" pos="29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33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Objects="1">
      <p:cViewPr varScale="1">
        <p:scale>
          <a:sx n="136" d="100"/>
          <a:sy n="136" d="100"/>
        </p:scale>
        <p:origin x="-90" y="-504"/>
      </p:cViewPr>
      <p:guideLst>
        <p:guide orient="horz" pos="1434"/>
        <p:guide orient="horz" pos="1469"/>
        <p:guide orient="horz" pos="3929"/>
        <p:guide orient="horz" pos="1076"/>
        <p:guide orient="horz" pos="1102"/>
        <p:guide orient="horz" pos="2947"/>
        <p:guide pos="5284"/>
        <p:guide pos="56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240" y="10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563A73-7D0B-4DC6-9DB1-236285D9508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a-DK"/>
        </a:p>
      </dgm:t>
    </dgm:pt>
    <dgm:pt modelId="{68525677-1F8E-444A-A92F-A716CA9AFA0A}">
      <dgm:prSet phldrT="[Tekst]"/>
      <dgm:spPr/>
      <dgm:t>
        <a:bodyPr/>
        <a:lstStyle/>
        <a:p>
          <a:r>
            <a:rPr lang="da-DK" dirty="0" smtClean="0"/>
            <a:t>Bygningschef</a:t>
          </a:r>
          <a:endParaRPr lang="da-DK" dirty="0"/>
        </a:p>
      </dgm:t>
    </dgm:pt>
    <dgm:pt modelId="{78F44AAA-815A-45B2-ABD3-4CE75A41B3B6}" type="parTrans" cxnId="{194A74BA-6803-460C-AECB-16D3BF10AD5C}">
      <dgm:prSet/>
      <dgm:spPr/>
      <dgm:t>
        <a:bodyPr/>
        <a:lstStyle/>
        <a:p>
          <a:endParaRPr lang="da-DK"/>
        </a:p>
      </dgm:t>
    </dgm:pt>
    <dgm:pt modelId="{B5902220-416A-4032-AA1E-B3D77DA26DB7}" type="sibTrans" cxnId="{194A74BA-6803-460C-AECB-16D3BF10AD5C}">
      <dgm:prSet/>
      <dgm:spPr/>
      <dgm:t>
        <a:bodyPr/>
        <a:lstStyle/>
        <a:p>
          <a:endParaRPr lang="da-DK"/>
        </a:p>
      </dgm:t>
    </dgm:pt>
    <dgm:pt modelId="{A6291673-054C-47CE-8F03-9AE5608456B9}" type="asst">
      <dgm:prSet phldrT="[Tekst]"/>
      <dgm:spPr/>
      <dgm:t>
        <a:bodyPr/>
        <a:lstStyle/>
        <a:p>
          <a:r>
            <a:rPr lang="da-DK" dirty="0" smtClean="0"/>
            <a:t>Fagspecialist</a:t>
          </a:r>
          <a:endParaRPr lang="da-DK" dirty="0"/>
        </a:p>
      </dgm:t>
    </dgm:pt>
    <dgm:pt modelId="{827E1B6F-5E1F-4516-8E2D-5B898968AEAD}" type="parTrans" cxnId="{932B5834-A655-4F4B-BE57-EC63A6C6250B}">
      <dgm:prSet/>
      <dgm:spPr/>
      <dgm:t>
        <a:bodyPr/>
        <a:lstStyle/>
        <a:p>
          <a:endParaRPr lang="da-DK"/>
        </a:p>
      </dgm:t>
    </dgm:pt>
    <dgm:pt modelId="{9C9285D7-B961-465B-8734-68DF9682687E}" type="sibTrans" cxnId="{932B5834-A655-4F4B-BE57-EC63A6C6250B}">
      <dgm:prSet/>
      <dgm:spPr/>
      <dgm:t>
        <a:bodyPr/>
        <a:lstStyle/>
        <a:p>
          <a:endParaRPr lang="da-DK"/>
        </a:p>
      </dgm:t>
    </dgm:pt>
    <dgm:pt modelId="{119FEDEF-9CD6-40C2-BE04-0B33D881423C}">
      <dgm:prSet phldrT="[Tekst]"/>
      <dgm:spPr/>
      <dgm:t>
        <a:bodyPr/>
        <a:lstStyle/>
        <a:p>
          <a:r>
            <a:rPr lang="da-DK" dirty="0" smtClean="0"/>
            <a:t>Lokal medarbejder</a:t>
          </a:r>
          <a:endParaRPr lang="da-DK" dirty="0"/>
        </a:p>
      </dgm:t>
    </dgm:pt>
    <dgm:pt modelId="{9AEC3B20-5C7E-4FFD-A7D5-60EAF641C0CD}" type="parTrans" cxnId="{FAF3FB12-B1C6-418E-8CD5-33E632D2CF6F}">
      <dgm:prSet/>
      <dgm:spPr/>
      <dgm:t>
        <a:bodyPr/>
        <a:lstStyle/>
        <a:p>
          <a:endParaRPr lang="da-DK"/>
        </a:p>
      </dgm:t>
    </dgm:pt>
    <dgm:pt modelId="{3FB6C230-ED4E-428A-B5E6-BE5A3AAB10AA}" type="sibTrans" cxnId="{FAF3FB12-B1C6-418E-8CD5-33E632D2CF6F}">
      <dgm:prSet/>
      <dgm:spPr/>
      <dgm:t>
        <a:bodyPr/>
        <a:lstStyle/>
        <a:p>
          <a:endParaRPr lang="da-DK"/>
        </a:p>
      </dgm:t>
    </dgm:pt>
    <dgm:pt modelId="{4323BEC9-A716-40FD-82CF-1A561EE440B1}">
      <dgm:prSet phldrT="[Tekst]"/>
      <dgm:spPr/>
      <dgm:t>
        <a:bodyPr/>
        <a:lstStyle/>
        <a:p>
          <a:r>
            <a:rPr lang="da-DK" dirty="0" smtClean="0"/>
            <a:t>Lokal medarbejder</a:t>
          </a:r>
          <a:endParaRPr lang="da-DK" dirty="0"/>
        </a:p>
      </dgm:t>
    </dgm:pt>
    <dgm:pt modelId="{951D0A3D-54BD-40DC-9E43-A7B6E11DD0C8}" type="parTrans" cxnId="{B3FF0A1B-E8B7-4396-AECF-24A6B0C6AACA}">
      <dgm:prSet/>
      <dgm:spPr/>
      <dgm:t>
        <a:bodyPr/>
        <a:lstStyle/>
        <a:p>
          <a:endParaRPr lang="da-DK"/>
        </a:p>
      </dgm:t>
    </dgm:pt>
    <dgm:pt modelId="{89F9E318-8FC8-4DFE-B058-3E5D8196D5DD}" type="sibTrans" cxnId="{B3FF0A1B-E8B7-4396-AECF-24A6B0C6AACA}">
      <dgm:prSet/>
      <dgm:spPr/>
      <dgm:t>
        <a:bodyPr/>
        <a:lstStyle/>
        <a:p>
          <a:endParaRPr lang="da-DK"/>
        </a:p>
      </dgm:t>
    </dgm:pt>
    <dgm:pt modelId="{B0E9DF52-FA32-44D1-9AF8-7AB6072FE646}">
      <dgm:prSet phldrT="[Tekst]"/>
      <dgm:spPr/>
      <dgm:t>
        <a:bodyPr/>
        <a:lstStyle/>
        <a:p>
          <a:r>
            <a:rPr lang="da-DK" dirty="0" smtClean="0"/>
            <a:t>Lokal medarbejder</a:t>
          </a:r>
          <a:endParaRPr lang="da-DK" dirty="0"/>
        </a:p>
      </dgm:t>
    </dgm:pt>
    <dgm:pt modelId="{520C4A4E-CFD4-4A3F-9848-27AE460373A1}" type="parTrans" cxnId="{4725B51A-1D15-4C7D-8E9A-9C08EC7AF916}">
      <dgm:prSet/>
      <dgm:spPr/>
      <dgm:t>
        <a:bodyPr/>
        <a:lstStyle/>
        <a:p>
          <a:endParaRPr lang="da-DK"/>
        </a:p>
      </dgm:t>
    </dgm:pt>
    <dgm:pt modelId="{66A4AF5F-3179-4F4A-90F0-A3187A8508E3}" type="sibTrans" cxnId="{4725B51A-1D15-4C7D-8E9A-9C08EC7AF916}">
      <dgm:prSet/>
      <dgm:spPr/>
      <dgm:t>
        <a:bodyPr/>
        <a:lstStyle/>
        <a:p>
          <a:endParaRPr lang="da-DK"/>
        </a:p>
      </dgm:t>
    </dgm:pt>
    <dgm:pt modelId="{61CD9D1E-7026-48F5-85FC-1D55369B43A2}" type="asst">
      <dgm:prSet phldrT="[Tekst]"/>
      <dgm:spPr>
        <a:solidFill>
          <a:srgbClr val="F08217"/>
        </a:solidFill>
      </dgm:spPr>
      <dgm:t>
        <a:bodyPr/>
        <a:lstStyle/>
        <a:p>
          <a:r>
            <a:rPr lang="da-DK" dirty="0" smtClean="0"/>
            <a:t>Energiansvarlig</a:t>
          </a:r>
          <a:endParaRPr lang="da-DK" dirty="0"/>
        </a:p>
      </dgm:t>
    </dgm:pt>
    <dgm:pt modelId="{3C42A49B-2F16-4652-B5E0-4FC7FCAB637D}" type="parTrans" cxnId="{3E9A2285-3197-4867-A9FB-B5119841C02D}">
      <dgm:prSet/>
      <dgm:spPr/>
      <dgm:t>
        <a:bodyPr/>
        <a:lstStyle/>
        <a:p>
          <a:endParaRPr lang="da-DK"/>
        </a:p>
      </dgm:t>
    </dgm:pt>
    <dgm:pt modelId="{02866D35-5EF0-4E2F-815F-8C03816AD1B8}" type="sibTrans" cxnId="{3E9A2285-3197-4867-A9FB-B5119841C02D}">
      <dgm:prSet/>
      <dgm:spPr/>
      <dgm:t>
        <a:bodyPr/>
        <a:lstStyle/>
        <a:p>
          <a:endParaRPr lang="da-DK"/>
        </a:p>
      </dgm:t>
    </dgm:pt>
    <dgm:pt modelId="{4E5B3EA9-1D33-4A4F-B7E1-B65A0912A9FE}" type="pres">
      <dgm:prSet presAssocID="{1F563A73-7D0B-4DC6-9DB1-236285D950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04E1A6DC-C2DD-473B-ACF9-87A350E0DC88}" type="pres">
      <dgm:prSet presAssocID="{68525677-1F8E-444A-A92F-A716CA9AFA0A}" presName="hierRoot1" presStyleCnt="0">
        <dgm:presLayoutVars>
          <dgm:hierBranch val="init"/>
        </dgm:presLayoutVars>
      </dgm:prSet>
      <dgm:spPr/>
    </dgm:pt>
    <dgm:pt modelId="{8D2BE0C8-A388-4DEB-AADD-E3DCB2DD8E89}" type="pres">
      <dgm:prSet presAssocID="{68525677-1F8E-444A-A92F-A716CA9AFA0A}" presName="rootComposite1" presStyleCnt="0"/>
      <dgm:spPr/>
    </dgm:pt>
    <dgm:pt modelId="{65D394AA-FFFB-4578-86A2-363F0073B503}" type="pres">
      <dgm:prSet presAssocID="{68525677-1F8E-444A-A92F-A716CA9AFA0A}" presName="rootText1" presStyleLbl="node0" presStyleIdx="0" presStyleCnt="2" custLinFactY="-100000" custLinFactNeighborX="503" custLinFactNeighborY="-159496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74259AB8-3F1C-4A8D-B3D6-73AC2EE2935B}" type="pres">
      <dgm:prSet presAssocID="{68525677-1F8E-444A-A92F-A716CA9AFA0A}" presName="rootConnector1" presStyleLbl="node1" presStyleIdx="0" presStyleCnt="0"/>
      <dgm:spPr/>
      <dgm:t>
        <a:bodyPr/>
        <a:lstStyle/>
        <a:p>
          <a:endParaRPr lang="da-DK"/>
        </a:p>
      </dgm:t>
    </dgm:pt>
    <dgm:pt modelId="{6A90BDEE-62E1-4EC9-B582-A668EC9BBEAB}" type="pres">
      <dgm:prSet presAssocID="{68525677-1F8E-444A-A92F-A716CA9AFA0A}" presName="hierChild2" presStyleCnt="0"/>
      <dgm:spPr/>
    </dgm:pt>
    <dgm:pt modelId="{E95EF383-E63D-4A30-A06D-7BBE55544E2F}" type="pres">
      <dgm:prSet presAssocID="{9AEC3B20-5C7E-4FFD-A7D5-60EAF641C0CD}" presName="Name37" presStyleLbl="parChTrans1D2" presStyleIdx="0" presStyleCnt="4"/>
      <dgm:spPr/>
      <dgm:t>
        <a:bodyPr/>
        <a:lstStyle/>
        <a:p>
          <a:endParaRPr lang="da-DK"/>
        </a:p>
      </dgm:t>
    </dgm:pt>
    <dgm:pt modelId="{D13DE734-E1BE-4448-8B2D-88AA480939F7}" type="pres">
      <dgm:prSet presAssocID="{119FEDEF-9CD6-40C2-BE04-0B33D881423C}" presName="hierRoot2" presStyleCnt="0">
        <dgm:presLayoutVars>
          <dgm:hierBranch val="init"/>
        </dgm:presLayoutVars>
      </dgm:prSet>
      <dgm:spPr/>
    </dgm:pt>
    <dgm:pt modelId="{374C5FB1-769B-4EE6-9183-006C0239801D}" type="pres">
      <dgm:prSet presAssocID="{119FEDEF-9CD6-40C2-BE04-0B33D881423C}" presName="rootComposite" presStyleCnt="0"/>
      <dgm:spPr/>
    </dgm:pt>
    <dgm:pt modelId="{EE4D0340-42D2-464C-89E1-69049459B4B0}" type="pres">
      <dgm:prSet presAssocID="{119FEDEF-9CD6-40C2-BE04-0B33D881423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9BF9C7F8-B7B6-4684-BA5A-86D1544AB7CE}" type="pres">
      <dgm:prSet presAssocID="{119FEDEF-9CD6-40C2-BE04-0B33D881423C}" presName="rootConnector" presStyleLbl="node2" presStyleIdx="0" presStyleCnt="3"/>
      <dgm:spPr/>
      <dgm:t>
        <a:bodyPr/>
        <a:lstStyle/>
        <a:p>
          <a:endParaRPr lang="da-DK"/>
        </a:p>
      </dgm:t>
    </dgm:pt>
    <dgm:pt modelId="{059F9B2B-483B-467F-A8CE-CDFA50C0967E}" type="pres">
      <dgm:prSet presAssocID="{119FEDEF-9CD6-40C2-BE04-0B33D881423C}" presName="hierChild4" presStyleCnt="0"/>
      <dgm:spPr/>
    </dgm:pt>
    <dgm:pt modelId="{73C8DC08-E684-4B35-9F27-EB3DE6032CF5}" type="pres">
      <dgm:prSet presAssocID="{119FEDEF-9CD6-40C2-BE04-0B33D881423C}" presName="hierChild5" presStyleCnt="0"/>
      <dgm:spPr/>
    </dgm:pt>
    <dgm:pt modelId="{AEA4AEFF-42F6-4CC6-BBE2-70E0234CAB64}" type="pres">
      <dgm:prSet presAssocID="{951D0A3D-54BD-40DC-9E43-A7B6E11DD0C8}" presName="Name37" presStyleLbl="parChTrans1D2" presStyleIdx="1" presStyleCnt="4"/>
      <dgm:spPr/>
      <dgm:t>
        <a:bodyPr/>
        <a:lstStyle/>
        <a:p>
          <a:endParaRPr lang="da-DK"/>
        </a:p>
      </dgm:t>
    </dgm:pt>
    <dgm:pt modelId="{70F7C708-B852-439A-BFA8-191406702D24}" type="pres">
      <dgm:prSet presAssocID="{4323BEC9-A716-40FD-82CF-1A561EE440B1}" presName="hierRoot2" presStyleCnt="0">
        <dgm:presLayoutVars>
          <dgm:hierBranch val="init"/>
        </dgm:presLayoutVars>
      </dgm:prSet>
      <dgm:spPr/>
    </dgm:pt>
    <dgm:pt modelId="{92B90EF3-B977-4E7C-B30C-8F3B347E2995}" type="pres">
      <dgm:prSet presAssocID="{4323BEC9-A716-40FD-82CF-1A561EE440B1}" presName="rootComposite" presStyleCnt="0"/>
      <dgm:spPr/>
    </dgm:pt>
    <dgm:pt modelId="{11E696BD-BDE4-4963-A55B-A5B37C97F1A6}" type="pres">
      <dgm:prSet presAssocID="{4323BEC9-A716-40FD-82CF-1A561EE440B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C5FEE9F9-750A-4937-BF5D-078453540CA6}" type="pres">
      <dgm:prSet presAssocID="{4323BEC9-A716-40FD-82CF-1A561EE440B1}" presName="rootConnector" presStyleLbl="node2" presStyleIdx="1" presStyleCnt="3"/>
      <dgm:spPr/>
      <dgm:t>
        <a:bodyPr/>
        <a:lstStyle/>
        <a:p>
          <a:endParaRPr lang="da-DK"/>
        </a:p>
      </dgm:t>
    </dgm:pt>
    <dgm:pt modelId="{0ABC25FB-38A3-441B-8223-0621CA79AE5C}" type="pres">
      <dgm:prSet presAssocID="{4323BEC9-A716-40FD-82CF-1A561EE440B1}" presName="hierChild4" presStyleCnt="0"/>
      <dgm:spPr/>
    </dgm:pt>
    <dgm:pt modelId="{F1FF526D-322B-4232-B59A-921F143170AE}" type="pres">
      <dgm:prSet presAssocID="{4323BEC9-A716-40FD-82CF-1A561EE440B1}" presName="hierChild5" presStyleCnt="0"/>
      <dgm:spPr/>
    </dgm:pt>
    <dgm:pt modelId="{5F94C1FA-F9C8-43E6-A6C0-89A16F0A76B9}" type="pres">
      <dgm:prSet presAssocID="{520C4A4E-CFD4-4A3F-9848-27AE460373A1}" presName="Name37" presStyleLbl="parChTrans1D2" presStyleIdx="2" presStyleCnt="4"/>
      <dgm:spPr/>
      <dgm:t>
        <a:bodyPr/>
        <a:lstStyle/>
        <a:p>
          <a:endParaRPr lang="da-DK"/>
        </a:p>
      </dgm:t>
    </dgm:pt>
    <dgm:pt modelId="{257EC928-6118-4F01-BEBE-7179E5A94BC0}" type="pres">
      <dgm:prSet presAssocID="{B0E9DF52-FA32-44D1-9AF8-7AB6072FE646}" presName="hierRoot2" presStyleCnt="0">
        <dgm:presLayoutVars>
          <dgm:hierBranch val="init"/>
        </dgm:presLayoutVars>
      </dgm:prSet>
      <dgm:spPr/>
    </dgm:pt>
    <dgm:pt modelId="{A5BDA6CB-A805-4D92-9E32-FA28CDBF4CE3}" type="pres">
      <dgm:prSet presAssocID="{B0E9DF52-FA32-44D1-9AF8-7AB6072FE646}" presName="rootComposite" presStyleCnt="0"/>
      <dgm:spPr/>
    </dgm:pt>
    <dgm:pt modelId="{50E0E3E9-8E1E-4D5B-B51A-3ABEC881DC2A}" type="pres">
      <dgm:prSet presAssocID="{B0E9DF52-FA32-44D1-9AF8-7AB6072FE64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A10E2931-481C-40E2-85FB-5D697E7B4B63}" type="pres">
      <dgm:prSet presAssocID="{B0E9DF52-FA32-44D1-9AF8-7AB6072FE646}" presName="rootConnector" presStyleLbl="node2" presStyleIdx="2" presStyleCnt="3"/>
      <dgm:spPr/>
      <dgm:t>
        <a:bodyPr/>
        <a:lstStyle/>
        <a:p>
          <a:endParaRPr lang="da-DK"/>
        </a:p>
      </dgm:t>
    </dgm:pt>
    <dgm:pt modelId="{4BD3A381-6828-4C48-AB03-F5A0E9842D07}" type="pres">
      <dgm:prSet presAssocID="{B0E9DF52-FA32-44D1-9AF8-7AB6072FE646}" presName="hierChild4" presStyleCnt="0"/>
      <dgm:spPr/>
    </dgm:pt>
    <dgm:pt modelId="{4F647E20-F244-4D51-B8EB-9284C39E5081}" type="pres">
      <dgm:prSet presAssocID="{B0E9DF52-FA32-44D1-9AF8-7AB6072FE646}" presName="hierChild5" presStyleCnt="0"/>
      <dgm:spPr/>
    </dgm:pt>
    <dgm:pt modelId="{356D3F4B-6AE9-4A07-BD88-04956273FA4C}" type="pres">
      <dgm:prSet presAssocID="{68525677-1F8E-444A-A92F-A716CA9AFA0A}" presName="hierChild3" presStyleCnt="0"/>
      <dgm:spPr/>
    </dgm:pt>
    <dgm:pt modelId="{3364BF07-3810-483B-B539-81790CA8A9F0}" type="pres">
      <dgm:prSet presAssocID="{827E1B6F-5E1F-4516-8E2D-5B898968AEAD}" presName="Name111" presStyleLbl="parChTrans1D2" presStyleIdx="3" presStyleCnt="4"/>
      <dgm:spPr/>
      <dgm:t>
        <a:bodyPr/>
        <a:lstStyle/>
        <a:p>
          <a:endParaRPr lang="da-DK"/>
        </a:p>
      </dgm:t>
    </dgm:pt>
    <dgm:pt modelId="{C291BCDD-3F39-4EEC-840B-399FFF76BA9D}" type="pres">
      <dgm:prSet presAssocID="{A6291673-054C-47CE-8F03-9AE5608456B9}" presName="hierRoot3" presStyleCnt="0">
        <dgm:presLayoutVars>
          <dgm:hierBranch val="init"/>
        </dgm:presLayoutVars>
      </dgm:prSet>
      <dgm:spPr/>
    </dgm:pt>
    <dgm:pt modelId="{EE081F65-36C7-41A8-8872-AD1689C1CD5B}" type="pres">
      <dgm:prSet presAssocID="{A6291673-054C-47CE-8F03-9AE5608456B9}" presName="rootComposite3" presStyleCnt="0"/>
      <dgm:spPr/>
    </dgm:pt>
    <dgm:pt modelId="{B3920FBE-5CD6-4FE8-8E0B-914BE7D01567}" type="pres">
      <dgm:prSet presAssocID="{A6291673-054C-47CE-8F03-9AE5608456B9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0FD0168E-C440-47A9-A88D-3E7F4914EC2B}" type="pres">
      <dgm:prSet presAssocID="{A6291673-054C-47CE-8F03-9AE5608456B9}" presName="rootConnector3" presStyleLbl="asst1" presStyleIdx="0" presStyleCnt="1"/>
      <dgm:spPr/>
      <dgm:t>
        <a:bodyPr/>
        <a:lstStyle/>
        <a:p>
          <a:endParaRPr lang="da-DK"/>
        </a:p>
      </dgm:t>
    </dgm:pt>
    <dgm:pt modelId="{733EC4EA-32F0-4CFF-8E5A-F0959B7A387F}" type="pres">
      <dgm:prSet presAssocID="{A6291673-054C-47CE-8F03-9AE5608456B9}" presName="hierChild6" presStyleCnt="0"/>
      <dgm:spPr/>
    </dgm:pt>
    <dgm:pt modelId="{04C69D7B-4146-473C-A071-5F4A4647636C}" type="pres">
      <dgm:prSet presAssocID="{A6291673-054C-47CE-8F03-9AE5608456B9}" presName="hierChild7" presStyleCnt="0"/>
      <dgm:spPr/>
    </dgm:pt>
    <dgm:pt modelId="{2B4987C0-D10B-4146-86FF-4EAC85ACFAB4}" type="pres">
      <dgm:prSet presAssocID="{61CD9D1E-7026-48F5-85FC-1D55369B43A2}" presName="hierRoot1" presStyleCnt="0">
        <dgm:presLayoutVars>
          <dgm:hierBranch val="init"/>
        </dgm:presLayoutVars>
      </dgm:prSet>
      <dgm:spPr/>
    </dgm:pt>
    <dgm:pt modelId="{2700B85C-571B-4A7E-8EE1-D6D2FD57C802}" type="pres">
      <dgm:prSet presAssocID="{61CD9D1E-7026-48F5-85FC-1D55369B43A2}" presName="rootComposite1" presStyleCnt="0"/>
      <dgm:spPr/>
    </dgm:pt>
    <dgm:pt modelId="{D87D2C1C-49FD-4484-8187-67079795F64E}" type="pres">
      <dgm:prSet presAssocID="{61CD9D1E-7026-48F5-85FC-1D55369B43A2}" presName="rootText1" presStyleLbl="node0" presStyleIdx="1" presStyleCnt="2" custLinFactX="-20387" custLinFactNeighborX="-100000" custLinFactNeighborY="-38103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590E463B-45F1-40BC-A9FE-2E1D31E3834B}" type="pres">
      <dgm:prSet presAssocID="{61CD9D1E-7026-48F5-85FC-1D55369B43A2}" presName="rootConnector1" presStyleLbl="asst0" presStyleIdx="0" presStyleCnt="0"/>
      <dgm:spPr/>
      <dgm:t>
        <a:bodyPr/>
        <a:lstStyle/>
        <a:p>
          <a:endParaRPr lang="da-DK"/>
        </a:p>
      </dgm:t>
    </dgm:pt>
    <dgm:pt modelId="{BB102727-55C6-4FC9-A483-0347DF1FBF4D}" type="pres">
      <dgm:prSet presAssocID="{61CD9D1E-7026-48F5-85FC-1D55369B43A2}" presName="hierChild2" presStyleCnt="0"/>
      <dgm:spPr/>
    </dgm:pt>
    <dgm:pt modelId="{7BCB7029-3F5C-468F-A2F0-D0CC999052A8}" type="pres">
      <dgm:prSet presAssocID="{61CD9D1E-7026-48F5-85FC-1D55369B43A2}" presName="hierChild3" presStyleCnt="0"/>
      <dgm:spPr/>
    </dgm:pt>
  </dgm:ptLst>
  <dgm:cxnLst>
    <dgm:cxn modelId="{D22A5446-73D7-4569-951F-2BAFC5B19210}" type="presOf" srcId="{A6291673-054C-47CE-8F03-9AE5608456B9}" destId="{0FD0168E-C440-47A9-A88D-3E7F4914EC2B}" srcOrd="1" destOrd="0" presId="urn:microsoft.com/office/officeart/2005/8/layout/orgChart1"/>
    <dgm:cxn modelId="{5EE26577-2C7A-49AC-846C-E4DD44CF5444}" type="presOf" srcId="{520C4A4E-CFD4-4A3F-9848-27AE460373A1}" destId="{5F94C1FA-F9C8-43E6-A6C0-89A16F0A76B9}" srcOrd="0" destOrd="0" presId="urn:microsoft.com/office/officeart/2005/8/layout/orgChart1"/>
    <dgm:cxn modelId="{85AA997A-80EB-4AC8-B74A-A95BFE8BE848}" type="presOf" srcId="{61CD9D1E-7026-48F5-85FC-1D55369B43A2}" destId="{D87D2C1C-49FD-4484-8187-67079795F64E}" srcOrd="0" destOrd="0" presId="urn:microsoft.com/office/officeart/2005/8/layout/orgChart1"/>
    <dgm:cxn modelId="{140947F9-1858-4BB5-A9D3-FD00E664B28A}" type="presOf" srcId="{119FEDEF-9CD6-40C2-BE04-0B33D881423C}" destId="{EE4D0340-42D2-464C-89E1-69049459B4B0}" srcOrd="0" destOrd="0" presId="urn:microsoft.com/office/officeart/2005/8/layout/orgChart1"/>
    <dgm:cxn modelId="{4A839815-84FF-48C0-95F3-D197B197C550}" type="presOf" srcId="{827E1B6F-5E1F-4516-8E2D-5B898968AEAD}" destId="{3364BF07-3810-483B-B539-81790CA8A9F0}" srcOrd="0" destOrd="0" presId="urn:microsoft.com/office/officeart/2005/8/layout/orgChart1"/>
    <dgm:cxn modelId="{194A74BA-6803-460C-AECB-16D3BF10AD5C}" srcId="{1F563A73-7D0B-4DC6-9DB1-236285D95080}" destId="{68525677-1F8E-444A-A92F-A716CA9AFA0A}" srcOrd="0" destOrd="0" parTransId="{78F44AAA-815A-45B2-ABD3-4CE75A41B3B6}" sibTransId="{B5902220-416A-4032-AA1E-B3D77DA26DB7}"/>
    <dgm:cxn modelId="{5619129E-85E4-477C-9AC6-DD4F66C80493}" type="presOf" srcId="{4323BEC9-A716-40FD-82CF-1A561EE440B1}" destId="{11E696BD-BDE4-4963-A55B-A5B37C97F1A6}" srcOrd="0" destOrd="0" presId="urn:microsoft.com/office/officeart/2005/8/layout/orgChart1"/>
    <dgm:cxn modelId="{B3FF0A1B-E8B7-4396-AECF-24A6B0C6AACA}" srcId="{68525677-1F8E-444A-A92F-A716CA9AFA0A}" destId="{4323BEC9-A716-40FD-82CF-1A561EE440B1}" srcOrd="2" destOrd="0" parTransId="{951D0A3D-54BD-40DC-9E43-A7B6E11DD0C8}" sibTransId="{89F9E318-8FC8-4DFE-B058-3E5D8196D5DD}"/>
    <dgm:cxn modelId="{9FC82A77-5D0B-43D5-AA49-008B02CE37B3}" type="presOf" srcId="{A6291673-054C-47CE-8F03-9AE5608456B9}" destId="{B3920FBE-5CD6-4FE8-8E0B-914BE7D01567}" srcOrd="0" destOrd="0" presId="urn:microsoft.com/office/officeart/2005/8/layout/orgChart1"/>
    <dgm:cxn modelId="{B00D6E25-6F02-4062-A802-CAE105BAF9FA}" type="presOf" srcId="{B0E9DF52-FA32-44D1-9AF8-7AB6072FE646}" destId="{A10E2931-481C-40E2-85FB-5D697E7B4B63}" srcOrd="1" destOrd="0" presId="urn:microsoft.com/office/officeart/2005/8/layout/orgChart1"/>
    <dgm:cxn modelId="{4725B51A-1D15-4C7D-8E9A-9C08EC7AF916}" srcId="{68525677-1F8E-444A-A92F-A716CA9AFA0A}" destId="{B0E9DF52-FA32-44D1-9AF8-7AB6072FE646}" srcOrd="3" destOrd="0" parTransId="{520C4A4E-CFD4-4A3F-9848-27AE460373A1}" sibTransId="{66A4AF5F-3179-4F4A-90F0-A3187A8508E3}"/>
    <dgm:cxn modelId="{F5F9A047-369E-4282-B8DE-8F4F1A7A0A1B}" type="presOf" srcId="{951D0A3D-54BD-40DC-9E43-A7B6E11DD0C8}" destId="{AEA4AEFF-42F6-4CC6-BBE2-70E0234CAB64}" srcOrd="0" destOrd="0" presId="urn:microsoft.com/office/officeart/2005/8/layout/orgChart1"/>
    <dgm:cxn modelId="{3E9A2285-3197-4867-A9FB-B5119841C02D}" srcId="{1F563A73-7D0B-4DC6-9DB1-236285D95080}" destId="{61CD9D1E-7026-48F5-85FC-1D55369B43A2}" srcOrd="1" destOrd="0" parTransId="{3C42A49B-2F16-4652-B5E0-4FC7FCAB637D}" sibTransId="{02866D35-5EF0-4E2F-815F-8C03816AD1B8}"/>
    <dgm:cxn modelId="{F6B77D58-FDD0-4486-A7A7-6A3FA1D58EC4}" type="presOf" srcId="{68525677-1F8E-444A-A92F-A716CA9AFA0A}" destId="{74259AB8-3F1C-4A8D-B3D6-73AC2EE2935B}" srcOrd="1" destOrd="0" presId="urn:microsoft.com/office/officeart/2005/8/layout/orgChart1"/>
    <dgm:cxn modelId="{DC10D0EB-9305-487E-BAF5-B83A8CA5A6FA}" type="presOf" srcId="{119FEDEF-9CD6-40C2-BE04-0B33D881423C}" destId="{9BF9C7F8-B7B6-4684-BA5A-86D1544AB7CE}" srcOrd="1" destOrd="0" presId="urn:microsoft.com/office/officeart/2005/8/layout/orgChart1"/>
    <dgm:cxn modelId="{FAF3FB12-B1C6-418E-8CD5-33E632D2CF6F}" srcId="{68525677-1F8E-444A-A92F-A716CA9AFA0A}" destId="{119FEDEF-9CD6-40C2-BE04-0B33D881423C}" srcOrd="1" destOrd="0" parTransId="{9AEC3B20-5C7E-4FFD-A7D5-60EAF641C0CD}" sibTransId="{3FB6C230-ED4E-428A-B5E6-BE5A3AAB10AA}"/>
    <dgm:cxn modelId="{52C7F625-16CE-4773-9FDE-0D264E223C6D}" type="presOf" srcId="{61CD9D1E-7026-48F5-85FC-1D55369B43A2}" destId="{590E463B-45F1-40BC-A9FE-2E1D31E3834B}" srcOrd="1" destOrd="0" presId="urn:microsoft.com/office/officeart/2005/8/layout/orgChart1"/>
    <dgm:cxn modelId="{E76487E5-C342-4F1D-9DB7-12452E22C0A4}" type="presOf" srcId="{4323BEC9-A716-40FD-82CF-1A561EE440B1}" destId="{C5FEE9F9-750A-4937-BF5D-078453540CA6}" srcOrd="1" destOrd="0" presId="urn:microsoft.com/office/officeart/2005/8/layout/orgChart1"/>
    <dgm:cxn modelId="{CC0C04A6-C89D-4821-9006-880244F23C08}" type="presOf" srcId="{B0E9DF52-FA32-44D1-9AF8-7AB6072FE646}" destId="{50E0E3E9-8E1E-4D5B-B51A-3ABEC881DC2A}" srcOrd="0" destOrd="0" presId="urn:microsoft.com/office/officeart/2005/8/layout/orgChart1"/>
    <dgm:cxn modelId="{932B5834-A655-4F4B-BE57-EC63A6C6250B}" srcId="{68525677-1F8E-444A-A92F-A716CA9AFA0A}" destId="{A6291673-054C-47CE-8F03-9AE5608456B9}" srcOrd="0" destOrd="0" parTransId="{827E1B6F-5E1F-4516-8E2D-5B898968AEAD}" sibTransId="{9C9285D7-B961-465B-8734-68DF9682687E}"/>
    <dgm:cxn modelId="{63BBD935-C732-4F1C-A6F0-7EA96FDFB7E3}" type="presOf" srcId="{68525677-1F8E-444A-A92F-A716CA9AFA0A}" destId="{65D394AA-FFFB-4578-86A2-363F0073B503}" srcOrd="0" destOrd="0" presId="urn:microsoft.com/office/officeart/2005/8/layout/orgChart1"/>
    <dgm:cxn modelId="{B9426EF2-5ACC-4FAD-9474-F35DA826B2E7}" type="presOf" srcId="{9AEC3B20-5C7E-4FFD-A7D5-60EAF641C0CD}" destId="{E95EF383-E63D-4A30-A06D-7BBE55544E2F}" srcOrd="0" destOrd="0" presId="urn:microsoft.com/office/officeart/2005/8/layout/orgChart1"/>
    <dgm:cxn modelId="{1C67C3BB-610F-4360-A153-EFA104AE232A}" type="presOf" srcId="{1F563A73-7D0B-4DC6-9DB1-236285D95080}" destId="{4E5B3EA9-1D33-4A4F-B7E1-B65A0912A9FE}" srcOrd="0" destOrd="0" presId="urn:microsoft.com/office/officeart/2005/8/layout/orgChart1"/>
    <dgm:cxn modelId="{0AB1F2FF-FCE2-4D70-8B26-0E31970B9EA6}" type="presParOf" srcId="{4E5B3EA9-1D33-4A4F-B7E1-B65A0912A9FE}" destId="{04E1A6DC-C2DD-473B-ACF9-87A350E0DC88}" srcOrd="0" destOrd="0" presId="urn:microsoft.com/office/officeart/2005/8/layout/orgChart1"/>
    <dgm:cxn modelId="{5E0F949D-32F4-49A5-9CF1-1AC5241F2A36}" type="presParOf" srcId="{04E1A6DC-C2DD-473B-ACF9-87A350E0DC88}" destId="{8D2BE0C8-A388-4DEB-AADD-E3DCB2DD8E89}" srcOrd="0" destOrd="0" presId="urn:microsoft.com/office/officeart/2005/8/layout/orgChart1"/>
    <dgm:cxn modelId="{0DA8E718-457F-4A0B-A0AF-C8FEE633A486}" type="presParOf" srcId="{8D2BE0C8-A388-4DEB-AADD-E3DCB2DD8E89}" destId="{65D394AA-FFFB-4578-86A2-363F0073B503}" srcOrd="0" destOrd="0" presId="urn:microsoft.com/office/officeart/2005/8/layout/orgChart1"/>
    <dgm:cxn modelId="{06697818-1430-4187-B921-27D7549D3C87}" type="presParOf" srcId="{8D2BE0C8-A388-4DEB-AADD-E3DCB2DD8E89}" destId="{74259AB8-3F1C-4A8D-B3D6-73AC2EE2935B}" srcOrd="1" destOrd="0" presId="urn:microsoft.com/office/officeart/2005/8/layout/orgChart1"/>
    <dgm:cxn modelId="{95424256-008D-4C67-ADE1-0A250DCB974D}" type="presParOf" srcId="{04E1A6DC-C2DD-473B-ACF9-87A350E0DC88}" destId="{6A90BDEE-62E1-4EC9-B582-A668EC9BBEAB}" srcOrd="1" destOrd="0" presId="urn:microsoft.com/office/officeart/2005/8/layout/orgChart1"/>
    <dgm:cxn modelId="{ADF10ECA-64CB-4CE6-B3A3-C23B7EB184DA}" type="presParOf" srcId="{6A90BDEE-62E1-4EC9-B582-A668EC9BBEAB}" destId="{E95EF383-E63D-4A30-A06D-7BBE55544E2F}" srcOrd="0" destOrd="0" presId="urn:microsoft.com/office/officeart/2005/8/layout/orgChart1"/>
    <dgm:cxn modelId="{188BD433-2F98-4103-B168-E20395DBCC09}" type="presParOf" srcId="{6A90BDEE-62E1-4EC9-B582-A668EC9BBEAB}" destId="{D13DE734-E1BE-4448-8B2D-88AA480939F7}" srcOrd="1" destOrd="0" presId="urn:microsoft.com/office/officeart/2005/8/layout/orgChart1"/>
    <dgm:cxn modelId="{94B53DCF-8D54-4087-A97C-8CE0DD8DF64E}" type="presParOf" srcId="{D13DE734-E1BE-4448-8B2D-88AA480939F7}" destId="{374C5FB1-769B-4EE6-9183-006C0239801D}" srcOrd="0" destOrd="0" presId="urn:microsoft.com/office/officeart/2005/8/layout/orgChart1"/>
    <dgm:cxn modelId="{273263F5-1992-40A2-85F7-0FDD4057BBE2}" type="presParOf" srcId="{374C5FB1-769B-4EE6-9183-006C0239801D}" destId="{EE4D0340-42D2-464C-89E1-69049459B4B0}" srcOrd="0" destOrd="0" presId="urn:microsoft.com/office/officeart/2005/8/layout/orgChart1"/>
    <dgm:cxn modelId="{D2C76748-D44F-4783-BC66-EF0AC3D84450}" type="presParOf" srcId="{374C5FB1-769B-4EE6-9183-006C0239801D}" destId="{9BF9C7F8-B7B6-4684-BA5A-86D1544AB7CE}" srcOrd="1" destOrd="0" presId="urn:microsoft.com/office/officeart/2005/8/layout/orgChart1"/>
    <dgm:cxn modelId="{4DFBD35B-2B97-4FC6-906D-A1E84F33DA5A}" type="presParOf" srcId="{D13DE734-E1BE-4448-8B2D-88AA480939F7}" destId="{059F9B2B-483B-467F-A8CE-CDFA50C0967E}" srcOrd="1" destOrd="0" presId="urn:microsoft.com/office/officeart/2005/8/layout/orgChart1"/>
    <dgm:cxn modelId="{CE0395C1-1F4C-4C63-89ED-1C14ACFE8FFB}" type="presParOf" srcId="{D13DE734-E1BE-4448-8B2D-88AA480939F7}" destId="{73C8DC08-E684-4B35-9F27-EB3DE6032CF5}" srcOrd="2" destOrd="0" presId="urn:microsoft.com/office/officeart/2005/8/layout/orgChart1"/>
    <dgm:cxn modelId="{D7FB4D39-1F4E-4A6B-A436-25ADA4C0083C}" type="presParOf" srcId="{6A90BDEE-62E1-4EC9-B582-A668EC9BBEAB}" destId="{AEA4AEFF-42F6-4CC6-BBE2-70E0234CAB64}" srcOrd="2" destOrd="0" presId="urn:microsoft.com/office/officeart/2005/8/layout/orgChart1"/>
    <dgm:cxn modelId="{2D2BE0B1-7EF4-4AFB-9DEF-B08DEE0F05CD}" type="presParOf" srcId="{6A90BDEE-62E1-4EC9-B582-A668EC9BBEAB}" destId="{70F7C708-B852-439A-BFA8-191406702D24}" srcOrd="3" destOrd="0" presId="urn:microsoft.com/office/officeart/2005/8/layout/orgChart1"/>
    <dgm:cxn modelId="{A062442D-6113-4CA2-84A4-3EBB7C39774F}" type="presParOf" srcId="{70F7C708-B852-439A-BFA8-191406702D24}" destId="{92B90EF3-B977-4E7C-B30C-8F3B347E2995}" srcOrd="0" destOrd="0" presId="urn:microsoft.com/office/officeart/2005/8/layout/orgChart1"/>
    <dgm:cxn modelId="{78ABE9BA-E27E-4A64-9C1A-B44F2130EEF7}" type="presParOf" srcId="{92B90EF3-B977-4E7C-B30C-8F3B347E2995}" destId="{11E696BD-BDE4-4963-A55B-A5B37C97F1A6}" srcOrd="0" destOrd="0" presId="urn:microsoft.com/office/officeart/2005/8/layout/orgChart1"/>
    <dgm:cxn modelId="{7BA917C9-85A1-4D44-A66B-613144B1F937}" type="presParOf" srcId="{92B90EF3-B977-4E7C-B30C-8F3B347E2995}" destId="{C5FEE9F9-750A-4937-BF5D-078453540CA6}" srcOrd="1" destOrd="0" presId="urn:microsoft.com/office/officeart/2005/8/layout/orgChart1"/>
    <dgm:cxn modelId="{73D62237-A918-4050-A0EB-FF8B7CEA78AB}" type="presParOf" srcId="{70F7C708-B852-439A-BFA8-191406702D24}" destId="{0ABC25FB-38A3-441B-8223-0621CA79AE5C}" srcOrd="1" destOrd="0" presId="urn:microsoft.com/office/officeart/2005/8/layout/orgChart1"/>
    <dgm:cxn modelId="{296E1EE2-0256-47E1-BEC1-57BE1698405B}" type="presParOf" srcId="{70F7C708-B852-439A-BFA8-191406702D24}" destId="{F1FF526D-322B-4232-B59A-921F143170AE}" srcOrd="2" destOrd="0" presId="urn:microsoft.com/office/officeart/2005/8/layout/orgChart1"/>
    <dgm:cxn modelId="{F5241475-F4EE-4AE3-89A2-18DA55D07A5C}" type="presParOf" srcId="{6A90BDEE-62E1-4EC9-B582-A668EC9BBEAB}" destId="{5F94C1FA-F9C8-43E6-A6C0-89A16F0A76B9}" srcOrd="4" destOrd="0" presId="urn:microsoft.com/office/officeart/2005/8/layout/orgChart1"/>
    <dgm:cxn modelId="{60818805-CEA9-4A99-AF68-165DE6212B64}" type="presParOf" srcId="{6A90BDEE-62E1-4EC9-B582-A668EC9BBEAB}" destId="{257EC928-6118-4F01-BEBE-7179E5A94BC0}" srcOrd="5" destOrd="0" presId="urn:microsoft.com/office/officeart/2005/8/layout/orgChart1"/>
    <dgm:cxn modelId="{6D5689D6-DC31-4965-A75A-E0B4FCBA943F}" type="presParOf" srcId="{257EC928-6118-4F01-BEBE-7179E5A94BC0}" destId="{A5BDA6CB-A805-4D92-9E32-FA28CDBF4CE3}" srcOrd="0" destOrd="0" presId="urn:microsoft.com/office/officeart/2005/8/layout/orgChart1"/>
    <dgm:cxn modelId="{FAE7F167-5AFA-4EF8-8C24-97BB3BB7B706}" type="presParOf" srcId="{A5BDA6CB-A805-4D92-9E32-FA28CDBF4CE3}" destId="{50E0E3E9-8E1E-4D5B-B51A-3ABEC881DC2A}" srcOrd="0" destOrd="0" presId="urn:microsoft.com/office/officeart/2005/8/layout/orgChart1"/>
    <dgm:cxn modelId="{B665F94F-47BD-4376-829E-D8ABEB929073}" type="presParOf" srcId="{A5BDA6CB-A805-4D92-9E32-FA28CDBF4CE3}" destId="{A10E2931-481C-40E2-85FB-5D697E7B4B63}" srcOrd="1" destOrd="0" presId="urn:microsoft.com/office/officeart/2005/8/layout/orgChart1"/>
    <dgm:cxn modelId="{1A132E32-025E-4231-8291-3ED82D422430}" type="presParOf" srcId="{257EC928-6118-4F01-BEBE-7179E5A94BC0}" destId="{4BD3A381-6828-4C48-AB03-F5A0E9842D07}" srcOrd="1" destOrd="0" presId="urn:microsoft.com/office/officeart/2005/8/layout/orgChart1"/>
    <dgm:cxn modelId="{4C369B97-C25C-48D4-84D3-5E742109B0B5}" type="presParOf" srcId="{257EC928-6118-4F01-BEBE-7179E5A94BC0}" destId="{4F647E20-F244-4D51-B8EB-9284C39E5081}" srcOrd="2" destOrd="0" presId="urn:microsoft.com/office/officeart/2005/8/layout/orgChart1"/>
    <dgm:cxn modelId="{BD3F2FBC-A9D5-427E-9E9C-8AD2AD46BF55}" type="presParOf" srcId="{04E1A6DC-C2DD-473B-ACF9-87A350E0DC88}" destId="{356D3F4B-6AE9-4A07-BD88-04956273FA4C}" srcOrd="2" destOrd="0" presId="urn:microsoft.com/office/officeart/2005/8/layout/orgChart1"/>
    <dgm:cxn modelId="{41A16514-DF69-4BB5-AFD6-CDCFA12A5283}" type="presParOf" srcId="{356D3F4B-6AE9-4A07-BD88-04956273FA4C}" destId="{3364BF07-3810-483B-B539-81790CA8A9F0}" srcOrd="0" destOrd="0" presId="urn:microsoft.com/office/officeart/2005/8/layout/orgChart1"/>
    <dgm:cxn modelId="{31AC68F3-0F42-42C8-9645-728C5DB74AA1}" type="presParOf" srcId="{356D3F4B-6AE9-4A07-BD88-04956273FA4C}" destId="{C291BCDD-3F39-4EEC-840B-399FFF76BA9D}" srcOrd="1" destOrd="0" presId="urn:microsoft.com/office/officeart/2005/8/layout/orgChart1"/>
    <dgm:cxn modelId="{F2367514-789B-4603-B776-3796D684C768}" type="presParOf" srcId="{C291BCDD-3F39-4EEC-840B-399FFF76BA9D}" destId="{EE081F65-36C7-41A8-8872-AD1689C1CD5B}" srcOrd="0" destOrd="0" presId="urn:microsoft.com/office/officeart/2005/8/layout/orgChart1"/>
    <dgm:cxn modelId="{ED895006-B0C5-4919-8360-6DAC1D4F55FE}" type="presParOf" srcId="{EE081F65-36C7-41A8-8872-AD1689C1CD5B}" destId="{B3920FBE-5CD6-4FE8-8E0B-914BE7D01567}" srcOrd="0" destOrd="0" presId="urn:microsoft.com/office/officeart/2005/8/layout/orgChart1"/>
    <dgm:cxn modelId="{B8ED3AB8-3BA5-4B04-A8DF-FA6C77CD7471}" type="presParOf" srcId="{EE081F65-36C7-41A8-8872-AD1689C1CD5B}" destId="{0FD0168E-C440-47A9-A88D-3E7F4914EC2B}" srcOrd="1" destOrd="0" presId="urn:microsoft.com/office/officeart/2005/8/layout/orgChart1"/>
    <dgm:cxn modelId="{F955C7B5-9B37-4291-A493-AADAB0988F86}" type="presParOf" srcId="{C291BCDD-3F39-4EEC-840B-399FFF76BA9D}" destId="{733EC4EA-32F0-4CFF-8E5A-F0959B7A387F}" srcOrd="1" destOrd="0" presId="urn:microsoft.com/office/officeart/2005/8/layout/orgChart1"/>
    <dgm:cxn modelId="{EFE10CEA-C50F-4226-8317-43AA0B0B908D}" type="presParOf" srcId="{C291BCDD-3F39-4EEC-840B-399FFF76BA9D}" destId="{04C69D7B-4146-473C-A071-5F4A4647636C}" srcOrd="2" destOrd="0" presId="urn:microsoft.com/office/officeart/2005/8/layout/orgChart1"/>
    <dgm:cxn modelId="{ADBAFFF2-8E1F-4834-BF9E-ECD202242F9A}" type="presParOf" srcId="{4E5B3EA9-1D33-4A4F-B7E1-B65A0912A9FE}" destId="{2B4987C0-D10B-4146-86FF-4EAC85ACFAB4}" srcOrd="1" destOrd="0" presId="urn:microsoft.com/office/officeart/2005/8/layout/orgChart1"/>
    <dgm:cxn modelId="{DD21035F-8B91-4E61-A677-75DC09378CE3}" type="presParOf" srcId="{2B4987C0-D10B-4146-86FF-4EAC85ACFAB4}" destId="{2700B85C-571B-4A7E-8EE1-D6D2FD57C802}" srcOrd="0" destOrd="0" presId="urn:microsoft.com/office/officeart/2005/8/layout/orgChart1"/>
    <dgm:cxn modelId="{0D91C1BA-F09A-4155-9F10-6F7E3D196A63}" type="presParOf" srcId="{2700B85C-571B-4A7E-8EE1-D6D2FD57C802}" destId="{D87D2C1C-49FD-4484-8187-67079795F64E}" srcOrd="0" destOrd="0" presId="urn:microsoft.com/office/officeart/2005/8/layout/orgChart1"/>
    <dgm:cxn modelId="{03BF7D46-BA43-48B5-9557-CA7CE5FAA4A1}" type="presParOf" srcId="{2700B85C-571B-4A7E-8EE1-D6D2FD57C802}" destId="{590E463B-45F1-40BC-A9FE-2E1D31E3834B}" srcOrd="1" destOrd="0" presId="urn:microsoft.com/office/officeart/2005/8/layout/orgChart1"/>
    <dgm:cxn modelId="{27796412-9C8B-4DFF-9AC6-DD0CF942022C}" type="presParOf" srcId="{2B4987C0-D10B-4146-86FF-4EAC85ACFAB4}" destId="{BB102727-55C6-4FC9-A483-0347DF1FBF4D}" srcOrd="1" destOrd="0" presId="urn:microsoft.com/office/officeart/2005/8/layout/orgChart1"/>
    <dgm:cxn modelId="{6A892E21-439A-4585-A673-8AB860EC4568}" type="presParOf" srcId="{2B4987C0-D10B-4146-86FF-4EAC85ACFAB4}" destId="{7BCB7029-3F5C-468F-A2F0-D0CC999052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BD347-9913-4ABB-8A43-9B8FF372A2DD}" type="datetimeFigureOut">
              <a:rPr lang="en-US"/>
              <a:t>3/19/2018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6402-ABF7-47D5-AC3C-5EC41B4152DB}" type="slidenum">
              <a:rPr lang="en-US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2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20F30-42D0-4B58-B5B5-52B23DE7A863}" type="datetimeFigureOut">
              <a:rPr lang="da-DK"/>
              <a:pPr/>
              <a:t>19-03-2018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6C548-B58F-4577-956A-A567C7589401}" type="slidenum">
              <a:rPr lang="en-GB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28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1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0686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8475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4618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6258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2866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2384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485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497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819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752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5940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2213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707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3583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6C548-B58F-4577-956A-A567C7589401}" type="slidenum">
              <a:rPr lang="da-DK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235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vid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ggrund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PresentationTitle3"/>
          <p:cNvSpPr>
            <a:spLocks noGrp="1"/>
          </p:cNvSpPr>
          <p:nvPr>
            <p:ph type="ctrTitle"/>
          </p:nvPr>
        </p:nvSpPr>
        <p:spPr>
          <a:xfrm>
            <a:off x="900113" y="675000"/>
            <a:ext cx="6156163" cy="934263"/>
          </a:xfrm>
        </p:spPr>
        <p:txBody>
          <a:bodyPr/>
          <a:lstStyle>
            <a:lvl1pPr>
              <a:defRPr>
                <a:solidFill>
                  <a:srgbClr val="192337"/>
                </a:solidFill>
              </a:defRPr>
            </a:lvl1pPr>
          </a:lstStyle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2789" y="1707356"/>
            <a:ext cx="6173487" cy="594364"/>
          </a:xfrm>
        </p:spPr>
        <p:txBody>
          <a:bodyPr>
            <a:noAutofit/>
          </a:bodyPr>
          <a:lstStyle>
            <a:lvl1pPr marL="0" indent="0" algn="l">
              <a:lnSpc>
                <a:spcPts val="1900"/>
              </a:lnSpc>
              <a:buNone/>
              <a:defRPr sz="2000">
                <a:solidFill>
                  <a:srgbClr val="19233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subtitle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4" name="Date_DateCustomE"/>
          <p:cNvSpPr>
            <a:spLocks noGrp="1"/>
          </p:cNvSpPr>
          <p:nvPr>
            <p:ph type="dt" sz="half" idx="10"/>
          </p:nvPr>
        </p:nvSpPr>
        <p:spPr>
          <a:xfrm>
            <a:off x="900113" y="4515984"/>
            <a:ext cx="2865847" cy="162000"/>
          </a:xfrm>
        </p:spPr>
        <p:txBody>
          <a:bodyPr/>
          <a:lstStyle>
            <a:lvl1pPr>
              <a:defRPr sz="1400">
                <a:solidFill>
                  <a:srgbClr val="192337"/>
                </a:solidFill>
              </a:defRPr>
            </a:lvl1pPr>
          </a:lstStyle>
          <a:p>
            <a:fld id="{5313CE49-2A67-4AAE-8817-84873D9A1349}" type="datetime2">
              <a:rPr lang="da-DK" smtClean="0"/>
              <a:t>19. marts 2018</a:t>
            </a:fld>
            <a:endParaRPr lang="da-DK" dirty="0"/>
          </a:p>
        </p:txBody>
      </p:sp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9" name="Billede 8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0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2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2051720" y="951570"/>
            <a:ext cx="3386138" cy="2425304"/>
            <a:chOff x="1788" y="1046"/>
            <a:chExt cx="2133" cy="2037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39" y="1046"/>
              <a:ext cx="466" cy="1121"/>
            </a:xfrm>
            <a:custGeom>
              <a:avLst/>
              <a:gdLst>
                <a:gd name="T0" fmla="*/ 301 w 466"/>
                <a:gd name="T1" fmla="*/ 23 h 1121"/>
                <a:gd name="T2" fmla="*/ 466 w 466"/>
                <a:gd name="T3" fmla="*/ 0 h 1121"/>
                <a:gd name="T4" fmla="*/ 466 w 466"/>
                <a:gd name="T5" fmla="*/ 1055 h 1121"/>
                <a:gd name="T6" fmla="*/ 0 w 466"/>
                <a:gd name="T7" fmla="*/ 1121 h 1121"/>
                <a:gd name="T8" fmla="*/ 0 w 466"/>
                <a:gd name="T9" fmla="*/ 949 h 1121"/>
                <a:gd name="T10" fmla="*/ 301 w 466"/>
                <a:gd name="T11" fmla="*/ 908 h 1121"/>
                <a:gd name="T12" fmla="*/ 301 w 466"/>
                <a:gd name="T13" fmla="*/ 23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6" h="1121">
                  <a:moveTo>
                    <a:pt x="301" y="23"/>
                  </a:moveTo>
                  <a:lnTo>
                    <a:pt x="466" y="0"/>
                  </a:lnTo>
                  <a:lnTo>
                    <a:pt x="466" y="1055"/>
                  </a:lnTo>
                  <a:lnTo>
                    <a:pt x="0" y="1121"/>
                  </a:lnTo>
                  <a:lnTo>
                    <a:pt x="0" y="949"/>
                  </a:lnTo>
                  <a:lnTo>
                    <a:pt x="301" y="908"/>
                  </a:lnTo>
                  <a:lnTo>
                    <a:pt x="301" y="23"/>
                  </a:lnTo>
                  <a:close/>
                </a:path>
              </a:pathLst>
            </a:custGeom>
            <a:solidFill>
              <a:srgbClr val="E8E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1788" y="1100"/>
              <a:ext cx="233" cy="561"/>
            </a:xfrm>
            <a:custGeom>
              <a:avLst/>
              <a:gdLst>
                <a:gd name="T0" fmla="*/ 151 w 233"/>
                <a:gd name="T1" fmla="*/ 11 h 561"/>
                <a:gd name="T2" fmla="*/ 233 w 233"/>
                <a:gd name="T3" fmla="*/ 0 h 561"/>
                <a:gd name="T4" fmla="*/ 233 w 233"/>
                <a:gd name="T5" fmla="*/ 528 h 561"/>
                <a:gd name="T6" fmla="*/ 0 w 233"/>
                <a:gd name="T7" fmla="*/ 561 h 561"/>
                <a:gd name="T8" fmla="*/ 0 w 233"/>
                <a:gd name="T9" fmla="*/ 475 h 561"/>
                <a:gd name="T10" fmla="*/ 151 w 233"/>
                <a:gd name="T11" fmla="*/ 453 h 561"/>
                <a:gd name="T12" fmla="*/ 151 w 233"/>
                <a:gd name="T13" fmla="*/ 1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561">
                  <a:moveTo>
                    <a:pt x="151" y="11"/>
                  </a:moveTo>
                  <a:lnTo>
                    <a:pt x="233" y="0"/>
                  </a:lnTo>
                  <a:lnTo>
                    <a:pt x="233" y="528"/>
                  </a:lnTo>
                  <a:lnTo>
                    <a:pt x="0" y="561"/>
                  </a:lnTo>
                  <a:lnTo>
                    <a:pt x="0" y="475"/>
                  </a:lnTo>
                  <a:lnTo>
                    <a:pt x="151" y="453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rgbClr val="E8E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689" y="2662"/>
              <a:ext cx="176" cy="421"/>
            </a:xfrm>
            <a:custGeom>
              <a:avLst/>
              <a:gdLst>
                <a:gd name="T0" fmla="*/ 62 w 176"/>
                <a:gd name="T1" fmla="*/ 8 h 421"/>
                <a:gd name="T2" fmla="*/ 0 w 176"/>
                <a:gd name="T3" fmla="*/ 0 h 421"/>
                <a:gd name="T4" fmla="*/ 0 w 176"/>
                <a:gd name="T5" fmla="*/ 397 h 421"/>
                <a:gd name="T6" fmla="*/ 176 w 176"/>
                <a:gd name="T7" fmla="*/ 421 h 421"/>
                <a:gd name="T8" fmla="*/ 176 w 176"/>
                <a:gd name="T9" fmla="*/ 357 h 421"/>
                <a:gd name="T10" fmla="*/ 62 w 176"/>
                <a:gd name="T11" fmla="*/ 341 h 421"/>
                <a:gd name="T12" fmla="*/ 62 w 176"/>
                <a:gd name="T13" fmla="*/ 8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421">
                  <a:moveTo>
                    <a:pt x="62" y="8"/>
                  </a:moveTo>
                  <a:lnTo>
                    <a:pt x="0" y="0"/>
                  </a:lnTo>
                  <a:lnTo>
                    <a:pt x="0" y="397"/>
                  </a:lnTo>
                  <a:lnTo>
                    <a:pt x="176" y="421"/>
                  </a:lnTo>
                  <a:lnTo>
                    <a:pt x="176" y="357"/>
                  </a:lnTo>
                  <a:lnTo>
                    <a:pt x="62" y="341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E8E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3834" y="2682"/>
              <a:ext cx="87" cy="211"/>
            </a:xfrm>
            <a:custGeom>
              <a:avLst/>
              <a:gdLst>
                <a:gd name="T0" fmla="*/ 31 w 87"/>
                <a:gd name="T1" fmla="*/ 4 h 211"/>
                <a:gd name="T2" fmla="*/ 0 w 87"/>
                <a:gd name="T3" fmla="*/ 0 h 211"/>
                <a:gd name="T4" fmla="*/ 0 w 87"/>
                <a:gd name="T5" fmla="*/ 198 h 211"/>
                <a:gd name="T6" fmla="*/ 87 w 87"/>
                <a:gd name="T7" fmla="*/ 211 h 211"/>
                <a:gd name="T8" fmla="*/ 87 w 87"/>
                <a:gd name="T9" fmla="*/ 178 h 211"/>
                <a:gd name="T10" fmla="*/ 31 w 87"/>
                <a:gd name="T11" fmla="*/ 170 h 211"/>
                <a:gd name="T12" fmla="*/ 31 w 87"/>
                <a:gd name="T13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11">
                  <a:moveTo>
                    <a:pt x="31" y="4"/>
                  </a:moveTo>
                  <a:lnTo>
                    <a:pt x="0" y="0"/>
                  </a:lnTo>
                  <a:lnTo>
                    <a:pt x="0" y="198"/>
                  </a:lnTo>
                  <a:lnTo>
                    <a:pt x="87" y="211"/>
                  </a:lnTo>
                  <a:lnTo>
                    <a:pt x="87" y="178"/>
                  </a:lnTo>
                  <a:lnTo>
                    <a:pt x="31" y="170"/>
                  </a:lnTo>
                  <a:lnTo>
                    <a:pt x="31" y="4"/>
                  </a:lnTo>
                  <a:close/>
                </a:path>
              </a:pathLst>
            </a:custGeom>
            <a:solidFill>
              <a:srgbClr val="E8E4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3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FBB1-EA6F-41E9-9F30-5B4D98B91380}" type="datetime2">
              <a:rPr lang="da-DK" smtClean="0"/>
              <a:t>19. marts 2018</a:t>
            </a:fld>
            <a:endParaRPr lang="da-DK" dirty="0"/>
          </a:p>
        </p:txBody>
      </p:sp>
      <p:sp>
        <p:nvSpPr>
          <p:cNvPr id="9" name="Agenda tekst"/>
          <p:cNvSpPr txBox="1"/>
          <p:nvPr userDrawn="1"/>
        </p:nvSpPr>
        <p:spPr>
          <a:xfrm>
            <a:off x="2849166" y="1197806"/>
            <a:ext cx="47524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>
                <a:solidFill>
                  <a:srgbClr val="192337"/>
                </a:solidFill>
                <a:latin typeface="+mj-lt"/>
                <a:cs typeface="Arial" pitchFamily="34" charset="0"/>
              </a:rPr>
              <a:t>Agenda</a:t>
            </a:r>
            <a:endParaRPr lang="da-DK" dirty="0">
              <a:solidFill>
                <a:srgbClr val="192337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868595" y="1818298"/>
            <a:ext cx="4733025" cy="2565844"/>
          </a:xfrm>
        </p:spPr>
        <p:txBody>
          <a:bodyPr>
            <a:normAutofit/>
          </a:bodyPr>
          <a:lstStyle>
            <a:lvl1pPr marL="396000" indent="-396000">
              <a:buClr>
                <a:schemeClr val="bg2"/>
              </a:buClr>
              <a:buFont typeface="Arial" panose="020B0604020202020204" pitchFamily="34" charset="0"/>
              <a:buChar char="■"/>
              <a:defRPr sz="1800">
                <a:solidFill>
                  <a:srgbClr val="000000"/>
                </a:solidFill>
              </a:defRPr>
            </a:lvl1pPr>
            <a:lvl2pPr marL="576000" indent="-180975">
              <a:buClr>
                <a:schemeClr val="bg2"/>
              </a:buClr>
              <a:defRPr sz="1600">
                <a:solidFill>
                  <a:srgbClr val="000000"/>
                </a:solidFill>
              </a:defRPr>
            </a:lvl2pPr>
            <a:lvl3pPr marL="756000">
              <a:buClr>
                <a:schemeClr val="bg2"/>
              </a:buClr>
              <a:defRPr sz="1600">
                <a:solidFill>
                  <a:srgbClr val="000000"/>
                </a:solidFill>
              </a:defRPr>
            </a:lvl3pPr>
            <a:lvl4pPr marL="936000">
              <a:buClr>
                <a:schemeClr val="bg2"/>
              </a:buClr>
              <a:defRPr sz="1600">
                <a:solidFill>
                  <a:srgbClr val="000000"/>
                </a:solidFill>
              </a:defRPr>
            </a:lvl4pPr>
            <a:lvl5pPr marL="1116000">
              <a:buClr>
                <a:schemeClr val="bg2"/>
              </a:buCl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pic>
        <p:nvPicPr>
          <p:cNvPr id="1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15" name="Billede 1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6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/Bullets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4A6C8-51A0-4A85-891E-FCCF229A35C4}" type="datetime2">
              <a:rPr lang="da-DK" noProof="0" smtClean="0"/>
              <a:t>19. marts 2018</a:t>
            </a:fld>
            <a:endParaRPr lang="da-DK" noProof="0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24028" y="1749028"/>
            <a:ext cx="3564322" cy="2928938"/>
          </a:xfrm>
        </p:spPr>
        <p:txBody>
          <a:bodyPr lIns="0" tIns="720000" anchor="ctr" anchorCtr="0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0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899592" y="1707356"/>
            <a:ext cx="3564000" cy="2970610"/>
          </a:xfrm>
        </p:spPr>
        <p:txBody>
          <a:bodyPr/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17" name="Billede 16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9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D1B1-B4F0-414E-B353-1E47CAA9C87F}" type="datetime2">
              <a:rPr lang="da-DK" noProof="0" smtClean="0"/>
              <a:t>19. marts 2018</a:t>
            </a:fld>
            <a:endParaRPr lang="da-DK" noProof="0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0113" y="1749028"/>
            <a:ext cx="3564000" cy="2928938"/>
          </a:xfrm>
        </p:spPr>
        <p:txBody>
          <a:bodyPr lIns="0" tIns="720000" anchor="ctr" anchorCtr="0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0" name="Header 1"/>
          <p:cNvSpPr>
            <a:spLocks noGrp="1"/>
          </p:cNvSpPr>
          <p:nvPr>
            <p:ph type="title"/>
          </p:nvPr>
        </p:nvSpPr>
        <p:spPr>
          <a:xfrm>
            <a:off x="899593" y="670181"/>
            <a:ext cx="3564521" cy="754049"/>
          </a:xfrm>
        </p:spPr>
        <p:txBody>
          <a:bodyPr/>
          <a:lstStyle>
            <a:lvl1pPr>
              <a:defRPr sz="2100"/>
            </a:lvl1pPr>
          </a:lstStyle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824028" y="1749028"/>
            <a:ext cx="3564322" cy="2928938"/>
          </a:xfrm>
        </p:spPr>
        <p:txBody>
          <a:bodyPr lIns="0" tIns="720000" anchor="ctr" anchorCtr="0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27380" y="670181"/>
            <a:ext cx="3564000" cy="753300"/>
          </a:xfrm>
        </p:spPr>
        <p:txBody>
          <a:bodyPr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2100" b="1" kern="1200" dirty="0">
                <a:solidFill>
                  <a:srgbClr val="192337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</p:txBody>
      </p:sp>
      <p:pic>
        <p:nvPicPr>
          <p:cNvPr id="17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24" name="Billede 23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25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6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3"/>
          </p:nvPr>
        </p:nvSpPr>
        <p:spPr>
          <a:xfrm>
            <a:off x="899592" y="1707356"/>
            <a:ext cx="3564000" cy="2970610"/>
          </a:xfrm>
        </p:spPr>
        <p:txBody>
          <a:bodyPr/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4824350" y="1707356"/>
            <a:ext cx="3564000" cy="2970610"/>
          </a:xfrm>
        </p:spPr>
        <p:txBody>
          <a:bodyPr/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9" name="Date_DateCustomE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33843FD-05A2-40C5-A9B4-E9C1F645953F}" type="datetime2">
              <a:rPr lang="da-DK" smtClean="0"/>
              <a:t>19. marts 2018</a:t>
            </a:fld>
            <a:endParaRPr lang="da-DK" dirty="0"/>
          </a:p>
        </p:txBody>
      </p:sp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13" name="Billede 12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4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9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5C107C0-148C-46ED-A211-0179193214ED}" type="datetime2">
              <a:rPr lang="da-DK" smtClean="0"/>
              <a:t>19. marts 2018</a:t>
            </a:fld>
            <a:endParaRPr lang="da-DK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0114" y="1749028"/>
            <a:ext cx="7488237" cy="2928938"/>
          </a:xfrm>
        </p:spPr>
        <p:txBody>
          <a:bodyPr lIns="0" tIns="720000" anchor="ctr" anchorCtr="0"/>
          <a:lstStyle>
            <a:lvl1pPr marL="0" indent="0" algn="ctr">
              <a:buNone/>
              <a:defRPr/>
            </a:lvl1pPr>
          </a:lstStyle>
          <a:p>
            <a:endParaRPr lang="da-DK" dirty="0"/>
          </a:p>
        </p:txBody>
      </p:sp>
      <p:sp>
        <p:nvSpPr>
          <p:cNvPr id="20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17" name="Billede 16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21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48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3"/>
          </p:nvPr>
        </p:nvSpPr>
        <p:spPr>
          <a:xfrm>
            <a:off x="899592" y="1707356"/>
            <a:ext cx="7488758" cy="2970610"/>
          </a:xfrm>
        </p:spPr>
        <p:txBody>
          <a:bodyPr/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9" name="Date_DateCustomE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7F2E719-85B2-4A48-A643-89AA5E6DD5D8}" type="datetime2">
              <a:rPr lang="da-DK" smtClean="0"/>
              <a:t>19. marts 2018</a:t>
            </a:fld>
            <a:endParaRPr lang="da-DK" dirty="0"/>
          </a:p>
        </p:txBody>
      </p:sp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12" name="Billede 1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3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F0D9C77-1CBD-4252-9A31-20781E391255}" type="datetime2">
              <a:rPr lang="da-DK" smtClean="0"/>
              <a:t>19. marts 2018</a:t>
            </a:fld>
            <a:endParaRPr lang="da-DK" dirty="0"/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9" name="Billede 8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1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567358" y="4679925"/>
            <a:ext cx="5562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00" b="1" noProof="0" dirty="0" smtClean="0">
                <a:solidFill>
                  <a:srgbClr val="192337"/>
                </a:solidFill>
                <a:latin typeface="Arial Bold"/>
                <a:cs typeface="Arial Bold"/>
              </a:rPr>
              <a:t>www.kp.dk</a:t>
            </a:r>
            <a:endParaRPr lang="da-DK" dirty="0">
              <a:solidFill>
                <a:srgbClr val="192337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464440"/>
            <a:ext cx="891932" cy="430969"/>
          </a:xfrm>
          <a:prstGeom prst="rect">
            <a:avLst/>
          </a:prstGeom>
        </p:spPr>
      </p:pic>
      <p:pic>
        <p:nvPicPr>
          <p:cNvPr id="10" name="Billede 9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4469219"/>
            <a:ext cx="662590" cy="427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bin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title"/>
          </p:nvPr>
        </p:nvSpPr>
        <p:spPr>
          <a:xfrm>
            <a:off x="899592" y="656573"/>
            <a:ext cx="7488758" cy="8073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707357"/>
            <a:ext cx="7488758" cy="297060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4" name="Date_DateCustomE"/>
          <p:cNvSpPr>
            <a:spLocks noGrp="1"/>
          </p:cNvSpPr>
          <p:nvPr>
            <p:ph type="dt" sz="half" idx="2"/>
          </p:nvPr>
        </p:nvSpPr>
        <p:spPr>
          <a:xfrm>
            <a:off x="900115" y="4939385"/>
            <a:ext cx="1259618" cy="1917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7A928F42-108D-466B-A3D7-78A671FEA21F}" type="datetime2">
              <a:rPr lang="da-DK" smtClean="0"/>
              <a:t>19. marts 2018</a:t>
            </a:fld>
            <a:endParaRPr lang="da-DK" dirty="0"/>
          </a:p>
        </p:txBody>
      </p:sp>
      <p:pic>
        <p:nvPicPr>
          <p:cNvPr id="13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06685"/>
            <a:ext cx="891932" cy="430969"/>
          </a:xfrm>
          <a:prstGeom prst="rect">
            <a:avLst/>
          </a:prstGeom>
        </p:spPr>
      </p:pic>
      <p:pic>
        <p:nvPicPr>
          <p:cNvPr id="15" name="Billede 14"/>
          <p:cNvPicPr/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794" y="211464"/>
            <a:ext cx="662590" cy="427270"/>
          </a:xfrm>
          <a:prstGeom prst="rect">
            <a:avLst/>
          </a:prstGeom>
          <a:noFill/>
        </p:spPr>
      </p:pic>
      <p:sp>
        <p:nvSpPr>
          <p:cNvPr id="16" name="OFF_Addressheading1"/>
          <p:cNvSpPr txBox="1"/>
          <p:nvPr userDrawn="1"/>
        </p:nvSpPr>
        <p:spPr>
          <a:xfrm>
            <a:off x="900113" y="198470"/>
            <a:ext cx="55799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b="1" noProof="0" dirty="0" smtClean="0">
                <a:solidFill>
                  <a:srgbClr val="192337"/>
                </a:solidFill>
                <a:latin typeface="Arial" pitchFamily="34" charset="0"/>
                <a:cs typeface="Arial" pitchFamily="34" charset="0"/>
              </a:rPr>
              <a:t>Københavns Professionshøjskole</a:t>
            </a:r>
            <a:endParaRPr lang="da-DK" sz="1400" b="1" noProof="0" dirty="0">
              <a:solidFill>
                <a:srgbClr val="1923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USR_Name"/>
          <p:cNvSpPr txBox="1"/>
          <p:nvPr userDrawn="1"/>
        </p:nvSpPr>
        <p:spPr>
          <a:xfrm>
            <a:off x="3340316" y="4959650"/>
            <a:ext cx="5580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8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marts 2018 blev professionshøjskolerne UCC og Metropol til Københavns Professionshøjskole.</a:t>
            </a:r>
            <a:endParaRPr lang="da-DK" sz="800" b="0" i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7" r:id="rId2"/>
    <p:sldLayoutId id="2147483655" r:id="rId3"/>
    <p:sldLayoutId id="2147483651" r:id="rId4"/>
    <p:sldLayoutId id="2147483649" r:id="rId5"/>
    <p:sldLayoutId id="2147483660" r:id="rId6"/>
    <p:sldLayoutId id="2147483658" r:id="rId7"/>
    <p:sldLayoutId id="2147483656" r:id="rId8"/>
    <p:sldLayoutId id="2147483652" r:id="rId9"/>
  </p:sldLayoutIdLst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92337"/>
          </a:solidFill>
          <a:latin typeface="+mj-lt"/>
          <a:ea typeface="+mj-ea"/>
          <a:cs typeface="Arial" pitchFamily="34" charset="0"/>
        </a:defRPr>
      </a:lvl1pPr>
    </p:titleStyle>
    <p:bodyStyle>
      <a:lvl1pPr marL="180975" indent="-180975" algn="l" defTabSz="4572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Wingdings" pitchFamily="2" charset="2"/>
        <a:buChar char="§"/>
        <a:defRPr sz="1600" kern="1200">
          <a:solidFill>
            <a:srgbClr val="192337"/>
          </a:solidFill>
          <a:latin typeface="+mn-lt"/>
          <a:ea typeface="+mn-ea"/>
          <a:cs typeface="Arial" pitchFamily="34" charset="0"/>
        </a:defRPr>
      </a:lvl1pPr>
      <a:lvl2pPr marL="361950" indent="-180975" algn="l" defTabSz="4572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Wingdings" pitchFamily="2" charset="2"/>
        <a:buChar char="§"/>
        <a:defRPr sz="1600" kern="1200">
          <a:solidFill>
            <a:srgbClr val="192337"/>
          </a:solidFill>
          <a:latin typeface="+mn-lt"/>
          <a:ea typeface="+mn-ea"/>
          <a:cs typeface="Arial" pitchFamily="34" charset="0"/>
        </a:defRPr>
      </a:lvl2pPr>
      <a:lvl3pPr marL="534988" indent="-173038" algn="l" defTabSz="4572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Wingdings" pitchFamily="2" charset="2"/>
        <a:buChar char="§"/>
        <a:defRPr sz="1600" kern="1200">
          <a:solidFill>
            <a:srgbClr val="192337"/>
          </a:solidFill>
          <a:latin typeface="+mn-lt"/>
          <a:ea typeface="+mn-ea"/>
          <a:cs typeface="Arial" pitchFamily="34" charset="0"/>
        </a:defRPr>
      </a:lvl3pPr>
      <a:lvl4pPr marL="715963" indent="-180975" algn="l" defTabSz="4572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Wingdings" pitchFamily="2" charset="2"/>
        <a:buChar char="§"/>
        <a:defRPr sz="1600" kern="1200">
          <a:solidFill>
            <a:srgbClr val="192337"/>
          </a:solidFill>
          <a:latin typeface="+mn-lt"/>
          <a:ea typeface="+mn-ea"/>
          <a:cs typeface="Arial" pitchFamily="34" charset="0"/>
        </a:defRPr>
      </a:lvl4pPr>
      <a:lvl5pPr marL="896938" indent="-180975" algn="l" defTabSz="457200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Wingdings" pitchFamily="2" charset="2"/>
        <a:buChar char="§"/>
        <a:defRPr sz="1600" kern="1200">
          <a:solidFill>
            <a:srgbClr val="192337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hyperlink" Target="https://www.youtube.com/watch?v=PTYLLSwV468&amp;feature=youtu.b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D_PresentationTitle"/>
          <p:cNvSpPr>
            <a:spLocks noGrp="1"/>
          </p:cNvSpPr>
          <p:nvPr>
            <p:ph type="ctrTitle"/>
          </p:nvPr>
        </p:nvSpPr>
        <p:spPr>
          <a:xfrm>
            <a:off x="900113" y="1017038"/>
            <a:ext cx="6156163" cy="934263"/>
          </a:xfrm>
        </p:spPr>
        <p:txBody>
          <a:bodyPr/>
          <a:lstStyle/>
          <a:p>
            <a:r>
              <a:rPr lang="da-DK" dirty="0" smtClean="0"/>
              <a:t>Energiledelse</a:t>
            </a:r>
            <a:endParaRPr lang="da-DK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882789" y="2049394"/>
            <a:ext cx="7037583" cy="594364"/>
          </a:xfrm>
        </p:spPr>
        <p:txBody>
          <a:bodyPr/>
          <a:lstStyle/>
          <a:p>
            <a:r>
              <a:rPr lang="da-DK" dirty="0" smtClean="0"/>
              <a:t>I Københavns Professionshøjskole</a:t>
            </a:r>
            <a:endParaRPr lang="da-DK" dirty="0"/>
          </a:p>
        </p:txBody>
      </p:sp>
      <p:sp>
        <p:nvSpPr>
          <p:cNvPr id="2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 smtClean="0"/>
              <a:t>21. Marts 2018</a:t>
            </a:r>
            <a:endParaRPr lang="da-DK" dirty="0"/>
          </a:p>
        </p:txBody>
      </p:sp>
      <p:sp>
        <p:nvSpPr>
          <p:cNvPr id="5" name="USR_Name"/>
          <p:cNvSpPr txBox="1"/>
          <p:nvPr/>
        </p:nvSpPr>
        <p:spPr>
          <a:xfrm>
            <a:off x="906285" y="3832470"/>
            <a:ext cx="57600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>
                <a:solidFill>
                  <a:srgbClr val="192337"/>
                </a:solidFill>
              </a:rPr>
              <a:t>Søren Bagge</a:t>
            </a:r>
            <a:endParaRPr lang="da-DK" sz="1400" noProof="0" dirty="0">
              <a:solidFill>
                <a:srgbClr val="192337"/>
              </a:solidFill>
            </a:endParaRPr>
          </a:p>
        </p:txBody>
      </p:sp>
      <p:sp>
        <p:nvSpPr>
          <p:cNvPr id="6" name="USR_Title"/>
          <p:cNvSpPr txBox="1"/>
          <p:nvPr/>
        </p:nvSpPr>
        <p:spPr>
          <a:xfrm>
            <a:off x="906285" y="4024715"/>
            <a:ext cx="57600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>
                <a:solidFill>
                  <a:srgbClr val="192337"/>
                </a:solidFill>
              </a:rPr>
              <a:t>Bygningschef</a:t>
            </a:r>
            <a:endParaRPr lang="da-DK" sz="1400" noProof="0" dirty="0">
              <a:solidFill>
                <a:srgbClr val="192337"/>
              </a:solidFill>
            </a:endParaRPr>
          </a:p>
        </p:txBody>
      </p:sp>
      <p:sp>
        <p:nvSpPr>
          <p:cNvPr id="7" name="OFF_Addressheading1"/>
          <p:cNvSpPr txBox="1"/>
          <p:nvPr/>
        </p:nvSpPr>
        <p:spPr>
          <a:xfrm>
            <a:off x="906287" y="4227934"/>
            <a:ext cx="57600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smtClean="0">
                <a:solidFill>
                  <a:srgbClr val="192337"/>
                </a:solidFill>
              </a:rPr>
              <a:t>Bygninger</a:t>
            </a:r>
            <a:endParaRPr lang="da-DK" sz="1400" noProof="0" dirty="0">
              <a:solidFill>
                <a:srgbClr val="19233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2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/>
              <a:t>Registrering og opfølgning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a-DK" b="1" dirty="0" smtClean="0"/>
              <a:t>Energiforbrug</a:t>
            </a:r>
            <a:endParaRPr lang="da-DK" b="1" dirty="0"/>
          </a:p>
          <a:p>
            <a:pPr>
              <a:defRPr/>
            </a:pPr>
            <a:r>
              <a:rPr lang="da-DK" dirty="0" smtClean="0"/>
              <a:t>Fra 2006 </a:t>
            </a:r>
            <a:r>
              <a:rPr lang="da-DK" dirty="0"/>
              <a:t>til 2016 er realiseret en </a:t>
            </a:r>
            <a:r>
              <a:rPr lang="da-DK" dirty="0" smtClean="0"/>
              <a:t>energibesparelse på </a:t>
            </a:r>
            <a:r>
              <a:rPr lang="da-DK" dirty="0"/>
              <a:t>samlet set </a:t>
            </a:r>
            <a:r>
              <a:rPr lang="da-DK" dirty="0" smtClean="0"/>
              <a:t>11,84% (PHM bygninger).</a:t>
            </a:r>
          </a:p>
          <a:p>
            <a:pPr>
              <a:defRPr/>
            </a:pPr>
            <a:r>
              <a:rPr lang="da-DK" dirty="0" smtClean="0"/>
              <a:t>Der </a:t>
            </a:r>
            <a:r>
              <a:rPr lang="da-DK" dirty="0"/>
              <a:t>skal realiseres en yderligere </a:t>
            </a:r>
            <a:r>
              <a:rPr lang="da-DK" dirty="0" smtClean="0"/>
              <a:t>besparelse </a:t>
            </a:r>
            <a:r>
              <a:rPr lang="da-DK" dirty="0"/>
              <a:t>på </a:t>
            </a:r>
            <a:r>
              <a:rPr lang="da-DK" dirty="0" smtClean="0"/>
              <a:t>2,16% ift. statens målsætning.</a:t>
            </a:r>
          </a:p>
          <a:p>
            <a:pPr>
              <a:defRPr/>
            </a:pPr>
            <a:endParaRPr lang="da-DK" dirty="0"/>
          </a:p>
          <a:p>
            <a:pPr>
              <a:defRPr/>
            </a:pPr>
            <a:r>
              <a:rPr lang="da-DK" b="1" dirty="0"/>
              <a:t>2020 målet vurderes som opnåeligt</a:t>
            </a:r>
          </a:p>
          <a:p>
            <a:pPr>
              <a:defRPr/>
            </a:pPr>
            <a:endParaRPr lang="da-DK" dirty="0" smtClean="0"/>
          </a:p>
          <a:p>
            <a:pPr marL="0" indent="0">
              <a:buNone/>
              <a:defRPr/>
            </a:pPr>
            <a:endParaRPr lang="da-DK" dirty="0" smtClean="0"/>
          </a:p>
          <a:p>
            <a:pPr>
              <a:defRPr/>
            </a:pPr>
            <a:endParaRPr lang="da-DK" dirty="0"/>
          </a:p>
          <a:p>
            <a:pPr marL="0" indent="0">
              <a:buNone/>
              <a:defRPr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4"/>
          <a:srcRect l="23158" t="13086" r="39058" b="20468"/>
          <a:stretch/>
        </p:blipFill>
        <p:spPr>
          <a:xfrm>
            <a:off x="4949924" y="1902886"/>
            <a:ext cx="3132348" cy="30968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ktangel 4"/>
          <p:cNvSpPr/>
          <p:nvPr/>
        </p:nvSpPr>
        <p:spPr>
          <a:xfrm>
            <a:off x="4841912" y="1568454"/>
            <a:ext cx="3348372" cy="66886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/>
              <a:t>Graddagsreguleret status for februar 2018 sammenlignet med februar 2017. </a:t>
            </a:r>
          </a:p>
          <a:p>
            <a:pPr algn="ctr"/>
            <a:r>
              <a:rPr lang="da-DK" sz="1200" dirty="0" smtClean="0"/>
              <a:t>(Kun tidligere Metropol bygninger)</a:t>
            </a:r>
            <a:endParaRPr lang="da-DK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76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Regulering af brugeradfærd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da-DK" sz="1900" dirty="0" smtClean="0"/>
              <a:t>Det </a:t>
            </a:r>
            <a:r>
              <a:rPr lang="da-DK" sz="1900" dirty="0"/>
              <a:t>skønnes at 3-5% er adfærdsafhæng – </a:t>
            </a:r>
            <a:r>
              <a:rPr lang="da-DK" sz="1900" dirty="0" smtClean="0"/>
              <a:t>derfor </a:t>
            </a:r>
            <a:r>
              <a:rPr lang="da-DK" sz="1900" dirty="0" err="1"/>
              <a:t>nudging</a:t>
            </a:r>
            <a:r>
              <a:rPr lang="da-DK" sz="1900" dirty="0" smtClean="0"/>
              <a:t>.</a:t>
            </a:r>
          </a:p>
          <a:p>
            <a:pPr>
              <a:defRPr/>
            </a:pPr>
            <a:r>
              <a:rPr lang="da-DK" sz="1900" dirty="0" smtClean="0"/>
              <a:t>Bæredygtighed som dannende element i uddannelsen.</a:t>
            </a:r>
            <a:endParaRPr lang="da-DK" sz="1900" dirty="0"/>
          </a:p>
          <a:p>
            <a:pPr lvl="0"/>
            <a:r>
              <a:rPr lang="da-DK" sz="1900" dirty="0">
                <a:solidFill>
                  <a:schemeClr val="tx1"/>
                </a:solidFill>
              </a:rPr>
              <a:t>Synliggøre energiforbruget for brugerne</a:t>
            </a:r>
            <a:r>
              <a:rPr lang="da-DK" sz="1900" dirty="0" smtClean="0">
                <a:solidFill>
                  <a:schemeClr val="tx1"/>
                </a:solidFill>
              </a:rPr>
              <a:t>.</a:t>
            </a:r>
            <a:endParaRPr lang="da-DK" sz="1900" dirty="0"/>
          </a:p>
          <a:p>
            <a:r>
              <a:rPr lang="da-DK" sz="1900" dirty="0"/>
              <a:t>Udpegning af energiambassadører blandt brugerne</a:t>
            </a:r>
          </a:p>
          <a:p>
            <a:pPr lvl="1">
              <a:buFontTx/>
              <a:buChar char="-"/>
            </a:pPr>
            <a:r>
              <a:rPr lang="da-DK" sz="1900" dirty="0"/>
              <a:t>Lukke vinduer</a:t>
            </a:r>
          </a:p>
          <a:p>
            <a:pPr lvl="1">
              <a:buFontTx/>
              <a:buChar char="-"/>
            </a:pPr>
            <a:r>
              <a:rPr lang="da-DK" sz="1900" dirty="0"/>
              <a:t>Varmemålere skal indstilles ens </a:t>
            </a:r>
          </a:p>
          <a:p>
            <a:pPr lvl="1">
              <a:buFontTx/>
              <a:buChar char="-"/>
            </a:pPr>
            <a:r>
              <a:rPr lang="da-DK" sz="1900" dirty="0"/>
              <a:t>Viden om termostater</a:t>
            </a:r>
          </a:p>
          <a:p>
            <a:pPr lvl="1">
              <a:buFontTx/>
              <a:buChar char="-"/>
            </a:pPr>
            <a:r>
              <a:rPr lang="da-DK" sz="1900" dirty="0"/>
              <a:t>Slukke lyset</a:t>
            </a:r>
          </a:p>
          <a:p>
            <a:pPr lvl="1">
              <a:buFontTx/>
              <a:buChar char="-"/>
            </a:pPr>
            <a:r>
              <a:rPr lang="da-DK" sz="1900" dirty="0"/>
              <a:t>Udbrede budskab til brugerne og skabe sammenhæng mellem ændret adfærd og energibesparelser </a:t>
            </a:r>
          </a:p>
          <a:p>
            <a:pPr>
              <a:defRPr/>
            </a:pPr>
            <a:endParaRPr lang="da-DK" dirty="0"/>
          </a:p>
          <a:p>
            <a:pPr>
              <a:defRPr/>
            </a:pPr>
            <a:endParaRPr lang="da-DK" dirty="0"/>
          </a:p>
          <a:p>
            <a:pPr marL="0" indent="0">
              <a:buNone/>
              <a:defRPr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3" r="23873"/>
          <a:stretch>
            <a:fillRect/>
          </a:stretch>
        </p:blipFill>
        <p:spPr>
          <a:xfrm>
            <a:off x="5672351" y="1707356"/>
            <a:ext cx="2713506" cy="297305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58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/>
              <a:t>Regulering af brugeradfærd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da-DK" dirty="0"/>
          </a:p>
          <a:p>
            <a:pPr>
              <a:defRPr/>
            </a:pPr>
            <a:endParaRPr lang="da-DK" dirty="0"/>
          </a:p>
          <a:p>
            <a:pPr marL="0" indent="0">
              <a:buNone/>
              <a:defRPr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82" y="1570833"/>
            <a:ext cx="4572508" cy="3243656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914661" y="1681815"/>
            <a:ext cx="35647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/>
              <a:t>Indeklima- og energikampagne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Humor </a:t>
            </a:r>
            <a:r>
              <a:rPr lang="da-DK" dirty="0"/>
              <a:t>frem for løftede pegefingre. </a:t>
            </a:r>
            <a:endParaRPr lang="da-DK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Kampagnen kører på alle </a:t>
            </a:r>
            <a:r>
              <a:rPr lang="da-DK" dirty="0"/>
              <a:t>Metropols bygninger, og brugerne har givet stor ros til </a:t>
            </a:r>
            <a:r>
              <a:rPr lang="da-DK" dirty="0" smtClean="0"/>
              <a:t>initiativet.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dirty="0" smtClean="0"/>
              <a:t>Der </a:t>
            </a:r>
            <a:r>
              <a:rPr lang="da-DK" dirty="0"/>
              <a:t>bliver i kampagnen sat små talebobler op som overraskende moment ved radiatorer, vinduer og kontakter.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90" y="1570833"/>
            <a:ext cx="4608512" cy="326919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848143"/>
            <a:ext cx="2831754" cy="3991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6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/>
              <a:t>Regulering af brugeradfærd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da-DK" dirty="0"/>
          </a:p>
          <a:p>
            <a:pPr>
              <a:defRPr/>
            </a:pPr>
            <a:endParaRPr lang="da-DK" dirty="0"/>
          </a:p>
          <a:p>
            <a:pPr marL="0" indent="0">
              <a:buNone/>
              <a:defRPr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914660" y="1681815"/>
            <a:ext cx="32252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b="1" dirty="0" smtClean="0"/>
              <a:t>Indeklima- og energikampagne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Formål </a:t>
            </a:r>
            <a:r>
              <a:rPr lang="da-DK" sz="1600" dirty="0"/>
              <a:t>at sætte fokus på uvaner, der betyder et dårligt indeklima og koster et unødigt stort energiforbrug hos </a:t>
            </a:r>
            <a:r>
              <a:rPr lang="da-DK" sz="1600" dirty="0" smtClean="0"/>
              <a:t>Metropol.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a-DK" sz="1600" dirty="0" smtClean="0"/>
              <a:t>Når </a:t>
            </a:r>
            <a:r>
              <a:rPr lang="da-DK" sz="1600" dirty="0"/>
              <a:t>kampagnen udløber til april vil vi udtrække data fra energisystemet, </a:t>
            </a:r>
            <a:r>
              <a:rPr lang="da-DK" sz="1600" dirty="0" smtClean="0"/>
              <a:t>og </a:t>
            </a:r>
            <a:r>
              <a:rPr lang="da-DK" sz="1600" dirty="0"/>
              <a:t>sende information ud til brugerne om resultatet.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707356"/>
            <a:ext cx="4248399" cy="297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80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Organisering og</a:t>
            </a:r>
            <a:br>
              <a:rPr lang="da-DK" dirty="0" smtClean="0"/>
            </a:br>
            <a:r>
              <a:rPr lang="da-DK" dirty="0" smtClean="0"/>
              <a:t>ansvar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b="1" dirty="0"/>
              <a:t>E</a:t>
            </a:r>
            <a:r>
              <a:rPr lang="da-DK" b="1" dirty="0" smtClean="0"/>
              <a:t>nergiledelsesopgaven </a:t>
            </a:r>
            <a:r>
              <a:rPr lang="da-DK" b="1" dirty="0"/>
              <a:t>er forankret i </a:t>
            </a:r>
            <a:r>
              <a:rPr lang="da-DK" b="1" dirty="0" smtClean="0"/>
              <a:t>bygningsorganisationen (hidtil organisering)</a:t>
            </a:r>
            <a:endParaRPr lang="da-DK" b="1" dirty="0"/>
          </a:p>
          <a:p>
            <a:r>
              <a:rPr lang="da-DK" dirty="0"/>
              <a:t>Bygningschefen er koncernansvarlig </a:t>
            </a:r>
            <a:r>
              <a:rPr lang="da-DK" dirty="0" smtClean="0"/>
              <a:t>for </a:t>
            </a:r>
            <a:r>
              <a:rPr lang="da-DK" dirty="0"/>
              <a:t>energiledelse</a:t>
            </a:r>
          </a:p>
          <a:p>
            <a:r>
              <a:rPr lang="da-DK" dirty="0" smtClean="0"/>
              <a:t>Energiansvarlig </a:t>
            </a:r>
            <a:r>
              <a:rPr lang="da-DK" dirty="0"/>
              <a:t>med dagligt ansvar </a:t>
            </a:r>
            <a:r>
              <a:rPr lang="da-DK" dirty="0" smtClean="0"/>
              <a:t>for </a:t>
            </a:r>
            <a:r>
              <a:rPr lang="da-DK" dirty="0"/>
              <a:t>energiledelse</a:t>
            </a:r>
          </a:p>
          <a:p>
            <a:r>
              <a:rPr lang="da-DK" dirty="0" smtClean="0"/>
              <a:t>Specialister </a:t>
            </a:r>
            <a:r>
              <a:rPr lang="da-DK" dirty="0"/>
              <a:t>yder fagspecifik sparring til de enkelte </a:t>
            </a:r>
            <a:r>
              <a:rPr lang="da-DK" dirty="0" err="1"/>
              <a:t>lokationer</a:t>
            </a:r>
            <a:endParaRPr lang="da-DK" dirty="0"/>
          </a:p>
          <a:p>
            <a:r>
              <a:rPr lang="da-DK" dirty="0"/>
              <a:t>På de enkelte </a:t>
            </a:r>
            <a:r>
              <a:rPr lang="da-DK" dirty="0" err="1"/>
              <a:t>lokationer</a:t>
            </a:r>
            <a:r>
              <a:rPr lang="da-DK" dirty="0"/>
              <a:t> er udpeget en medarbejder, som sikrer lokal forankringen af energiledelsen samt opfølgning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10" name="Lige forbindelse 3"/>
          <p:cNvSpPr/>
          <p:nvPr/>
        </p:nvSpPr>
        <p:spPr>
          <a:xfrm flipH="1">
            <a:off x="6699243" y="1329488"/>
            <a:ext cx="368348" cy="168931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7400" y="0"/>
                </a:moveTo>
                <a:lnTo>
                  <a:pt x="127400" y="1689317"/>
                </a:lnTo>
                <a:lnTo>
                  <a:pt x="0" y="1689317"/>
                </a:lnTo>
              </a:path>
            </a:pathLst>
          </a:custGeom>
          <a:noFill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62998215"/>
              </p:ext>
            </p:extLst>
          </p:nvPr>
        </p:nvGraphicFramePr>
        <p:xfrm>
          <a:off x="4932544" y="741062"/>
          <a:ext cx="3960440" cy="453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2" name="Gruppe 11"/>
          <p:cNvGrpSpPr/>
          <p:nvPr/>
        </p:nvGrpSpPr>
        <p:grpSpPr>
          <a:xfrm>
            <a:off x="7092784" y="2719846"/>
            <a:ext cx="1157867" cy="578933"/>
            <a:chOff x="700775" y="1978784"/>
            <a:chExt cx="1157867" cy="578933"/>
          </a:xfrm>
        </p:grpSpPr>
        <p:sp>
          <p:nvSpPr>
            <p:cNvPr id="13" name="Rektangel 12"/>
            <p:cNvSpPr/>
            <p:nvPr/>
          </p:nvSpPr>
          <p:spPr>
            <a:xfrm>
              <a:off x="700775" y="1978784"/>
              <a:ext cx="1157867" cy="578933"/>
            </a:xfrm>
            <a:prstGeom prst="rect">
              <a:avLst/>
            </a:prstGeom>
          </p:spPr>
          <p:style>
            <a:lnRef idx="2">
              <a:schemeClr val="l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kstfelt 13"/>
            <p:cNvSpPr txBox="1"/>
            <p:nvPr/>
          </p:nvSpPr>
          <p:spPr>
            <a:xfrm>
              <a:off x="700775" y="1978784"/>
              <a:ext cx="1157867" cy="57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300" kern="1200" dirty="0" smtClean="0"/>
                <a:t>Fagspecialist</a:t>
              </a:r>
              <a:endParaRPr lang="da-DK" sz="1300" kern="1200" dirty="0"/>
            </a:p>
          </p:txBody>
        </p:sp>
      </p:grpSp>
      <p:cxnSp>
        <p:nvCxnSpPr>
          <p:cNvPr id="15" name="Lige forbindelse 14"/>
          <p:cNvCxnSpPr/>
          <p:nvPr/>
        </p:nvCxnSpPr>
        <p:spPr>
          <a:xfrm>
            <a:off x="6228688" y="3405358"/>
            <a:ext cx="0" cy="1008112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Lige forbindelse 15"/>
          <p:cNvCxnSpPr/>
          <p:nvPr/>
        </p:nvCxnSpPr>
        <p:spPr>
          <a:xfrm>
            <a:off x="7596840" y="3405358"/>
            <a:ext cx="0" cy="1008112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7" name="Gruppe 16"/>
          <p:cNvGrpSpPr/>
          <p:nvPr/>
        </p:nvGrpSpPr>
        <p:grpSpPr>
          <a:xfrm>
            <a:off x="5649754" y="4197446"/>
            <a:ext cx="1157867" cy="578933"/>
            <a:chOff x="265" y="2800870"/>
            <a:chExt cx="1157867" cy="578933"/>
          </a:xfrm>
        </p:grpSpPr>
        <p:sp>
          <p:nvSpPr>
            <p:cNvPr id="18" name="Rektangel 17"/>
            <p:cNvSpPr/>
            <p:nvPr/>
          </p:nvSpPr>
          <p:spPr>
            <a:xfrm>
              <a:off x="265" y="2800870"/>
              <a:ext cx="1157867" cy="57893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kstfelt 18"/>
            <p:cNvSpPr txBox="1"/>
            <p:nvPr/>
          </p:nvSpPr>
          <p:spPr>
            <a:xfrm>
              <a:off x="265" y="2800870"/>
              <a:ext cx="1157867" cy="57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300" kern="1200" dirty="0" smtClean="0"/>
                <a:t>Lokal medarbejder</a:t>
              </a:r>
              <a:endParaRPr lang="da-DK" sz="1300" kern="1200" dirty="0"/>
            </a:p>
          </p:txBody>
        </p:sp>
      </p:grpSp>
      <p:grpSp>
        <p:nvGrpSpPr>
          <p:cNvPr id="20" name="Gruppe 19"/>
          <p:cNvGrpSpPr/>
          <p:nvPr/>
        </p:nvGrpSpPr>
        <p:grpSpPr>
          <a:xfrm>
            <a:off x="7057284" y="4230582"/>
            <a:ext cx="1157867" cy="578933"/>
            <a:chOff x="265" y="2800870"/>
            <a:chExt cx="1157867" cy="578933"/>
          </a:xfrm>
        </p:grpSpPr>
        <p:sp>
          <p:nvSpPr>
            <p:cNvPr id="21" name="Rektangel 20"/>
            <p:cNvSpPr/>
            <p:nvPr/>
          </p:nvSpPr>
          <p:spPr>
            <a:xfrm>
              <a:off x="265" y="2800870"/>
              <a:ext cx="1157867" cy="57893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Tekstfelt 21"/>
            <p:cNvSpPr txBox="1"/>
            <p:nvPr/>
          </p:nvSpPr>
          <p:spPr>
            <a:xfrm>
              <a:off x="265" y="2800870"/>
              <a:ext cx="1157867" cy="57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1300" kern="1200" dirty="0" smtClean="0"/>
                <a:t>Lokal medarbejder</a:t>
              </a:r>
              <a:endParaRPr lang="da-DK" sz="13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52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Fagspecialist og ildsjæl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99592" y="1707356"/>
            <a:ext cx="3168352" cy="2970610"/>
          </a:xfrm>
        </p:spPr>
        <p:txBody>
          <a:bodyPr>
            <a:normAutofit/>
          </a:bodyPr>
          <a:lstStyle/>
          <a:p>
            <a:pPr lvl="0"/>
            <a:r>
              <a:rPr lang="da-DK" dirty="0" smtClean="0"/>
              <a:t>”Nede </a:t>
            </a:r>
            <a:r>
              <a:rPr lang="da-DK" dirty="0"/>
              <a:t>fra gulvet” med god følelse for hvor skoen </a:t>
            </a:r>
            <a:r>
              <a:rPr lang="da-DK" dirty="0" smtClean="0"/>
              <a:t>trykker</a:t>
            </a:r>
            <a:endParaRPr lang="da-DK" dirty="0"/>
          </a:p>
          <a:p>
            <a:pPr lvl="0"/>
            <a:r>
              <a:rPr lang="da-DK" dirty="0" smtClean="0"/>
              <a:t>Medarbejderne får </a:t>
            </a:r>
            <a:r>
              <a:rPr lang="da-DK" dirty="0"/>
              <a:t>rum og økonomi til at handle med energibesparende </a:t>
            </a:r>
            <a:r>
              <a:rPr lang="da-DK" dirty="0" smtClean="0"/>
              <a:t>tiltag. Selvstyring giver ejerskab til området</a:t>
            </a:r>
          </a:p>
          <a:p>
            <a:r>
              <a:rPr lang="da-DK" dirty="0"/>
              <a:t>John har med entusiasme forårsaget energi initiativer </a:t>
            </a:r>
          </a:p>
          <a:p>
            <a:r>
              <a:rPr lang="da-DK" dirty="0" smtClean="0"/>
              <a:t>Efteruddannelse </a:t>
            </a:r>
            <a:r>
              <a:rPr lang="da-DK" dirty="0"/>
              <a:t>og </a:t>
            </a:r>
            <a:r>
              <a:rPr lang="da-DK" dirty="0" smtClean="0"/>
              <a:t>værktøjer f.eks</a:t>
            </a:r>
            <a:r>
              <a:rPr lang="da-DK" dirty="0"/>
              <a:t>. Termografisk </a:t>
            </a:r>
            <a:r>
              <a:rPr lang="da-DK" dirty="0" smtClean="0"/>
              <a:t>kamera</a:t>
            </a:r>
            <a:endParaRPr lang="da-DK" dirty="0"/>
          </a:p>
        </p:txBody>
      </p:sp>
      <p:pic>
        <p:nvPicPr>
          <p:cNvPr id="23" name="Billed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01" y="1707356"/>
            <a:ext cx="4455915" cy="297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2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Fagspecialist og ildsjæl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99592" y="1707356"/>
            <a:ext cx="3168352" cy="2970610"/>
          </a:xfrm>
        </p:spPr>
        <p:txBody>
          <a:bodyPr>
            <a:normAutofit/>
          </a:bodyPr>
          <a:lstStyle/>
          <a:p>
            <a:pPr lvl="0"/>
            <a:r>
              <a:rPr lang="da-DK" b="1" dirty="0" smtClean="0"/>
              <a:t>Indstillet til årets energipris Den Gyldne Termostat</a:t>
            </a:r>
          </a:p>
          <a:p>
            <a:pPr lvl="0"/>
            <a:endParaRPr lang="da-DK" dirty="0"/>
          </a:p>
          <a:p>
            <a:pPr marL="0" lvl="0" indent="0">
              <a:buNone/>
            </a:pPr>
            <a:r>
              <a:rPr lang="da-DK" dirty="0" smtClean="0">
                <a:hlinkClick r:id="rId4"/>
              </a:rPr>
              <a:t>Film: Den Gyldne Termostat</a:t>
            </a:r>
            <a:endParaRPr lang="da-DK" dirty="0"/>
          </a:p>
        </p:txBody>
      </p:sp>
      <p:sp>
        <p:nvSpPr>
          <p:cNvPr id="7" name="Skyformet billedforklaring 6"/>
          <p:cNvSpPr/>
          <p:nvPr/>
        </p:nvSpPr>
        <p:spPr>
          <a:xfrm>
            <a:off x="4499992" y="1707356"/>
            <a:ext cx="3636404" cy="2340260"/>
          </a:xfrm>
          <a:prstGeom prst="cloudCallout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/>
              <a:t>Man skal ikke sætte sit lys under en skæppe – især ikke hvis man er god til at spare på energien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7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0" y="0"/>
            <a:ext cx="7763966" cy="5176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>
                <a:solidFill>
                  <a:schemeClr val="bg1"/>
                </a:solidFill>
              </a:rPr>
              <a:t>Vinder af Den Gyldne Termostat</a:t>
            </a:r>
            <a:endParaRPr lang="da-DK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01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Det lange lys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99592" y="1707356"/>
            <a:ext cx="3168352" cy="2970610"/>
          </a:xfrm>
        </p:spPr>
        <p:txBody>
          <a:bodyPr>
            <a:normAutofit/>
          </a:bodyPr>
          <a:lstStyle/>
          <a:p>
            <a:r>
              <a:rPr lang="da-DK" dirty="0"/>
              <a:t>Sektorsamarbejde – benchmarking på tværs af sektoren</a:t>
            </a:r>
          </a:p>
          <a:p>
            <a:r>
              <a:rPr lang="da-DK" dirty="0"/>
              <a:t>Videndeling på tværs af sektoren, - </a:t>
            </a:r>
            <a:r>
              <a:rPr lang="da-DK" dirty="0" err="1"/>
              <a:t>erfagrupper</a:t>
            </a:r>
            <a:r>
              <a:rPr lang="da-DK" dirty="0"/>
              <a:t> for energiansvarlige</a:t>
            </a:r>
          </a:p>
          <a:p>
            <a:r>
              <a:rPr lang="da-DK" dirty="0"/>
              <a:t>Alternative energiformer</a:t>
            </a:r>
          </a:p>
          <a:p>
            <a:r>
              <a:rPr lang="da-DK" dirty="0"/>
              <a:t>Fortætning af m2 - øge belægningsgraden i lokalerne</a:t>
            </a:r>
          </a:p>
          <a:p>
            <a:pPr marL="0" lvl="0" indent="0">
              <a:buNone/>
            </a:pPr>
            <a:endParaRPr lang="da-DK" dirty="0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4"/>
          <a:srcRect l="18568"/>
          <a:stretch/>
        </p:blipFill>
        <p:spPr>
          <a:xfrm>
            <a:off x="4822094" y="1707356"/>
            <a:ext cx="3550046" cy="2461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04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Tid til spørgsmål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83486"/>
            <a:ext cx="1548172" cy="2037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47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DateCustom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 smtClean="0"/>
              <a:t>21. Marts 2018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7" y="1095586"/>
            <a:ext cx="2996952" cy="2996952"/>
          </a:xfrm>
          <a:prstGeom prst="rect">
            <a:avLst/>
          </a:prstGeom>
        </p:spPr>
      </p:pic>
      <p:sp>
        <p:nvSpPr>
          <p:cNvPr id="12" name="Undertitel 4"/>
          <p:cNvSpPr>
            <a:spLocks noGrp="1"/>
          </p:cNvSpPr>
          <p:nvPr>
            <p:ph type="subTitle" idx="1"/>
          </p:nvPr>
        </p:nvSpPr>
        <p:spPr>
          <a:xfrm>
            <a:off x="4283968" y="1126679"/>
            <a:ext cx="6569531" cy="1152127"/>
          </a:xfrm>
        </p:spPr>
        <p:txBody>
          <a:bodyPr/>
          <a:lstStyle/>
          <a:p>
            <a:r>
              <a:rPr lang="da-DK" sz="1600" dirty="0" smtClean="0"/>
              <a:t>Søren Bagge </a:t>
            </a:r>
          </a:p>
          <a:p>
            <a:r>
              <a:rPr lang="da-DK" sz="1600" dirty="0" smtClean="0"/>
              <a:t>Bygningschef</a:t>
            </a:r>
          </a:p>
          <a:p>
            <a:endParaRPr lang="da-DK" dirty="0" smtClean="0"/>
          </a:p>
          <a:p>
            <a:endParaRPr lang="da-DK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60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868595" y="1818298"/>
            <a:ext cx="4733025" cy="280568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da-DK" dirty="0" smtClean="0"/>
              <a:t>Københavns Professionshøjskole (KP)</a:t>
            </a:r>
            <a:endParaRPr lang="da-DK" dirty="0"/>
          </a:p>
          <a:p>
            <a:pPr lvl="0"/>
            <a:r>
              <a:rPr lang="da-DK" dirty="0"/>
              <a:t>E</a:t>
            </a:r>
            <a:r>
              <a:rPr lang="da-DK" dirty="0" smtClean="0"/>
              <a:t>nergiledelse</a:t>
            </a:r>
            <a:endParaRPr lang="da-DK" dirty="0"/>
          </a:p>
          <a:p>
            <a:pPr lvl="0"/>
            <a:r>
              <a:rPr lang="da-DK" dirty="0"/>
              <a:t>Strategi</a:t>
            </a:r>
          </a:p>
          <a:p>
            <a:pPr marL="0" lvl="0" indent="0">
              <a:buNone/>
            </a:pPr>
            <a:r>
              <a:rPr lang="da-DK" dirty="0"/>
              <a:t>	- Kortlægning</a:t>
            </a:r>
          </a:p>
          <a:p>
            <a:pPr marL="0" indent="0">
              <a:buNone/>
            </a:pPr>
            <a:r>
              <a:rPr lang="da-DK" dirty="0"/>
              <a:t> 	- </a:t>
            </a:r>
            <a:r>
              <a:rPr lang="da-DK" dirty="0" smtClean="0"/>
              <a:t>Definering </a:t>
            </a:r>
            <a:r>
              <a:rPr lang="da-DK" dirty="0"/>
              <a:t>af mål</a:t>
            </a:r>
          </a:p>
          <a:p>
            <a:pPr marL="0" indent="0">
              <a:buNone/>
            </a:pPr>
            <a:r>
              <a:rPr lang="da-DK" dirty="0"/>
              <a:t>	- Handleplan</a:t>
            </a:r>
          </a:p>
          <a:p>
            <a:pPr marL="0" indent="0">
              <a:buNone/>
            </a:pPr>
            <a:r>
              <a:rPr lang="da-DK" dirty="0"/>
              <a:t>	- Registrering og </a:t>
            </a:r>
            <a:r>
              <a:rPr lang="da-DK" dirty="0" smtClean="0"/>
              <a:t>opfølgning</a:t>
            </a:r>
          </a:p>
          <a:p>
            <a:pPr marL="0" indent="0">
              <a:buNone/>
            </a:pPr>
            <a:r>
              <a:rPr lang="da-DK" dirty="0" smtClean="0"/>
              <a:t>	- Regulering af brugeradfærd</a:t>
            </a:r>
          </a:p>
          <a:p>
            <a:pPr marL="0" indent="0">
              <a:buNone/>
            </a:pPr>
            <a:r>
              <a:rPr lang="da-DK" dirty="0" smtClean="0"/>
              <a:t>	- Organisering </a:t>
            </a:r>
            <a:r>
              <a:rPr lang="da-DK" dirty="0"/>
              <a:t>og </a:t>
            </a:r>
            <a:r>
              <a:rPr lang="da-DK" dirty="0" smtClean="0"/>
              <a:t>ansvar</a:t>
            </a:r>
            <a:endParaRPr lang="da-DK" dirty="0"/>
          </a:p>
          <a:p>
            <a:pPr lvl="0"/>
            <a:r>
              <a:rPr lang="da-DK" dirty="0" smtClean="0"/>
              <a:t>Det </a:t>
            </a:r>
            <a:r>
              <a:rPr lang="da-DK" dirty="0"/>
              <a:t>lange lys</a:t>
            </a:r>
          </a:p>
          <a:p>
            <a:pPr lvl="0"/>
            <a:r>
              <a:rPr lang="da-DK" dirty="0"/>
              <a:t>Tid til </a:t>
            </a:r>
            <a:r>
              <a:rPr lang="da-DK" dirty="0" smtClean="0"/>
              <a:t>spørgsmål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2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Københavns Professionshøjskole (KP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b="1" dirty="0"/>
              <a:t>Nøgletal</a:t>
            </a:r>
          </a:p>
          <a:p>
            <a:r>
              <a:rPr lang="da-DK" dirty="0" smtClean="0"/>
              <a:t>20.000 </a:t>
            </a:r>
            <a:r>
              <a:rPr lang="da-DK" dirty="0"/>
              <a:t>studerende</a:t>
            </a:r>
          </a:p>
          <a:p>
            <a:r>
              <a:rPr lang="da-DK" dirty="0" smtClean="0"/>
              <a:t>2000 </a:t>
            </a:r>
            <a:r>
              <a:rPr lang="da-DK" dirty="0"/>
              <a:t>medarbejdere</a:t>
            </a:r>
          </a:p>
          <a:p>
            <a:r>
              <a:rPr lang="da-DK" dirty="0" smtClean="0"/>
              <a:t>140.000 m2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Adresser i</a:t>
            </a:r>
          </a:p>
          <a:p>
            <a:r>
              <a:rPr lang="da-DK" dirty="0"/>
              <a:t>København</a:t>
            </a:r>
          </a:p>
          <a:p>
            <a:r>
              <a:rPr lang="da-DK" dirty="0"/>
              <a:t>Frederiksberg</a:t>
            </a:r>
          </a:p>
          <a:p>
            <a:r>
              <a:rPr lang="da-DK" dirty="0"/>
              <a:t>Hillerød</a:t>
            </a:r>
          </a:p>
          <a:p>
            <a:r>
              <a:rPr lang="da-DK" dirty="0"/>
              <a:t>Bornholm</a:t>
            </a:r>
          </a:p>
          <a:p>
            <a:r>
              <a:rPr lang="da-DK" dirty="0"/>
              <a:t>Århus</a:t>
            </a:r>
          </a:p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40" y="1707356"/>
            <a:ext cx="4668102" cy="297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661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/>
              <a:t>Energiledelse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dirty="0"/>
              <a:t>Ledelsesmæssigt fokus på </a:t>
            </a:r>
            <a:r>
              <a:rPr lang="da-DK" dirty="0" smtClean="0"/>
              <a:t>energiforbruget</a:t>
            </a:r>
            <a:endParaRPr lang="da-DK" dirty="0"/>
          </a:p>
          <a:p>
            <a:r>
              <a:rPr lang="da-DK" dirty="0"/>
              <a:t>Økonomisk besparelse som incitament til at energiforbedre</a:t>
            </a:r>
          </a:p>
          <a:p>
            <a:r>
              <a:rPr lang="da-DK" dirty="0"/>
              <a:t>Ikke bevidst energiledelse </a:t>
            </a:r>
          </a:p>
          <a:p>
            <a:pPr marL="0" indent="0">
              <a:buNone/>
            </a:pPr>
            <a:r>
              <a:rPr lang="da-DK" dirty="0"/>
              <a:t>   </a:t>
            </a: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 </a:t>
            </a:r>
            <a:r>
              <a:rPr lang="da-DK" dirty="0"/>
              <a:t>- </a:t>
            </a:r>
            <a:r>
              <a:rPr lang="da-DK" b="1" dirty="0"/>
              <a:t>Sund </a:t>
            </a:r>
            <a:r>
              <a:rPr lang="da-DK" b="1" dirty="0" smtClean="0"/>
              <a:t>fornuft </a:t>
            </a:r>
            <a:r>
              <a:rPr lang="da-DK" b="1" dirty="0"/>
              <a:t>og bedre indeklima</a:t>
            </a:r>
            <a:endParaRPr lang="da-DK" dirty="0"/>
          </a:p>
        </p:txBody>
      </p:sp>
      <p:pic>
        <p:nvPicPr>
          <p:cNvPr id="6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r="19580"/>
          <a:stretch>
            <a:fillRect/>
          </a:stretch>
        </p:blipFill>
        <p:spPr>
          <a:xfrm>
            <a:off x="5459385" y="1463873"/>
            <a:ext cx="2933503" cy="321409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/>
              <a:t>Strategi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lvl="0" indent="-342900">
              <a:buClr>
                <a:srgbClr val="192337"/>
              </a:buClr>
              <a:buFont typeface="+mj-lt"/>
              <a:buAutoNum type="arabicPeriod"/>
            </a:pPr>
            <a:r>
              <a:rPr lang="da-DK" dirty="0"/>
              <a:t>Kortlægning</a:t>
            </a:r>
          </a:p>
          <a:p>
            <a:pPr marL="342900" lvl="0" indent="-342900">
              <a:buClr>
                <a:srgbClr val="192337"/>
              </a:buClr>
              <a:buFont typeface="+mj-lt"/>
              <a:buAutoNum type="arabicPeriod"/>
            </a:pPr>
            <a:r>
              <a:rPr lang="da-DK" dirty="0" smtClean="0"/>
              <a:t>Definere </a:t>
            </a:r>
            <a:r>
              <a:rPr lang="da-DK" dirty="0"/>
              <a:t>et mål </a:t>
            </a:r>
          </a:p>
          <a:p>
            <a:pPr marL="342900" lvl="0" indent="-342900">
              <a:buClr>
                <a:srgbClr val="192337"/>
              </a:buClr>
              <a:buFont typeface="+mj-lt"/>
              <a:buAutoNum type="arabicPeriod"/>
            </a:pPr>
            <a:r>
              <a:rPr lang="da-DK" dirty="0"/>
              <a:t>Handleplan</a:t>
            </a:r>
          </a:p>
          <a:p>
            <a:pPr marL="342900" lvl="0" indent="-342900">
              <a:buClr>
                <a:srgbClr val="192337"/>
              </a:buClr>
              <a:buFont typeface="+mj-lt"/>
              <a:buAutoNum type="arabicPeriod"/>
            </a:pPr>
            <a:r>
              <a:rPr lang="da-DK" dirty="0"/>
              <a:t>Registrering og </a:t>
            </a:r>
            <a:r>
              <a:rPr lang="da-DK" dirty="0" smtClean="0"/>
              <a:t>opfølgning</a:t>
            </a:r>
          </a:p>
          <a:p>
            <a:pPr marL="342900" indent="-342900">
              <a:buClr>
                <a:srgbClr val="192337"/>
              </a:buClr>
              <a:buFont typeface="+mj-lt"/>
              <a:buAutoNum type="arabicPeriod"/>
            </a:pPr>
            <a:r>
              <a:rPr lang="da-DK" dirty="0"/>
              <a:t>Organisering og ansvar</a:t>
            </a:r>
          </a:p>
          <a:p>
            <a:pPr marL="0" lvl="0" indent="0">
              <a:buClr>
                <a:srgbClr val="192337"/>
              </a:buClr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7" name="Pladsholder til 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7" b="8017"/>
          <a:stretch>
            <a:fillRect/>
          </a:stretch>
        </p:blipFill>
        <p:spPr>
          <a:xfrm>
            <a:off x="5508104" y="1522224"/>
            <a:ext cx="2880246" cy="3155742"/>
          </a:xfrm>
          <a:prstGeom prst="rect">
            <a:avLst/>
          </a:prstGeom>
        </p:spPr>
      </p:pic>
      <p:sp>
        <p:nvSpPr>
          <p:cNvPr id="8" name="Oval billedforklaring 7"/>
          <p:cNvSpPr/>
          <p:nvPr/>
        </p:nvSpPr>
        <p:spPr>
          <a:xfrm>
            <a:off x="4824028" y="596900"/>
            <a:ext cx="2088232" cy="1152128"/>
          </a:xfrm>
          <a:prstGeom prst="wedgeEllipseCallout">
            <a:avLst>
              <a:gd name="adj1" fmla="val 35140"/>
              <a:gd name="adj2" fmla="val 811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4400" b="1" dirty="0" smtClean="0"/>
              <a:t>?</a:t>
            </a:r>
          </a:p>
        </p:txBody>
      </p:sp>
      <p:sp>
        <p:nvSpPr>
          <p:cNvPr id="10" name="Oval billedforklaring 9"/>
          <p:cNvSpPr/>
          <p:nvPr/>
        </p:nvSpPr>
        <p:spPr>
          <a:xfrm>
            <a:off x="4824028" y="596900"/>
            <a:ext cx="2088232" cy="1152128"/>
          </a:xfrm>
          <a:prstGeom prst="wedgeEllipseCallout">
            <a:avLst>
              <a:gd name="adj1" fmla="val 35140"/>
              <a:gd name="adj2" fmla="val 811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400" dirty="0" smtClean="0"/>
              <a:t>Jeg har en plan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 smtClean="0"/>
              <a:t>Kortlægning 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Kendskab til konkret energiforbrug </a:t>
            </a:r>
          </a:p>
          <a:p>
            <a:pPr marL="285750" indent="-285750"/>
            <a:r>
              <a:rPr lang="da-DK" dirty="0" smtClean="0"/>
              <a:t>Data: Sikring </a:t>
            </a:r>
            <a:r>
              <a:rPr lang="da-DK" dirty="0"/>
              <a:t>af </a:t>
            </a:r>
            <a:r>
              <a:rPr lang="da-DK" dirty="0" smtClean="0"/>
              <a:t>valide, gennemskuelige forbrugsdata og adskillelse </a:t>
            </a:r>
            <a:r>
              <a:rPr lang="da-DK" dirty="0"/>
              <a:t>af </a:t>
            </a:r>
            <a:r>
              <a:rPr lang="da-DK" dirty="0" smtClean="0"/>
              <a:t>målere</a:t>
            </a:r>
            <a:endParaRPr lang="da-DK" dirty="0"/>
          </a:p>
          <a:p>
            <a:pPr marL="285750" indent="-285750"/>
            <a:r>
              <a:rPr lang="da-DK" dirty="0" smtClean="0"/>
              <a:t>Energiregistreringssystem   </a:t>
            </a:r>
            <a:r>
              <a:rPr lang="da-DK" dirty="0" err="1" smtClean="0"/>
              <a:t>Eniscope</a:t>
            </a:r>
            <a:r>
              <a:rPr lang="da-DK" dirty="0" smtClean="0"/>
              <a:t> implementeret i 2016 og udvikles fortsat</a:t>
            </a:r>
            <a:endParaRPr lang="da-DK" dirty="0"/>
          </a:p>
          <a:p>
            <a:pPr marL="285750" indent="-285750"/>
            <a:r>
              <a:rPr lang="da-DK" dirty="0" smtClean="0"/>
              <a:t>Termografering: </a:t>
            </a:r>
            <a:r>
              <a:rPr lang="da-DK" dirty="0"/>
              <a:t>Den ældre bygningsmasse udgør ca. 1/4 af </a:t>
            </a:r>
            <a:r>
              <a:rPr lang="da-DK" dirty="0" err="1"/>
              <a:t>KP’s</a:t>
            </a:r>
            <a:r>
              <a:rPr lang="da-DK" dirty="0"/>
              <a:t> </a:t>
            </a:r>
            <a:r>
              <a:rPr lang="da-DK" dirty="0" smtClean="0"/>
              <a:t>bygningsmasse</a:t>
            </a:r>
            <a:endParaRPr lang="da-DK" dirty="0"/>
          </a:p>
        </p:txBody>
      </p:sp>
      <p:pic>
        <p:nvPicPr>
          <p:cNvPr id="7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r="437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844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Definere et mål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da-DK" dirty="0"/>
              <a:t>Statslige krav til energibesparelse på 14% i perioden 2006 – 2020</a:t>
            </a:r>
          </a:p>
          <a:p>
            <a:pPr marL="285750" indent="-285750"/>
            <a:r>
              <a:rPr lang="da-DK" dirty="0"/>
              <a:t>Nedbrydes i delmål og rulles ud i konkrete handleplaner for de enkelte geografier og energiområder</a:t>
            </a:r>
          </a:p>
          <a:p>
            <a:pPr marL="285750" indent="-285750"/>
            <a:r>
              <a:rPr lang="da-DK" dirty="0"/>
              <a:t>F</a:t>
            </a:r>
            <a:r>
              <a:rPr lang="da-DK" dirty="0" smtClean="0"/>
              <a:t>orventer </a:t>
            </a:r>
            <a:r>
              <a:rPr lang="da-DK" dirty="0"/>
              <a:t>i 2018 at fastsætte et nyt mål for perioden efter 2020 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5" r="22525"/>
          <a:stretch>
            <a:fillRect/>
          </a:stretch>
        </p:blipFill>
        <p:spPr>
          <a:xfrm>
            <a:off x="4824028" y="879562"/>
            <a:ext cx="3564322" cy="39052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4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Clr>
                <a:srgbClr val="192337"/>
              </a:buClr>
            </a:pPr>
            <a:r>
              <a:rPr lang="da-DK" dirty="0" smtClean="0"/>
              <a:t>Handleplan</a:t>
            </a:r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Prioritering af midler i budget til energibesparende foranstaltninger </a:t>
            </a:r>
            <a:endParaRPr lang="da-DK" dirty="0" smtClean="0"/>
          </a:p>
          <a:p>
            <a:pPr lvl="0"/>
            <a:r>
              <a:rPr lang="da-DK" dirty="0" smtClean="0"/>
              <a:t>Flytning </a:t>
            </a:r>
            <a:r>
              <a:rPr lang="da-DK" dirty="0"/>
              <a:t>fra energitunge til energieffektive </a:t>
            </a:r>
            <a:r>
              <a:rPr lang="da-DK" dirty="0" smtClean="0"/>
              <a:t>bygninger samt renovering </a:t>
            </a:r>
            <a:r>
              <a:rPr lang="da-DK" dirty="0"/>
              <a:t>af den gamle bygningsmasse</a:t>
            </a:r>
          </a:p>
          <a:p>
            <a:pPr lvl="0"/>
            <a:r>
              <a:rPr lang="da-DK" dirty="0"/>
              <a:t>Bedre og ensrettet CTS anlæg</a:t>
            </a:r>
          </a:p>
          <a:p>
            <a:pPr lvl="0"/>
            <a:r>
              <a:rPr lang="da-DK" dirty="0"/>
              <a:t>Kompetenceudvikling af nøglemedarbejdere </a:t>
            </a:r>
          </a:p>
          <a:p>
            <a:pPr lvl="0"/>
            <a:r>
              <a:rPr lang="da-DK" dirty="0"/>
              <a:t>Bedre udnyttelse af kvadratmeter</a:t>
            </a:r>
          </a:p>
          <a:p>
            <a:pPr lvl="0"/>
            <a:r>
              <a:rPr lang="da-DK" dirty="0"/>
              <a:t>Overvejelser om alternative </a:t>
            </a:r>
            <a:r>
              <a:rPr lang="da-DK" dirty="0" smtClean="0"/>
              <a:t>energiformer</a:t>
            </a:r>
          </a:p>
          <a:p>
            <a:pPr lvl="0"/>
            <a:r>
              <a:rPr lang="da-DK" dirty="0" err="1" smtClean="0"/>
              <a:t>Nudgingkampagner</a:t>
            </a:r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8363"/>
          <a:stretch>
            <a:fillRect/>
          </a:stretch>
        </p:blipFill>
        <p:spPr>
          <a:xfrm>
            <a:off x="4824028" y="772716"/>
            <a:ext cx="3564322" cy="39052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5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68364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68364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3050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555722207461275"/>
</p:tagLst>
</file>

<file path=ppt/theme/theme1.xml><?xml version="1.0" encoding="utf-8"?>
<a:theme xmlns:a="http://schemas.openxmlformats.org/drawingml/2006/main" name="Metropol Videncentre og ressourceenheder">
  <a:themeElements>
    <a:clrScheme name="Metropol Primær">
      <a:dk1>
        <a:srgbClr val="000000"/>
      </a:dk1>
      <a:lt1>
        <a:srgbClr val="FFFFFF"/>
      </a:lt1>
      <a:dk2>
        <a:srgbClr val="E8E4DC"/>
      </a:dk2>
      <a:lt2>
        <a:srgbClr val="192337"/>
      </a:lt2>
      <a:accent1>
        <a:srgbClr val="192337"/>
      </a:accent1>
      <a:accent2>
        <a:srgbClr val="142D4A"/>
      </a:accent2>
      <a:accent3>
        <a:srgbClr val="A7AFBE"/>
      </a:accent3>
      <a:accent4>
        <a:srgbClr val="642570"/>
      </a:accent4>
      <a:accent5>
        <a:srgbClr val="186C76"/>
      </a:accent5>
      <a:accent6>
        <a:srgbClr val="62350D"/>
      </a:accent6>
      <a:hlink>
        <a:srgbClr val="0000FF"/>
      </a:hlink>
      <a:folHlink>
        <a:srgbClr val="800080"/>
      </a:folHlink>
    </a:clrScheme>
    <a:fontScheme name="Arial - Metropo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 dirty="0" err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92337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300" b="1" noProof="0" dirty="0">
            <a:solidFill>
              <a:schemeClr val="bg1"/>
            </a:solidFill>
            <a:latin typeface="Arial Bold"/>
            <a:cs typeface="Arial Bol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Metropol Basis.potx" id="{AE914001-0B5F-4CC7-BC1C-7FDF869E2037}" vid="{4D584845-0B5D-4D78-8C36-79E14000C3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Skærmshow (16:9)</PresentationFormat>
  <Paragraphs>147</Paragraphs>
  <Slides>19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19</vt:i4>
      </vt:variant>
    </vt:vector>
  </HeadingPairs>
  <TitlesOfParts>
    <vt:vector size="20" baseType="lpstr">
      <vt:lpstr>Metropol Videncentre og ressourceenheder</vt:lpstr>
      <vt:lpstr>Energiledelse</vt:lpstr>
      <vt:lpstr>PowerPoint-præsentation</vt:lpstr>
      <vt:lpstr>PowerPoint-præsentation</vt:lpstr>
      <vt:lpstr>Københavns Professionshøjskole (KP)</vt:lpstr>
      <vt:lpstr>Energiledelse</vt:lpstr>
      <vt:lpstr>Strategi</vt:lpstr>
      <vt:lpstr>Kortlægning </vt:lpstr>
      <vt:lpstr>Definere et mål</vt:lpstr>
      <vt:lpstr>Handleplan</vt:lpstr>
      <vt:lpstr>Registrering og opfølgning</vt:lpstr>
      <vt:lpstr>Regulering af brugeradfærd</vt:lpstr>
      <vt:lpstr>Regulering af brugeradfærd</vt:lpstr>
      <vt:lpstr>Regulering af brugeradfærd</vt:lpstr>
      <vt:lpstr>Organisering og ansvar</vt:lpstr>
      <vt:lpstr>Fagspecialist og ildsjæl</vt:lpstr>
      <vt:lpstr>Fagspecialist og ildsjæl</vt:lpstr>
      <vt:lpstr>Vinder af Den Gyldne Termostat</vt:lpstr>
      <vt:lpstr>Det lange lys</vt:lpstr>
      <vt:lpstr>Tid til spørgsmål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2018-03-19T13:22:11Z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phmetropol</vt:lpwstr>
  </property>
  <property fmtid="{D5CDD505-2E9C-101B-9397-08002B2CF9AE}" pid="3" name="TemplateId">
    <vt:lpwstr>636555722113860751</vt:lpwstr>
  </property>
  <property fmtid="{D5CDD505-2E9C-101B-9397-08002B2CF9AE}" pid="4" name="UserProfileId">
    <vt:lpwstr>636174040706279199</vt:lpwstr>
  </property>
</Properties>
</file>