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7" r:id="rId2"/>
    <p:sldId id="258" r:id="rId3"/>
    <p:sldId id="261" r:id="rId4"/>
    <p:sldId id="267" r:id="rId5"/>
    <p:sldId id="276" r:id="rId6"/>
    <p:sldId id="274" r:id="rId7"/>
    <p:sldId id="269" r:id="rId8"/>
    <p:sldId id="270" r:id="rId9"/>
    <p:sldId id="264" r:id="rId10"/>
    <p:sldId id="275" r:id="rId11"/>
    <p:sldId id="277" r:id="rId12"/>
    <p:sldId id="263" r:id="rId13"/>
    <p:sldId id="278" r:id="rId14"/>
    <p:sldId id="272" r:id="rId15"/>
    <p:sldId id="273" r:id="rId16"/>
    <p:sldId id="260" r:id="rId17"/>
  </p:sldIdLst>
  <p:sldSz cx="9148763" cy="6862763"/>
  <p:notesSz cx="6858000" cy="9144000"/>
  <p:defaultTextStyle>
    <a:defPPr>
      <a:defRPr lang="da-DK"/>
    </a:defPPr>
    <a:lvl1pPr marL="0" algn="l" defTabSz="917509" rtl="0" eaLnBrk="1" latinLnBrk="0" hangingPunct="1">
      <a:defRPr sz="1800" kern="1200">
        <a:solidFill>
          <a:schemeClr val="tx1"/>
        </a:solidFill>
        <a:latin typeface="+mn-lt"/>
        <a:ea typeface="+mn-ea"/>
        <a:cs typeface="+mn-cs"/>
      </a:defRPr>
    </a:lvl1pPr>
    <a:lvl2pPr marL="458754" algn="l" defTabSz="917509" rtl="0" eaLnBrk="1" latinLnBrk="0" hangingPunct="1">
      <a:defRPr sz="1800" kern="1200">
        <a:solidFill>
          <a:schemeClr val="tx1"/>
        </a:solidFill>
        <a:latin typeface="+mn-lt"/>
        <a:ea typeface="+mn-ea"/>
        <a:cs typeface="+mn-cs"/>
      </a:defRPr>
    </a:lvl2pPr>
    <a:lvl3pPr marL="917509" algn="l" defTabSz="917509" rtl="0" eaLnBrk="1" latinLnBrk="0" hangingPunct="1">
      <a:defRPr sz="1800" kern="1200">
        <a:solidFill>
          <a:schemeClr val="tx1"/>
        </a:solidFill>
        <a:latin typeface="+mn-lt"/>
        <a:ea typeface="+mn-ea"/>
        <a:cs typeface="+mn-cs"/>
      </a:defRPr>
    </a:lvl3pPr>
    <a:lvl4pPr marL="1376263" algn="l" defTabSz="917509" rtl="0" eaLnBrk="1" latinLnBrk="0" hangingPunct="1">
      <a:defRPr sz="1800" kern="1200">
        <a:solidFill>
          <a:schemeClr val="tx1"/>
        </a:solidFill>
        <a:latin typeface="+mn-lt"/>
        <a:ea typeface="+mn-ea"/>
        <a:cs typeface="+mn-cs"/>
      </a:defRPr>
    </a:lvl4pPr>
    <a:lvl5pPr marL="1835018" algn="l" defTabSz="917509" rtl="0" eaLnBrk="1" latinLnBrk="0" hangingPunct="1">
      <a:defRPr sz="1800" kern="1200">
        <a:solidFill>
          <a:schemeClr val="tx1"/>
        </a:solidFill>
        <a:latin typeface="+mn-lt"/>
        <a:ea typeface="+mn-ea"/>
        <a:cs typeface="+mn-cs"/>
      </a:defRPr>
    </a:lvl5pPr>
    <a:lvl6pPr marL="2293772" algn="l" defTabSz="917509" rtl="0" eaLnBrk="1" latinLnBrk="0" hangingPunct="1">
      <a:defRPr sz="1800" kern="1200">
        <a:solidFill>
          <a:schemeClr val="tx1"/>
        </a:solidFill>
        <a:latin typeface="+mn-lt"/>
        <a:ea typeface="+mn-ea"/>
        <a:cs typeface="+mn-cs"/>
      </a:defRPr>
    </a:lvl6pPr>
    <a:lvl7pPr marL="2752527" algn="l" defTabSz="917509" rtl="0" eaLnBrk="1" latinLnBrk="0" hangingPunct="1">
      <a:defRPr sz="1800" kern="1200">
        <a:solidFill>
          <a:schemeClr val="tx1"/>
        </a:solidFill>
        <a:latin typeface="+mn-lt"/>
        <a:ea typeface="+mn-ea"/>
        <a:cs typeface="+mn-cs"/>
      </a:defRPr>
    </a:lvl7pPr>
    <a:lvl8pPr marL="3211281" algn="l" defTabSz="917509" rtl="0" eaLnBrk="1" latinLnBrk="0" hangingPunct="1">
      <a:defRPr sz="1800" kern="1200">
        <a:solidFill>
          <a:schemeClr val="tx1"/>
        </a:solidFill>
        <a:latin typeface="+mn-lt"/>
        <a:ea typeface="+mn-ea"/>
        <a:cs typeface="+mn-cs"/>
      </a:defRPr>
    </a:lvl8pPr>
    <a:lvl9pPr marL="3670036" algn="l" defTabSz="91750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97" autoAdjust="0"/>
  </p:normalViewPr>
  <p:slideViewPr>
    <p:cSldViewPr>
      <p:cViewPr>
        <p:scale>
          <a:sx n="75" d="100"/>
          <a:sy n="75" d="100"/>
        </p:scale>
        <p:origin x="-1944" y="-138"/>
      </p:cViewPr>
      <p:guideLst>
        <p:guide orient="horz" pos="2162"/>
        <p:guide pos="2882"/>
      </p:guideLst>
    </p:cSldViewPr>
  </p:slideViewPr>
  <p:notesTextViewPr>
    <p:cViewPr>
      <p:scale>
        <a:sx n="1" d="1"/>
        <a:sy n="1" d="1"/>
      </p:scale>
      <p:origin x="0" y="0"/>
    </p:cViewPr>
  </p:notesTextViewPr>
  <p:notesViewPr>
    <p:cSldViewPr>
      <p:cViewPr varScale="1">
        <p:scale>
          <a:sx n="98" d="100"/>
          <a:sy n="98" d="100"/>
        </p:scale>
        <p:origin x="-356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56866905039593"/>
          <c:y val="9.4415678959647753E-2"/>
          <c:w val="0.73234721242060696"/>
          <c:h val="0.53555873671694132"/>
        </c:manualLayout>
      </c:layout>
      <c:doughnutChart>
        <c:varyColors val="1"/>
        <c:ser>
          <c:idx val="0"/>
          <c:order val="0"/>
          <c:tx>
            <c:strRef>
              <c:f>'Ark1'!$B$1</c:f>
              <c:strCache>
                <c:ptCount val="1"/>
                <c:pt idx="0">
                  <c:v>Overskrift</c:v>
                </c:pt>
              </c:strCache>
            </c:strRef>
          </c:tx>
          <c:dLbls>
            <c:dLbl>
              <c:idx val="0"/>
              <c:layout>
                <c:manualLayout>
                  <c:x val="7.0418521893002095E-3"/>
                  <c:y val="1.0904956149184832E-3"/>
                </c:manualLayout>
              </c:layout>
              <c:showLegendKey val="0"/>
              <c:showVal val="0"/>
              <c:showCatName val="0"/>
              <c:showSerName val="0"/>
              <c:showPercent val="1"/>
              <c:showBubbleSize val="0"/>
            </c:dLbl>
            <c:dLbl>
              <c:idx val="1"/>
              <c:layout>
                <c:manualLayout>
                  <c:x val="1.5349625862854611E-2"/>
                  <c:y val="5.6062284610225426E-3"/>
                </c:manualLayout>
              </c:layout>
              <c:showLegendKey val="0"/>
              <c:showVal val="0"/>
              <c:showCatName val="0"/>
              <c:showSerName val="0"/>
              <c:showPercent val="1"/>
              <c:showBubbleSize val="0"/>
            </c:dLbl>
            <c:dLbl>
              <c:idx val="2"/>
              <c:layout>
                <c:manualLayout>
                  <c:x val="-3.7486202791131538E-2"/>
                  <c:y val="-1.6873465805786237E-2"/>
                </c:manualLayout>
              </c:layout>
              <c:showLegendKey val="0"/>
              <c:showVal val="0"/>
              <c:showCatName val="0"/>
              <c:showSerName val="0"/>
              <c:showPercent val="1"/>
              <c:showBubbleSize val="0"/>
              <c:separator>
</c:separator>
            </c:dLbl>
            <c:dLbl>
              <c:idx val="3"/>
              <c:layout>
                <c:manualLayout>
                  <c:x val="-5.2816275901733586E-3"/>
                  <c:y val="6.0596277597235711E-3"/>
                </c:manualLayout>
              </c:layout>
              <c:showLegendKey val="0"/>
              <c:showVal val="0"/>
              <c:showCatName val="0"/>
              <c:showSerName val="0"/>
              <c:showPercent val="1"/>
              <c:showBubbleSize val="0"/>
            </c:dLbl>
            <c:txPr>
              <a:bodyPr/>
              <a:lstStyle/>
              <a:p>
                <a:pPr>
                  <a:defRPr sz="1400" b="1"/>
                </a:pPr>
                <a:endParaRPr lang="da-DK"/>
              </a:p>
            </c:txPr>
            <c:showLegendKey val="0"/>
            <c:showVal val="0"/>
            <c:showCatName val="0"/>
            <c:showSerName val="0"/>
            <c:showPercent val="1"/>
            <c:showBubbleSize val="0"/>
            <c:showLeaderLines val="1"/>
          </c:dLbls>
          <c:cat>
            <c:strRef>
              <c:f>'Ark1'!$A$2:$A$5</c:f>
              <c:strCache>
                <c:ptCount val="4"/>
                <c:pt idx="0">
                  <c:v>Bygningsregistrering</c:v>
                </c:pt>
                <c:pt idx="1">
                  <c:v>Beregnet forbrug</c:v>
                </c:pt>
                <c:pt idx="2">
                  <c:v>Besparelsesforslag</c:v>
                </c:pt>
                <c:pt idx="3">
                  <c:v>Forståelighed</c:v>
                </c:pt>
              </c:strCache>
            </c:strRef>
          </c:cat>
          <c:val>
            <c:numRef>
              <c:f>'Ark1'!$B$2:$B$5</c:f>
              <c:numCache>
                <c:formatCode>General</c:formatCode>
                <c:ptCount val="4"/>
                <c:pt idx="0">
                  <c:v>10</c:v>
                </c:pt>
                <c:pt idx="1">
                  <c:v>20</c:v>
                </c:pt>
                <c:pt idx="2">
                  <c:v>50</c:v>
                </c:pt>
                <c:pt idx="3">
                  <c:v>20</c:v>
                </c:pt>
              </c:numCache>
            </c:numRef>
          </c:val>
        </c:ser>
        <c:dLbls>
          <c:showLegendKey val="0"/>
          <c:showVal val="0"/>
          <c:showCatName val="0"/>
          <c:showSerName val="0"/>
          <c:showPercent val="0"/>
          <c:showBubbleSize val="0"/>
          <c:showLeaderLines val="1"/>
        </c:dLbls>
        <c:firstSliceAng val="0"/>
        <c:holeSize val="70"/>
      </c:doughnutChart>
    </c:plotArea>
    <c:legend>
      <c:legendPos val="r"/>
      <c:layout>
        <c:manualLayout>
          <c:xMode val="edge"/>
          <c:yMode val="edge"/>
          <c:x val="2.9608112770737063E-2"/>
          <c:y val="0.7186678350722161"/>
          <c:w val="0.93256941140813943"/>
          <c:h val="0.24700183463098696"/>
        </c:manualLayout>
      </c:layout>
      <c:overlay val="0"/>
      <c:txPr>
        <a:bodyPr/>
        <a:lstStyle/>
        <a:p>
          <a:pPr>
            <a:lnSpc>
              <a:spcPts val="1600"/>
            </a:lnSpc>
            <a:defRPr sz="1600"/>
          </a:pPr>
          <a:endParaRPr lang="da-DK"/>
        </a:p>
      </c:txPr>
    </c:legend>
    <c:plotVisOnly val="1"/>
    <c:dispBlanksAs val="gap"/>
    <c:showDLblsOverMax val="0"/>
  </c:chart>
  <c:txPr>
    <a:bodyPr/>
    <a:lstStyle/>
    <a:p>
      <a:pPr>
        <a:defRPr sz="1800"/>
      </a:pPr>
      <a:endParaRPr lang="da-DK"/>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B2C106-1B24-4C41-A78F-CE689A2795B2}" type="datetimeFigureOut">
              <a:rPr lang="da-DK" smtClean="0"/>
              <a:t>20-03-2018</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5243F1-5196-459A-96C4-B1E1C6A91D02}" type="slidenum">
              <a:rPr lang="da-DK" smtClean="0"/>
              <a:t>‹nr.›</a:t>
            </a:fld>
            <a:endParaRPr lang="da-DK"/>
          </a:p>
        </p:txBody>
      </p:sp>
    </p:spTree>
    <p:extLst>
      <p:ext uri="{BB962C8B-B14F-4D97-AF65-F5344CB8AC3E}">
        <p14:creationId xmlns:p14="http://schemas.microsoft.com/office/powerpoint/2010/main" val="569075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59F0D-3317-43B7-B192-922F3EB08BFC}" type="datetimeFigureOut">
              <a:rPr lang="da-DK" smtClean="0"/>
              <a:t>20-03-2018</a:t>
            </a:fld>
            <a:endParaRPr lang="da-DK"/>
          </a:p>
        </p:txBody>
      </p:sp>
      <p:sp>
        <p:nvSpPr>
          <p:cNvPr id="4" name="Pladsholder til diasbillede 3"/>
          <p:cNvSpPr>
            <a:spLocks noGrp="1" noRot="1" noChangeAspect="1"/>
          </p:cNvSpPr>
          <p:nvPr>
            <p:ph type="sldImg" idx="2"/>
          </p:nvPr>
        </p:nvSpPr>
        <p:spPr>
          <a:xfrm>
            <a:off x="1144588" y="685800"/>
            <a:ext cx="4568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01E17-9508-4F75-8DF4-D058B0EAC3C9}" type="slidenum">
              <a:rPr lang="da-DK" smtClean="0"/>
              <a:t>‹nr.›</a:t>
            </a:fld>
            <a:endParaRPr lang="da-DK"/>
          </a:p>
        </p:txBody>
      </p:sp>
    </p:spTree>
    <p:extLst>
      <p:ext uri="{BB962C8B-B14F-4D97-AF65-F5344CB8AC3E}">
        <p14:creationId xmlns:p14="http://schemas.microsoft.com/office/powerpoint/2010/main" val="3141440968"/>
      </p:ext>
    </p:extLst>
  </p:cSld>
  <p:clrMap bg1="lt1" tx1="dk1" bg2="lt2" tx2="dk2" accent1="accent1" accent2="accent2" accent3="accent3" accent4="accent4" accent5="accent5" accent6="accent6" hlink="hlink" folHlink="folHlink"/>
  <p:notesStyle>
    <a:lvl1pPr marL="0" algn="l" defTabSz="917509" rtl="0" eaLnBrk="1" latinLnBrk="0" hangingPunct="1">
      <a:defRPr sz="1200" kern="1200">
        <a:solidFill>
          <a:schemeClr val="tx1"/>
        </a:solidFill>
        <a:latin typeface="+mn-lt"/>
        <a:ea typeface="+mn-ea"/>
        <a:cs typeface="+mn-cs"/>
      </a:defRPr>
    </a:lvl1pPr>
    <a:lvl2pPr marL="458754" algn="l" defTabSz="917509" rtl="0" eaLnBrk="1" latinLnBrk="0" hangingPunct="1">
      <a:defRPr sz="1200" kern="1200">
        <a:solidFill>
          <a:schemeClr val="tx1"/>
        </a:solidFill>
        <a:latin typeface="+mn-lt"/>
        <a:ea typeface="+mn-ea"/>
        <a:cs typeface="+mn-cs"/>
      </a:defRPr>
    </a:lvl2pPr>
    <a:lvl3pPr marL="917509" algn="l" defTabSz="917509" rtl="0" eaLnBrk="1" latinLnBrk="0" hangingPunct="1">
      <a:defRPr sz="1200" kern="1200">
        <a:solidFill>
          <a:schemeClr val="tx1"/>
        </a:solidFill>
        <a:latin typeface="+mn-lt"/>
        <a:ea typeface="+mn-ea"/>
        <a:cs typeface="+mn-cs"/>
      </a:defRPr>
    </a:lvl3pPr>
    <a:lvl4pPr marL="1376263" algn="l" defTabSz="917509" rtl="0" eaLnBrk="1" latinLnBrk="0" hangingPunct="1">
      <a:defRPr sz="1200" kern="1200">
        <a:solidFill>
          <a:schemeClr val="tx1"/>
        </a:solidFill>
        <a:latin typeface="+mn-lt"/>
        <a:ea typeface="+mn-ea"/>
        <a:cs typeface="+mn-cs"/>
      </a:defRPr>
    </a:lvl4pPr>
    <a:lvl5pPr marL="1835018" algn="l" defTabSz="917509" rtl="0" eaLnBrk="1" latinLnBrk="0" hangingPunct="1">
      <a:defRPr sz="1200" kern="1200">
        <a:solidFill>
          <a:schemeClr val="tx1"/>
        </a:solidFill>
        <a:latin typeface="+mn-lt"/>
        <a:ea typeface="+mn-ea"/>
        <a:cs typeface="+mn-cs"/>
      </a:defRPr>
    </a:lvl5pPr>
    <a:lvl6pPr marL="2293772" algn="l" defTabSz="917509" rtl="0" eaLnBrk="1" latinLnBrk="0" hangingPunct="1">
      <a:defRPr sz="1200" kern="1200">
        <a:solidFill>
          <a:schemeClr val="tx1"/>
        </a:solidFill>
        <a:latin typeface="+mn-lt"/>
        <a:ea typeface="+mn-ea"/>
        <a:cs typeface="+mn-cs"/>
      </a:defRPr>
    </a:lvl6pPr>
    <a:lvl7pPr marL="2752527" algn="l" defTabSz="917509" rtl="0" eaLnBrk="1" latinLnBrk="0" hangingPunct="1">
      <a:defRPr sz="1200" kern="1200">
        <a:solidFill>
          <a:schemeClr val="tx1"/>
        </a:solidFill>
        <a:latin typeface="+mn-lt"/>
        <a:ea typeface="+mn-ea"/>
        <a:cs typeface="+mn-cs"/>
      </a:defRPr>
    </a:lvl7pPr>
    <a:lvl8pPr marL="3211281" algn="l" defTabSz="917509" rtl="0" eaLnBrk="1" latinLnBrk="0" hangingPunct="1">
      <a:defRPr sz="1200" kern="1200">
        <a:solidFill>
          <a:schemeClr val="tx1"/>
        </a:solidFill>
        <a:latin typeface="+mn-lt"/>
        <a:ea typeface="+mn-ea"/>
        <a:cs typeface="+mn-cs"/>
      </a:defRPr>
    </a:lvl8pPr>
    <a:lvl9pPr marL="3670036" algn="l" defTabSz="9175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retsinformation.dk/Forms/R0710.aspx?id=142572#Kap8"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retsinformation.dk/FORMS/r0710.aspx?id=17420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E201E17-9508-4F75-8DF4-D058B0EAC3C9}" type="slidenum">
              <a:rPr lang="da-DK" smtClean="0"/>
              <a:t>4</a:t>
            </a:fld>
            <a:endParaRPr lang="da-DK"/>
          </a:p>
        </p:txBody>
      </p:sp>
    </p:spTree>
    <p:extLst>
      <p:ext uri="{BB962C8B-B14F-4D97-AF65-F5344CB8AC3E}">
        <p14:creationId xmlns:p14="http://schemas.microsoft.com/office/powerpoint/2010/main" val="142554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Præsentation</a:t>
            </a:r>
            <a:r>
              <a:rPr lang="da-DK" baseline="0" dirty="0" smtClean="0"/>
              <a:t> af de 3 grundindstillinger</a:t>
            </a:r>
          </a:p>
          <a:p>
            <a:endParaRPr lang="da-DK" baseline="0" dirty="0" smtClean="0"/>
          </a:p>
          <a:p>
            <a:pPr marL="228600" indent="-228600">
              <a:buAutoNum type="arabicParenR"/>
            </a:pPr>
            <a:r>
              <a:rPr lang="da-DK" b="1" baseline="0" dirty="0" smtClean="0"/>
              <a:t>De forventningsfulde: </a:t>
            </a:r>
            <a:r>
              <a:rPr lang="da-DK" baseline="0" dirty="0" smtClean="0"/>
              <a:t>Forventer at det kan bidrage til deres arbejde med energibesparende tiltag eller bygningsrenovering generelt. Gælder for to grupper: a) dem der </a:t>
            </a:r>
            <a:r>
              <a:rPr lang="da-DK" u="sng" baseline="0" dirty="0" smtClean="0"/>
              <a:t>i forvejen </a:t>
            </a:r>
            <a:r>
              <a:rPr lang="da-DK" baseline="0" dirty="0" smtClean="0"/>
              <a:t>arbejder intensivt med energieffektivisering og b) dem der </a:t>
            </a:r>
            <a:r>
              <a:rPr lang="da-DK" u="sng" baseline="0" dirty="0" smtClean="0"/>
              <a:t>ikke</a:t>
            </a:r>
            <a:r>
              <a:rPr lang="da-DK" baseline="0" dirty="0" smtClean="0"/>
              <a:t> i forvejen arbejder intensivt med energieffektivisering</a:t>
            </a:r>
          </a:p>
          <a:p>
            <a:pPr marL="576247" lvl="1" indent="-171450">
              <a:buFontTx/>
              <a:buChar char="-"/>
            </a:pPr>
            <a:r>
              <a:rPr lang="da-DK" baseline="0" dirty="0" smtClean="0"/>
              <a:t>Enten: </a:t>
            </a:r>
            <a:r>
              <a:rPr lang="da-DK" baseline="0" dirty="0" err="1" smtClean="0"/>
              <a:t>Indtænkes</a:t>
            </a:r>
            <a:r>
              <a:rPr lang="da-DK" baseline="0" dirty="0" smtClean="0"/>
              <a:t> i eksisterende projekter</a:t>
            </a:r>
          </a:p>
          <a:p>
            <a:pPr marL="576247" lvl="1" indent="-171450">
              <a:buFontTx/>
              <a:buChar char="-"/>
            </a:pPr>
            <a:r>
              <a:rPr lang="da-DK" baseline="0" dirty="0" smtClean="0"/>
              <a:t>Eller: Giver anledning til at høste ”</a:t>
            </a:r>
            <a:r>
              <a:rPr lang="da-DK" baseline="0" dirty="0" err="1" smtClean="0"/>
              <a:t>lavthængende</a:t>
            </a:r>
            <a:r>
              <a:rPr lang="da-DK" baseline="0" dirty="0" smtClean="0"/>
              <a:t> frugter” </a:t>
            </a:r>
            <a:r>
              <a:rPr lang="da-DK" baseline="0" dirty="0" smtClean="0">
                <a:sym typeface="Wingdings" panose="05000000000000000000" pitchFamily="2" charset="2"/>
              </a:rPr>
              <a:t> spare energi og penge</a:t>
            </a:r>
          </a:p>
          <a:p>
            <a:pPr marL="404797" lvl="1" indent="0">
              <a:buFontTx/>
              <a:buNone/>
            </a:pPr>
            <a:endParaRPr lang="da-DK" baseline="0" dirty="0" smtClean="0"/>
          </a:p>
          <a:p>
            <a:pPr marL="228600" indent="-228600">
              <a:buAutoNum type="arabicParenR"/>
            </a:pPr>
            <a:r>
              <a:rPr lang="da-DK" b="1" baseline="0" dirty="0" smtClean="0"/>
              <a:t>”Fordi man skal”: </a:t>
            </a:r>
            <a:r>
              <a:rPr lang="da-DK" b="0" baseline="0" dirty="0" smtClean="0"/>
              <a:t>opfattes lovmæssig forpligtelse, men forventer ikke et egentlig udbytte. Gælder både for grupper, der i forvejen arbejder intensivt med energieffektivisering, og for dem der kun i mindre grad gør det.</a:t>
            </a:r>
          </a:p>
          <a:p>
            <a:pPr marL="576247" lvl="1" indent="-171450">
              <a:buFontTx/>
              <a:buChar char="-"/>
            </a:pPr>
            <a:r>
              <a:rPr lang="da-DK" b="0" baseline="0" dirty="0" smtClean="0"/>
              <a:t>Enten: Bidrager ikke med ny viden. Man har på eget initiativ indsamlet informationerne i forvejen.  </a:t>
            </a:r>
          </a:p>
          <a:p>
            <a:pPr marL="576247" lvl="1" indent="-171450">
              <a:buFontTx/>
              <a:buChar char="-"/>
            </a:pPr>
            <a:r>
              <a:rPr lang="da-DK" b="0" baseline="0" dirty="0" smtClean="0"/>
              <a:t>Eller: Fremadrettet ønskes området ikke at blive prioriteret</a:t>
            </a:r>
          </a:p>
          <a:p>
            <a:pPr marL="576247" lvl="1" indent="-171450">
              <a:buFontTx/>
              <a:buChar char="-"/>
            </a:pPr>
            <a:r>
              <a:rPr lang="da-DK" b="0" baseline="0" dirty="0" smtClean="0"/>
              <a:t>Eller: Mærkerne opfattes som uanvendelige (jf. senere punkter) </a:t>
            </a:r>
          </a:p>
          <a:p>
            <a:pPr marL="228600" indent="-228600">
              <a:buAutoNum type="arabicParenR"/>
            </a:pPr>
            <a:endParaRPr lang="da-DK" b="0" baseline="0" dirty="0" smtClean="0"/>
          </a:p>
          <a:p>
            <a:pPr marL="228600" indent="-228600">
              <a:buAutoNum type="arabicParenR"/>
            </a:pPr>
            <a:r>
              <a:rPr lang="da-DK" b="1" baseline="0" dirty="0" smtClean="0"/>
              <a:t>Undlader at få mærket</a:t>
            </a:r>
            <a:r>
              <a:rPr lang="da-DK" b="0" baseline="0" dirty="0" smtClean="0"/>
              <a:t>:  For nogle aktører er skepsissen på forhånd så stor, at man vælger slet ikke at få energimærket. Ingen af de medvirkende i undersøgelsen har dog givet udtryk for at de er i denne gruppe. </a:t>
            </a:r>
            <a:endParaRPr lang="da-DK" b="1" baseline="0" dirty="0" smtClean="0"/>
          </a:p>
          <a:p>
            <a:endParaRPr lang="da-DK" dirty="0" smtClean="0"/>
          </a:p>
          <a:p>
            <a:r>
              <a:rPr lang="da-DK" dirty="0" smtClean="0"/>
              <a:t>Afgørende</a:t>
            </a:r>
            <a:r>
              <a:rPr lang="da-DK" baseline="0" dirty="0" smtClean="0"/>
              <a:t> at gøre en indsats tidligt i forløbet – særligt i to henseender: </a:t>
            </a:r>
          </a:p>
          <a:p>
            <a:endParaRPr lang="da-DK" baseline="0" dirty="0" smtClean="0"/>
          </a:p>
          <a:p>
            <a:pPr marL="228600" indent="-228600">
              <a:buAutoNum type="arabicParenR"/>
            </a:pPr>
            <a:r>
              <a:rPr lang="da-DK" b="1" baseline="0" dirty="0" smtClean="0"/>
              <a:t>Indhentning og strukturering af data</a:t>
            </a:r>
            <a:r>
              <a:rPr lang="da-DK" baseline="0" dirty="0" smtClean="0"/>
              <a:t>: </a:t>
            </a:r>
          </a:p>
          <a:p>
            <a:pPr marL="576247" lvl="1" indent="-171450">
              <a:buFontTx/>
              <a:buChar char="-"/>
            </a:pPr>
            <a:r>
              <a:rPr lang="da-DK" baseline="0" dirty="0" smtClean="0"/>
              <a:t>Skabe overblik over hvilke bygninger, der skal mærkes</a:t>
            </a:r>
          </a:p>
          <a:p>
            <a:pPr marL="576247" lvl="1" indent="-171450">
              <a:buFontTx/>
              <a:buChar char="-"/>
            </a:pPr>
            <a:r>
              <a:rPr lang="da-DK" baseline="0" dirty="0" smtClean="0"/>
              <a:t>Indhente en del af det datagrundlag, som energikonsulenten skal bruge (snittegninger, forbrug o.l.) </a:t>
            </a:r>
          </a:p>
          <a:p>
            <a:pPr marL="404797" lvl="1" indent="0">
              <a:buFontTx/>
              <a:buNone/>
            </a:pPr>
            <a:endParaRPr lang="da-DK" baseline="0" dirty="0" smtClean="0"/>
          </a:p>
          <a:p>
            <a:pPr marL="404797" lvl="1" indent="0">
              <a:buFontTx/>
              <a:buNone/>
            </a:pPr>
            <a:r>
              <a:rPr lang="da-DK" baseline="0" dirty="0" smtClean="0"/>
              <a:t>Dette sker dog ofte først senere i forløbet, hvilket vi vender tilbage til. </a:t>
            </a:r>
          </a:p>
          <a:p>
            <a:pPr marL="404797" lvl="1" indent="0">
              <a:buNone/>
            </a:pPr>
            <a:endParaRPr lang="da-DK" baseline="0" dirty="0" smtClean="0"/>
          </a:p>
          <a:p>
            <a:pPr marL="228600" indent="-228600">
              <a:buAutoNum type="arabicParenR"/>
            </a:pPr>
            <a:r>
              <a:rPr lang="da-DK" b="1" baseline="0" dirty="0" smtClean="0"/>
              <a:t>Kravspecifikation</a:t>
            </a:r>
          </a:p>
          <a:p>
            <a:pPr marL="576247" lvl="1" indent="-171450">
              <a:buFontTx/>
              <a:buChar char="-"/>
            </a:pPr>
            <a:r>
              <a:rPr lang="da-DK" baseline="0" dirty="0" smtClean="0"/>
              <a:t>Skal mærkerne leve op til </a:t>
            </a:r>
            <a:r>
              <a:rPr lang="da-DK" b="1" baseline="0" dirty="0" smtClean="0"/>
              <a:t>særlige krav</a:t>
            </a:r>
            <a:r>
              <a:rPr lang="da-DK" baseline="0" dirty="0" smtClean="0"/>
              <a:t>? </a:t>
            </a:r>
          </a:p>
          <a:p>
            <a:pPr marL="981042" lvl="2" indent="-171450">
              <a:buFontTx/>
              <a:buChar char="-"/>
            </a:pPr>
            <a:r>
              <a:rPr lang="da-DK" baseline="0" dirty="0" smtClean="0"/>
              <a:t>Pilotmærkning</a:t>
            </a:r>
          </a:p>
          <a:p>
            <a:pPr marL="981042" lvl="2" indent="-171450">
              <a:buFontTx/>
              <a:buChar char="-"/>
            </a:pPr>
            <a:r>
              <a:rPr lang="da-DK" baseline="0" dirty="0" smtClean="0"/>
              <a:t>Indeholde information om procesenergi</a:t>
            </a:r>
          </a:p>
          <a:p>
            <a:pPr marL="981042" lvl="2" indent="-171450">
              <a:buFontTx/>
              <a:buChar char="-"/>
            </a:pPr>
            <a:r>
              <a:rPr lang="da-DK" baseline="0" dirty="0" smtClean="0"/>
              <a:t>Kobles til andre projekter (fx almene bygningsvedligeholdelse, bygningssyn eller tidligere: VENT-ordningen) </a:t>
            </a:r>
          </a:p>
          <a:p>
            <a:pPr marL="809592" lvl="2" indent="0">
              <a:buFontTx/>
              <a:buNone/>
            </a:pPr>
            <a:endParaRPr lang="da-DK" baseline="0" dirty="0" smtClean="0"/>
          </a:p>
          <a:p>
            <a:pPr marL="809592" lvl="2" indent="0">
              <a:buFontTx/>
              <a:buNone/>
            </a:pPr>
            <a:r>
              <a:rPr lang="da-DK" baseline="0" dirty="0" smtClean="0"/>
              <a:t>= VIGTIGT for at konsulenterne kan formulere </a:t>
            </a:r>
            <a:r>
              <a:rPr lang="da-DK" b="1" baseline="0" dirty="0" smtClean="0"/>
              <a:t>et ordenligt tilbud</a:t>
            </a:r>
          </a:p>
          <a:p>
            <a:pPr marL="809592" lvl="2" indent="0">
              <a:buFontTx/>
              <a:buNone/>
            </a:pPr>
            <a:endParaRPr lang="da-DK" baseline="0" dirty="0" smtClean="0"/>
          </a:p>
          <a:p>
            <a:pPr marL="809592" lvl="2" indent="0">
              <a:buFontTx/>
              <a:buNone/>
            </a:pPr>
            <a:r>
              <a:rPr lang="da-DK" baseline="0" dirty="0" smtClean="0">
                <a:sym typeface="Wingdings" panose="05000000000000000000" pitchFamily="2" charset="2"/>
              </a:rPr>
              <a:t> Kun forventningsfulde aktører gør dette (”Fordi man skal” arbejder ud fra minimumslogik) </a:t>
            </a:r>
          </a:p>
          <a:p>
            <a:pPr marL="809592" lvl="2" indent="0">
              <a:buFontTx/>
              <a:buNone/>
            </a:pPr>
            <a:r>
              <a:rPr lang="da-DK" baseline="0" dirty="0" smtClean="0">
                <a:sym typeface="Wingdings" panose="05000000000000000000" pitchFamily="2" charset="2"/>
              </a:rPr>
              <a:t> Kræver høj grad af teknisk viden. </a:t>
            </a:r>
          </a:p>
          <a:p>
            <a:endParaRPr lang="da-DK" dirty="0"/>
          </a:p>
        </p:txBody>
      </p:sp>
      <p:sp>
        <p:nvSpPr>
          <p:cNvPr id="4" name="Pladsholder til diasnummer 3"/>
          <p:cNvSpPr>
            <a:spLocks noGrp="1"/>
          </p:cNvSpPr>
          <p:nvPr>
            <p:ph type="sldNum" sz="quarter" idx="10"/>
          </p:nvPr>
        </p:nvSpPr>
        <p:spPr/>
        <p:txBody>
          <a:bodyPr/>
          <a:lstStyle/>
          <a:p>
            <a:fld id="{CE201E17-9508-4F75-8DF4-D058B0EAC3C9}" type="slidenum">
              <a:rPr lang="da-DK" smtClean="0"/>
              <a:t>6</a:t>
            </a:fld>
            <a:endParaRPr lang="da-DK"/>
          </a:p>
        </p:txBody>
      </p:sp>
    </p:spTree>
    <p:extLst>
      <p:ext uri="{BB962C8B-B14F-4D97-AF65-F5344CB8AC3E}">
        <p14:creationId xmlns:p14="http://schemas.microsoft.com/office/powerpoint/2010/main" val="1892119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Der er grundlæggende to former</a:t>
            </a:r>
            <a:r>
              <a:rPr lang="da-DK" baseline="0" dirty="0" smtClean="0"/>
              <a:t> for dataindhentningsforløb: </a:t>
            </a:r>
          </a:p>
          <a:p>
            <a:pPr marL="228600" indent="-228600">
              <a:buAutoNum type="arabicParenR"/>
            </a:pPr>
            <a:r>
              <a:rPr lang="da-DK" b="1" baseline="0" dirty="0" smtClean="0"/>
              <a:t>Indhentning af dokumenter </a:t>
            </a:r>
            <a:r>
              <a:rPr lang="da-DK" baseline="0" dirty="0" smtClean="0"/>
              <a:t>og ”skriftlige oplysninger” (snittegninger, brugstidsangivelser </a:t>
            </a:r>
            <a:r>
              <a:rPr lang="da-DK" baseline="0" dirty="0" err="1" smtClean="0"/>
              <a:t>o.l</a:t>
            </a:r>
            <a:r>
              <a:rPr lang="da-DK" baseline="0" dirty="0" smtClean="0"/>
              <a:t>) </a:t>
            </a:r>
          </a:p>
          <a:p>
            <a:pPr marL="228600" indent="-228600">
              <a:buAutoNum type="arabicParenR"/>
            </a:pPr>
            <a:r>
              <a:rPr lang="da-DK" b="1" baseline="0" dirty="0" smtClean="0"/>
              <a:t>Bygningsbesigtigelser</a:t>
            </a:r>
            <a:r>
              <a:rPr lang="da-DK" baseline="0" dirty="0" smtClean="0"/>
              <a:t>, hvor alt information, der ikke kan tilvejebringes skriftlige bliver indsamlet. </a:t>
            </a:r>
          </a:p>
          <a:p>
            <a:pPr marL="0" indent="0">
              <a:buNone/>
            </a:pPr>
            <a:endParaRPr lang="da-DK" baseline="0" dirty="0" smtClean="0"/>
          </a:p>
          <a:p>
            <a:r>
              <a:rPr lang="da-DK" b="1" baseline="0" dirty="0" smtClean="0"/>
              <a:t>Energikonsulenten</a:t>
            </a:r>
            <a:r>
              <a:rPr lang="da-DK" baseline="0" dirty="0" smtClean="0"/>
              <a:t> kan </a:t>
            </a:r>
            <a:r>
              <a:rPr lang="da-DK" b="1" baseline="0" dirty="0" smtClean="0"/>
              <a:t>ikke være specialist </a:t>
            </a:r>
            <a:r>
              <a:rPr lang="da-DK" baseline="0" dirty="0" smtClean="0"/>
              <a:t>inden for alle områder, og kan heller </a:t>
            </a:r>
            <a:r>
              <a:rPr lang="da-DK" b="1" baseline="0" dirty="0" smtClean="0"/>
              <a:t>ikke</a:t>
            </a:r>
            <a:r>
              <a:rPr lang="da-DK" baseline="0" dirty="0" smtClean="0"/>
              <a:t> nødvendigvis selv </a:t>
            </a:r>
            <a:r>
              <a:rPr lang="da-DK" b="1" baseline="0" dirty="0" smtClean="0"/>
              <a:t>få adgang til alle nødvendige informationer </a:t>
            </a:r>
            <a:r>
              <a:rPr lang="da-DK" baseline="0" dirty="0" smtClean="0"/>
              <a:t>om konkrete bygninger. </a:t>
            </a:r>
          </a:p>
          <a:p>
            <a:endParaRPr lang="da-DK" baseline="0" dirty="0" smtClean="0"/>
          </a:p>
          <a:p>
            <a:r>
              <a:rPr lang="da-DK" baseline="0" dirty="0" smtClean="0">
                <a:sym typeface="Wingdings" panose="05000000000000000000" pitchFamily="2" charset="2"/>
              </a:rPr>
              <a:t>Ideelt set:  Bygningsbesigtigelse = potentiale for informationsudveksling. </a:t>
            </a:r>
            <a:endParaRPr lang="da-DK" baseline="0" dirty="0" smtClean="0"/>
          </a:p>
          <a:p>
            <a:endParaRPr lang="da-DK" baseline="0" dirty="0" smtClean="0"/>
          </a:p>
          <a:p>
            <a:r>
              <a:rPr lang="da-DK" baseline="0" dirty="0" smtClean="0"/>
              <a:t>Dog beretter især energikonsulenterne om </a:t>
            </a:r>
            <a:r>
              <a:rPr lang="da-DK" b="1" baseline="0" dirty="0" smtClean="0"/>
              <a:t>meget varieret teknisk indsigt og engagement</a:t>
            </a:r>
            <a:r>
              <a:rPr lang="da-DK" baseline="0" dirty="0" smtClean="0"/>
              <a:t> blandt de decentrale medarbejdere. </a:t>
            </a:r>
          </a:p>
          <a:p>
            <a:r>
              <a:rPr lang="da-DK" baseline="0" dirty="0" smtClean="0"/>
              <a:t>Der kan grundlæggende sondres mellem </a:t>
            </a:r>
            <a:r>
              <a:rPr lang="da-DK" b="1" baseline="0" dirty="0" smtClean="0"/>
              <a:t>4 forskellige typer</a:t>
            </a:r>
            <a:r>
              <a:rPr lang="da-DK" baseline="0" dirty="0" smtClean="0"/>
              <a:t>: </a:t>
            </a:r>
          </a:p>
          <a:p>
            <a:pPr marL="228600" indent="-228600">
              <a:buAutoNum type="arabicParenR"/>
            </a:pPr>
            <a:r>
              <a:rPr lang="da-DK" b="1" baseline="0" dirty="0" smtClean="0"/>
              <a:t>Nøglegiveren</a:t>
            </a:r>
            <a:r>
              <a:rPr lang="da-DK" baseline="0" dirty="0" smtClean="0"/>
              <a:t>: Vidensniveau = Højt ; engagement = lavt</a:t>
            </a:r>
          </a:p>
          <a:p>
            <a:pPr marL="228600" indent="-228600">
              <a:buAutoNum type="arabicParenR"/>
            </a:pPr>
            <a:r>
              <a:rPr lang="da-DK" b="1" baseline="0" dirty="0" smtClean="0"/>
              <a:t>Nøglebæreren</a:t>
            </a:r>
            <a:r>
              <a:rPr lang="da-DK" baseline="0" dirty="0" smtClean="0"/>
              <a:t>: Vidensniveau = lavt ; engagement = lavt / lovmæssigt bestemt (fx hospitaler eller forsvarets bygninger) </a:t>
            </a:r>
          </a:p>
          <a:p>
            <a:pPr marL="228600" indent="-228600">
              <a:buAutoNum type="arabicParenR"/>
            </a:pPr>
            <a:r>
              <a:rPr lang="da-DK" b="1" baseline="0" dirty="0" smtClean="0"/>
              <a:t>Lærlingen</a:t>
            </a:r>
            <a:r>
              <a:rPr lang="da-DK" baseline="0" dirty="0" smtClean="0"/>
              <a:t>: Vidensniveau = lavt ; engagement = højt</a:t>
            </a:r>
          </a:p>
          <a:p>
            <a:pPr marL="228600" indent="-228600">
              <a:buAutoNum type="arabicParenR"/>
            </a:pPr>
            <a:r>
              <a:rPr lang="da-DK" b="1" baseline="0" dirty="0" smtClean="0"/>
              <a:t>Guiden</a:t>
            </a:r>
            <a:r>
              <a:rPr lang="da-DK" baseline="0" dirty="0" smtClean="0"/>
              <a:t>: Vidensniveau = højt ; engagement = højt</a:t>
            </a:r>
          </a:p>
          <a:p>
            <a:pPr marL="0" indent="0">
              <a:buNone/>
            </a:pPr>
            <a:endParaRPr lang="da-DK" baseline="0" dirty="0" smtClean="0"/>
          </a:p>
        </p:txBody>
      </p:sp>
      <p:sp>
        <p:nvSpPr>
          <p:cNvPr id="4" name="Pladsholder til diasnummer 3"/>
          <p:cNvSpPr>
            <a:spLocks noGrp="1"/>
          </p:cNvSpPr>
          <p:nvPr>
            <p:ph type="sldNum" sz="quarter" idx="10"/>
          </p:nvPr>
        </p:nvSpPr>
        <p:spPr/>
        <p:txBody>
          <a:bodyPr/>
          <a:lstStyle/>
          <a:p>
            <a:fld id="{CE201E17-9508-4F75-8DF4-D058B0EAC3C9}" type="slidenum">
              <a:rPr lang="da-DK" smtClean="0"/>
              <a:t>7</a:t>
            </a:fld>
            <a:endParaRPr lang="da-DK"/>
          </a:p>
        </p:txBody>
      </p:sp>
    </p:spTree>
    <p:extLst>
      <p:ext uri="{BB962C8B-B14F-4D97-AF65-F5344CB8AC3E}">
        <p14:creationId xmlns:p14="http://schemas.microsoft.com/office/powerpoint/2010/main" val="243102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Mærkernes anvendelighed</a:t>
            </a:r>
            <a:r>
              <a:rPr lang="da-DK" baseline="0" dirty="0" smtClean="0"/>
              <a:t> italesættes overordnet på tre forskellige måder: </a:t>
            </a:r>
          </a:p>
          <a:p>
            <a:endParaRPr lang="da-DK" baseline="0" dirty="0" smtClean="0"/>
          </a:p>
          <a:p>
            <a:endParaRPr lang="da-DK" baseline="0" dirty="0" smtClean="0"/>
          </a:p>
          <a:p>
            <a:pPr marL="228600" indent="-228600">
              <a:buAutoNum type="arabicParenR"/>
            </a:pPr>
            <a:r>
              <a:rPr lang="da-DK" b="1" baseline="0" dirty="0" smtClean="0"/>
              <a:t>Strategisk anvendelse:</a:t>
            </a:r>
          </a:p>
          <a:p>
            <a:pPr marL="633397" lvl="1" indent="-228600">
              <a:buAutoNum type="arabicParenR"/>
            </a:pPr>
            <a:r>
              <a:rPr lang="da-DK" baseline="0" dirty="0" smtClean="0"/>
              <a:t>Adgangsgiver til lånefinansiering – kvaliteten af mærkerne er dermed kun indirekte vigtigt, fordi det primære </a:t>
            </a:r>
            <a:r>
              <a:rPr lang="da-DK" baseline="0" dirty="0" err="1" smtClean="0"/>
              <a:t>successkriterie</a:t>
            </a:r>
            <a:r>
              <a:rPr lang="da-DK" baseline="0" dirty="0" smtClean="0"/>
              <a:t> er, at mærkerne kan bruges til at sikre lånefinansiering af initiativer, der ofte alligevel er på tapetet. </a:t>
            </a:r>
          </a:p>
          <a:p>
            <a:pPr marL="633397" lvl="1" indent="-228600">
              <a:buAutoNum type="arabicParenR"/>
            </a:pPr>
            <a:r>
              <a:rPr lang="da-DK" baseline="0" dirty="0" smtClean="0"/>
              <a:t>Begrundelse over for overordnede beslutningstagere: Det kan være lettere at argumenterer over for højerestående beslutningstagere med konkret dokumentation som belæg. </a:t>
            </a:r>
          </a:p>
          <a:p>
            <a:pPr marL="228600" indent="-228600">
              <a:buAutoNum type="arabicParenR"/>
            </a:pPr>
            <a:r>
              <a:rPr lang="da-DK" b="1" baseline="0" dirty="0" smtClean="0"/>
              <a:t>Indholdsmæssig anvendelse: </a:t>
            </a:r>
            <a:r>
              <a:rPr lang="da-DK" b="0" baseline="0" dirty="0" smtClean="0"/>
              <a:t>Ingen af dem vi har talt med, mener at mærkerne alene er tilstrækkelige som grundlag for igangsættelse af initiativer. Derfor anvendes de i bedste fald som meget overordnede pejlemærker for, hvor der skal igangsættes yderligere undersøgelser af muligheden for igangsættelse af mere konkrete energibesparende initiativer.</a:t>
            </a:r>
            <a:endParaRPr lang="da-DK" b="1" baseline="0" dirty="0" smtClean="0"/>
          </a:p>
          <a:p>
            <a:pPr marL="228600" indent="-228600">
              <a:buAutoNum type="arabicParenR"/>
            </a:pPr>
            <a:r>
              <a:rPr lang="da-DK" baseline="0" dirty="0" smtClean="0"/>
              <a:t>Ikke-anvendelse: </a:t>
            </a:r>
            <a:r>
              <a:rPr lang="da-DK" baseline="0" dirty="0" smtClean="0">
                <a:sym typeface="Wingdings" panose="05000000000000000000" pitchFamily="2" charset="2"/>
              </a:rPr>
              <a:t></a:t>
            </a:r>
            <a:endParaRPr lang="da-DK" baseline="0" dirty="0" smtClean="0"/>
          </a:p>
          <a:p>
            <a:endParaRPr lang="da-DK" dirty="0" smtClean="0"/>
          </a:p>
          <a:p>
            <a:r>
              <a:rPr lang="da-DK" b="1" dirty="0" smtClean="0"/>
              <a:t>Anvendes ikke: </a:t>
            </a:r>
          </a:p>
          <a:p>
            <a:r>
              <a:rPr lang="da-DK" dirty="0" smtClean="0"/>
              <a:t>Flere giver</a:t>
            </a:r>
            <a:r>
              <a:rPr lang="da-DK" baseline="0" dirty="0" smtClean="0"/>
              <a:t> dog udtryk for, at mærkerne i meget lav grad eller slet ikke anvendes. </a:t>
            </a:r>
          </a:p>
          <a:p>
            <a:endParaRPr lang="da-DK" baseline="0" dirty="0" smtClean="0"/>
          </a:p>
          <a:p>
            <a:r>
              <a:rPr lang="da-DK" baseline="0" dirty="0" smtClean="0"/>
              <a:t>Dette kan skyldes flere faktorer. </a:t>
            </a:r>
          </a:p>
          <a:p>
            <a:endParaRPr lang="da-DK" baseline="0" dirty="0" smtClean="0"/>
          </a:p>
          <a:p>
            <a:pPr marL="228600" indent="-228600">
              <a:buAutoNum type="arabicParenR"/>
            </a:pPr>
            <a:r>
              <a:rPr lang="da-DK" baseline="0" dirty="0" smtClean="0"/>
              <a:t>Dels kan det skyldes den </a:t>
            </a:r>
            <a:r>
              <a:rPr lang="da-DK" b="1" baseline="0" dirty="0" smtClean="0"/>
              <a:t>grundæggende indstilling </a:t>
            </a:r>
            <a:r>
              <a:rPr lang="da-DK" baseline="0" dirty="0" smtClean="0"/>
              <a:t>over for mærkningen, som vi snakkede om indledningsvist. </a:t>
            </a:r>
          </a:p>
          <a:p>
            <a:pPr marL="228600" indent="-228600">
              <a:buAutoNum type="arabicParenR"/>
            </a:pPr>
            <a:r>
              <a:rPr lang="da-DK" b="1" baseline="0" dirty="0" smtClean="0"/>
              <a:t>Publikationsformatet</a:t>
            </a:r>
            <a:r>
              <a:rPr lang="da-DK" baseline="0" dirty="0" smtClean="0"/>
              <a:t> (PDF) fremhæves dog også som problematisk. Det opfattes som </a:t>
            </a:r>
            <a:r>
              <a:rPr lang="da-DK" baseline="0" dirty="0" err="1" smtClean="0"/>
              <a:t>udynamisk</a:t>
            </a:r>
            <a:r>
              <a:rPr lang="da-DK" baseline="0" dirty="0" smtClean="0"/>
              <a:t> og vanskeligt at anvende for bygningsansvarlige medarbejdere, der har ansvaret for bygningsporteføljer med mange bygninger. Dog bliver XML-filer brugt i et vist omfang som erstatning i den henseende.</a:t>
            </a:r>
          </a:p>
          <a:p>
            <a:pPr marL="228600" indent="-228600">
              <a:buAutoNum type="arabicParenR"/>
            </a:pPr>
            <a:r>
              <a:rPr lang="da-DK" baseline="0" dirty="0" smtClean="0"/>
              <a:t>Indholdsmæssige udfordringer: </a:t>
            </a:r>
          </a:p>
          <a:p>
            <a:pPr marL="633397" lvl="1" indent="-228600">
              <a:buAutoNum type="arabicParenR"/>
            </a:pPr>
            <a:r>
              <a:rPr lang="da-DK" baseline="0" dirty="0" smtClean="0"/>
              <a:t>Problemer der knytter sig til beregningskernen, som vi allerede har talt om. </a:t>
            </a:r>
          </a:p>
          <a:p>
            <a:pPr marL="633397" lvl="1" indent="-228600">
              <a:buAutoNum type="arabicParenR"/>
            </a:pPr>
            <a:r>
              <a:rPr lang="da-DK" baseline="0" dirty="0" smtClean="0"/>
              <a:t>”Åbenlyse fejl” Fx energimærkning af bygninger uden for bygningsporteføljer. Skaber generel mistillid til resultaterne. </a:t>
            </a:r>
          </a:p>
          <a:p>
            <a:pPr marL="633397" lvl="1" indent="-228600">
              <a:buAutoNum type="arabicParenR"/>
            </a:pPr>
            <a:r>
              <a:rPr lang="da-DK" baseline="0" dirty="0" smtClean="0"/>
              <a:t>Misvisende økonomiske overslag på forslag til forbedringer. De tager sjældent højde for relativt åbenlyse særlige forhold på bygningerne: Fx anbefalinger om at sætte solceller på fredede bygninger eller manglende medregning af omkostninger i forbindelse med installation af fx nye ventilationsanlæg.  </a:t>
            </a:r>
          </a:p>
          <a:p>
            <a:endParaRPr lang="da-DK" dirty="0"/>
          </a:p>
        </p:txBody>
      </p:sp>
      <p:sp>
        <p:nvSpPr>
          <p:cNvPr id="4" name="Pladsholder til diasnummer 3"/>
          <p:cNvSpPr>
            <a:spLocks noGrp="1"/>
          </p:cNvSpPr>
          <p:nvPr>
            <p:ph type="sldNum" sz="quarter" idx="10"/>
          </p:nvPr>
        </p:nvSpPr>
        <p:spPr/>
        <p:txBody>
          <a:bodyPr/>
          <a:lstStyle/>
          <a:p>
            <a:fld id="{CE201E17-9508-4F75-8DF4-D058B0EAC3C9}" type="slidenum">
              <a:rPr lang="da-DK" smtClean="0"/>
              <a:t>8</a:t>
            </a:fld>
            <a:endParaRPr lang="da-DK"/>
          </a:p>
        </p:txBody>
      </p:sp>
    </p:spTree>
    <p:extLst>
      <p:ext uri="{BB962C8B-B14F-4D97-AF65-F5344CB8AC3E}">
        <p14:creationId xmlns:p14="http://schemas.microsoft.com/office/powerpoint/2010/main" val="421241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Mest centralt er konklusionen i rapporten, at for at kunne opfylde intentionen med energimærkning: at realisere flere energibesparelser, skal energimærkningen i højere grad kunne indgå i de offentlige bygningsejeres øvrige aktiviteter omkring bygningsvedligehold. </a:t>
            </a:r>
          </a:p>
          <a:p>
            <a:r>
              <a:rPr lang="da-DK" sz="1200" kern="1200" dirty="0" smtClean="0">
                <a:solidFill>
                  <a:schemeClr val="tx1"/>
                </a:solidFill>
                <a:effectLst/>
                <a:latin typeface="+mn-lt"/>
                <a:ea typeface="+mn-ea"/>
                <a:cs typeface="+mn-cs"/>
              </a:rPr>
              <a:t>De offentlige bygningsejere skal opleve en høj grad af nytteværdi af energimærkningen – frem for at se energimærkningen som blot en lovpligtig aktivitet, der gennemføres uafhængigt af vedligehold og handlingsplaner for bygningerne.</a:t>
            </a:r>
          </a:p>
          <a:p>
            <a:r>
              <a:rPr lang="da-DK" sz="1200" kern="1200" dirty="0" smtClean="0">
                <a:solidFill>
                  <a:schemeClr val="tx1"/>
                </a:solidFill>
                <a:effectLst/>
                <a:latin typeface="+mn-lt"/>
                <a:ea typeface="+mn-ea"/>
                <a:cs typeface="+mn-cs"/>
              </a:rPr>
              <a:t>For at det kan ske er det nødvendigt med en række forbedringer, som i hovedtræk falder i fire kategorier:  </a:t>
            </a:r>
          </a:p>
          <a:p>
            <a:endParaRPr lang="da-DK" dirty="0"/>
          </a:p>
        </p:txBody>
      </p:sp>
      <p:sp>
        <p:nvSpPr>
          <p:cNvPr id="4" name="Pladsholder til diasnummer 3"/>
          <p:cNvSpPr>
            <a:spLocks noGrp="1"/>
          </p:cNvSpPr>
          <p:nvPr>
            <p:ph type="sldNum" sz="quarter" idx="10"/>
          </p:nvPr>
        </p:nvSpPr>
        <p:spPr/>
        <p:txBody>
          <a:bodyPr/>
          <a:lstStyle/>
          <a:p>
            <a:fld id="{CE201E17-9508-4F75-8DF4-D058B0EAC3C9}" type="slidenum">
              <a:rPr lang="da-DK" smtClean="0"/>
              <a:t>10</a:t>
            </a:fld>
            <a:endParaRPr lang="da-DK"/>
          </a:p>
        </p:txBody>
      </p:sp>
    </p:spTree>
    <p:extLst>
      <p:ext uri="{BB962C8B-B14F-4D97-AF65-F5344CB8AC3E}">
        <p14:creationId xmlns:p14="http://schemas.microsoft.com/office/powerpoint/2010/main" val="1260258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dirty="0" smtClean="0">
                <a:solidFill>
                  <a:schemeClr val="tx1"/>
                </a:solidFill>
                <a:effectLst/>
                <a:latin typeface="+mn-lt"/>
                <a:ea typeface="+mn-ea"/>
                <a:cs typeface="+mn-cs"/>
              </a:rPr>
              <a:t>1) Et mere fleksibelt regelsæt omkring energimærkning, samt en øget formidlingsindsats rettet mod de offentlige bygningsejeres muligheder for større fleksibilitet indenfor de nuværende rammer, sådan at energimærkning i højere grad bliver relevant i forhold til handlingsplaner for vedligehold, strategisk udvikling af bygningerne og typen af energiforbrug i bygningerne</a:t>
            </a:r>
            <a:br>
              <a:rPr lang="da-DK" sz="1200" kern="1200" dirty="0" smtClean="0">
                <a:solidFill>
                  <a:schemeClr val="tx1"/>
                </a:solidFill>
                <a:effectLst/>
                <a:latin typeface="+mn-lt"/>
                <a:ea typeface="+mn-ea"/>
                <a:cs typeface="+mn-cs"/>
              </a:rPr>
            </a:br>
            <a:endParaRPr lang="da-DK" sz="1200" kern="1200" dirty="0" smtClean="0">
              <a:solidFill>
                <a:schemeClr val="tx1"/>
              </a:solidFill>
              <a:effectLst/>
              <a:latin typeface="+mn-lt"/>
              <a:ea typeface="+mn-ea"/>
              <a:cs typeface="+mn-cs"/>
            </a:endParaRPr>
          </a:p>
          <a:p>
            <a:pPr lvl="0"/>
            <a:r>
              <a:rPr lang="da-DK" sz="1200" kern="1200" dirty="0" smtClean="0">
                <a:solidFill>
                  <a:schemeClr val="tx1"/>
                </a:solidFill>
                <a:effectLst/>
                <a:latin typeface="+mn-lt"/>
                <a:ea typeface="+mn-ea"/>
                <a:cs typeface="+mn-cs"/>
              </a:rPr>
              <a:t>2) En mere dynamisk tilgang til energimærkning, sådan at den fysiske bygningsgennemgang hvert 10. år ikke bliver energimærkningens eneste holdepunkt og det eneste tidspunkt, der er aktivitet omkring energimærkningen, men at energimærkningen i stedet bliver et levende dokument bl.a. ved også at inddrage bygningsejerens egne data og gøre den til et værktøj for bygningsejeren i dagligdagen. Hertil hører også, at energimærkningens informationer i højere grad synliggøres som nyttig information for de offentlige bygningsejere</a:t>
            </a:r>
          </a:p>
          <a:p>
            <a:r>
              <a:rPr lang="da-DK" sz="1200" kern="1200" dirty="0" smtClean="0">
                <a:solidFill>
                  <a:schemeClr val="tx1"/>
                </a:solidFill>
                <a:effectLst/>
                <a:latin typeface="+mn-lt"/>
                <a:ea typeface="+mn-ea"/>
                <a:cs typeface="+mn-cs"/>
              </a:rPr>
              <a:t> </a:t>
            </a:r>
          </a:p>
          <a:p>
            <a:pPr lvl="0"/>
            <a:r>
              <a:rPr lang="da-DK" sz="1200" kern="1200" dirty="0" smtClean="0">
                <a:solidFill>
                  <a:schemeClr val="tx1"/>
                </a:solidFill>
                <a:effectLst/>
                <a:latin typeface="+mn-lt"/>
                <a:ea typeface="+mn-ea"/>
                <a:cs typeface="+mn-cs"/>
              </a:rPr>
              <a:t>3) Styrkede værktøjer og lettere adgang til data fra energimærkningsordningen med mulighed for integration i bygningsejernes eksisterende værktøjer og for udtræk af relevante data for den enkelte bygning, men i særdeleshed også for en portefølje af bygninger</a:t>
            </a:r>
          </a:p>
          <a:p>
            <a:r>
              <a:rPr lang="da-DK" sz="1200" kern="1200" dirty="0" smtClean="0">
                <a:solidFill>
                  <a:schemeClr val="tx1"/>
                </a:solidFill>
                <a:effectLst/>
                <a:latin typeface="+mn-lt"/>
                <a:ea typeface="+mn-ea"/>
                <a:cs typeface="+mn-cs"/>
              </a:rPr>
              <a:t> </a:t>
            </a:r>
          </a:p>
          <a:p>
            <a:pPr lvl="0"/>
            <a:r>
              <a:rPr lang="da-DK" sz="1200" kern="1200" dirty="0" smtClean="0">
                <a:solidFill>
                  <a:schemeClr val="tx1"/>
                </a:solidFill>
                <a:effectLst/>
                <a:latin typeface="+mn-lt"/>
                <a:ea typeface="+mn-ea"/>
                <a:cs typeface="+mn-cs"/>
              </a:rPr>
              <a:t>4)</a:t>
            </a:r>
            <a:r>
              <a:rPr lang="da-DK" sz="1200" kern="1200" baseline="0" dirty="0" smtClean="0">
                <a:solidFill>
                  <a:schemeClr val="tx1"/>
                </a:solidFill>
                <a:effectLst/>
                <a:latin typeface="+mn-lt"/>
                <a:ea typeface="+mn-ea"/>
                <a:cs typeface="+mn-cs"/>
              </a:rPr>
              <a:t> </a:t>
            </a:r>
            <a:r>
              <a:rPr lang="da-DK" sz="1200" kern="1200" dirty="0" smtClean="0">
                <a:solidFill>
                  <a:schemeClr val="tx1"/>
                </a:solidFill>
                <a:effectLst/>
                <a:latin typeface="+mn-lt"/>
                <a:ea typeface="+mn-ea"/>
                <a:cs typeface="+mn-cs"/>
              </a:rPr>
              <a:t>Der er brug for at flytte fokus i bygninger med højt procesenergiforbrug fra bygningens driftsenergiforbrug til energiforbruget fra processer for sikre relevansen af en energikortlægning og besparelsesforslag i bygninger som fx hospitaler og svømmehaller. Det kan gøres enten ved at inddrage procesenergi i energimærkningsordningen eller ved at lade andre ordninger træde ind i stedet for energimærkningsordningen i bygninger, hvor procesenergiforbruget overstiger forbruget til bygningsdrift. </a:t>
            </a:r>
          </a:p>
          <a:p>
            <a:endParaRPr lang="da-DK" dirty="0"/>
          </a:p>
        </p:txBody>
      </p:sp>
      <p:sp>
        <p:nvSpPr>
          <p:cNvPr id="4" name="Pladsholder til diasnummer 3"/>
          <p:cNvSpPr>
            <a:spLocks noGrp="1"/>
          </p:cNvSpPr>
          <p:nvPr>
            <p:ph type="sldNum" sz="quarter" idx="10"/>
          </p:nvPr>
        </p:nvSpPr>
        <p:spPr/>
        <p:txBody>
          <a:bodyPr/>
          <a:lstStyle/>
          <a:p>
            <a:fld id="{CE201E17-9508-4F75-8DF4-D058B0EAC3C9}" type="slidenum">
              <a:rPr lang="da-DK" smtClean="0"/>
              <a:t>11</a:t>
            </a:fld>
            <a:endParaRPr lang="da-DK"/>
          </a:p>
        </p:txBody>
      </p:sp>
    </p:spTree>
    <p:extLst>
      <p:ext uri="{BB962C8B-B14F-4D97-AF65-F5344CB8AC3E}">
        <p14:creationId xmlns:p14="http://schemas.microsoft.com/office/powerpoint/2010/main" val="1260258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kern="1200" dirty="0" smtClean="0">
                <a:solidFill>
                  <a:schemeClr val="tx1"/>
                </a:solidFill>
                <a:effectLst/>
                <a:latin typeface="+mn-lt"/>
                <a:ea typeface="+mn-ea"/>
                <a:cs typeface="+mn-cs"/>
              </a:rPr>
              <a:t>Krav til energimærkning i lejemål:</a:t>
            </a:r>
            <a:endParaRPr lang="da-DK" sz="1200" kern="1200" dirty="0" smtClean="0">
              <a:solidFill>
                <a:schemeClr val="tx1"/>
              </a:solidFill>
              <a:effectLst/>
              <a:latin typeface="+mn-lt"/>
              <a:ea typeface="+mn-ea"/>
              <a:cs typeface="+mn-cs"/>
            </a:endParaRPr>
          </a:p>
          <a:p>
            <a:pPr lvl="0"/>
            <a:r>
              <a:rPr lang="da-DK" sz="1200" kern="1200" dirty="0" smtClean="0">
                <a:solidFill>
                  <a:schemeClr val="tx1"/>
                </a:solidFill>
                <a:effectLst/>
                <a:latin typeface="+mn-lt"/>
                <a:ea typeface="+mn-ea"/>
                <a:cs typeface="+mn-cs"/>
              </a:rPr>
              <a:t>Ifølge lovens § 7 skal der ved udleje af en bygning, en bolig- eller erhvervsenhed eller andre erhvervslokaler i en bygning foreligge en energimærkning for bygningen eller den pågældende enhed. Det påhviler udlejer at sørge for, at lejer, inden lejeaftalen indgås, har fået udleveret energimærkningen for lejemålet.</a:t>
            </a:r>
          </a:p>
          <a:p>
            <a:pPr lvl="0"/>
            <a:r>
              <a:rPr lang="da-DK" sz="1200" kern="1200" dirty="0" smtClean="0">
                <a:solidFill>
                  <a:schemeClr val="tx1"/>
                </a:solidFill>
                <a:effectLst/>
                <a:latin typeface="+mn-lt"/>
                <a:ea typeface="+mn-ea"/>
                <a:cs typeface="+mn-cs"/>
              </a:rPr>
              <a:t>Er man lejer i en ejerforening, er det ejerforeningen, der er forpligtet til at stille energimærkningen til rådighed for lejer på samme måde som for en ejer i en ejerforening.                </a:t>
            </a:r>
          </a:p>
          <a:p>
            <a:pPr lvl="0"/>
            <a:r>
              <a:rPr lang="da-DK" sz="1200" kern="1200" dirty="0" smtClean="0">
                <a:solidFill>
                  <a:schemeClr val="tx1"/>
                </a:solidFill>
                <a:effectLst/>
                <a:latin typeface="+mn-lt"/>
                <a:ea typeface="+mn-ea"/>
                <a:cs typeface="+mn-cs"/>
              </a:rPr>
              <a:t>Kun ganske kortvarig udlejning er ikke omfattet af energimærkningskravet.</a:t>
            </a:r>
          </a:p>
        </p:txBody>
      </p:sp>
      <p:sp>
        <p:nvSpPr>
          <p:cNvPr id="4" name="Pladsholder til diasnummer 3"/>
          <p:cNvSpPr>
            <a:spLocks noGrp="1"/>
          </p:cNvSpPr>
          <p:nvPr>
            <p:ph type="sldNum" sz="quarter" idx="10"/>
          </p:nvPr>
        </p:nvSpPr>
        <p:spPr/>
        <p:txBody>
          <a:bodyPr/>
          <a:lstStyle/>
          <a:p>
            <a:fld id="{CE201E17-9508-4F75-8DF4-D058B0EAC3C9}" type="slidenum">
              <a:rPr lang="da-DK" smtClean="0"/>
              <a:t>14</a:t>
            </a:fld>
            <a:endParaRPr lang="da-DK"/>
          </a:p>
        </p:txBody>
      </p:sp>
    </p:spTree>
    <p:extLst>
      <p:ext uri="{BB962C8B-B14F-4D97-AF65-F5344CB8AC3E}">
        <p14:creationId xmlns:p14="http://schemas.microsoft.com/office/powerpoint/2010/main" val="531430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På energimærkningsområdet findes der regler for hhv. </a:t>
            </a:r>
            <a:r>
              <a:rPr lang="da-DK" sz="1200" i="1" kern="1200" dirty="0" smtClean="0">
                <a:solidFill>
                  <a:schemeClr val="tx1"/>
                </a:solidFill>
                <a:effectLst/>
                <a:latin typeface="+mn-lt"/>
                <a:ea typeface="+mn-ea"/>
                <a:cs typeface="+mn-cs"/>
              </a:rPr>
              <a:t>private</a:t>
            </a:r>
            <a:r>
              <a:rPr lang="da-DK" sz="1200" kern="1200" dirty="0" smtClean="0">
                <a:solidFill>
                  <a:schemeClr val="tx1"/>
                </a:solidFill>
                <a:effectLst/>
                <a:latin typeface="+mn-lt"/>
                <a:ea typeface="+mn-ea"/>
                <a:cs typeface="+mn-cs"/>
              </a:rPr>
              <a:t>- og </a:t>
            </a:r>
            <a:r>
              <a:rPr lang="da-DK" sz="1200" i="1" kern="1200" dirty="0" smtClean="0">
                <a:solidFill>
                  <a:schemeClr val="tx1"/>
                </a:solidFill>
                <a:effectLst/>
                <a:latin typeface="+mn-lt"/>
                <a:ea typeface="+mn-ea"/>
                <a:cs typeface="+mn-cs"/>
              </a:rPr>
              <a:t>offentlige</a:t>
            </a:r>
            <a:r>
              <a:rPr lang="da-DK" sz="1200" kern="1200" dirty="0" smtClean="0">
                <a:solidFill>
                  <a:schemeClr val="tx1"/>
                </a:solidFill>
                <a:effectLst/>
                <a:latin typeface="+mn-lt"/>
                <a:ea typeface="+mn-ea"/>
                <a:cs typeface="+mn-cs"/>
              </a:rPr>
              <a:t> bygningsejere.</a:t>
            </a:r>
          </a:p>
          <a:p>
            <a:r>
              <a:rPr lang="da-DK" sz="1200" kern="1200" dirty="0" smtClean="0">
                <a:solidFill>
                  <a:schemeClr val="tx1"/>
                </a:solidFill>
                <a:effectLst/>
                <a:latin typeface="+mn-lt"/>
                <a:ea typeface="+mn-ea"/>
                <a:cs typeface="+mn-cs"/>
              </a:rPr>
              <a:t> </a:t>
            </a:r>
          </a:p>
          <a:p>
            <a:pPr lvl="0"/>
            <a:r>
              <a:rPr lang="da-DK" sz="1200" kern="1200" dirty="0" smtClean="0">
                <a:solidFill>
                  <a:schemeClr val="tx1"/>
                </a:solidFill>
                <a:effectLst/>
                <a:latin typeface="+mn-lt"/>
                <a:ea typeface="+mn-ea"/>
                <a:cs typeface="+mn-cs"/>
              </a:rPr>
              <a:t>For </a:t>
            </a:r>
            <a:r>
              <a:rPr lang="da-DK" sz="1200" i="1" kern="1200" dirty="0" smtClean="0">
                <a:solidFill>
                  <a:schemeClr val="tx1"/>
                </a:solidFill>
                <a:effectLst/>
                <a:latin typeface="+mn-lt"/>
                <a:ea typeface="+mn-ea"/>
                <a:cs typeface="+mn-cs"/>
              </a:rPr>
              <a:t>private</a:t>
            </a:r>
            <a:r>
              <a:rPr lang="da-DK" sz="1200" kern="1200" dirty="0" smtClean="0">
                <a:solidFill>
                  <a:schemeClr val="tx1"/>
                </a:solidFill>
                <a:effectLst/>
                <a:latin typeface="+mn-lt"/>
                <a:ea typeface="+mn-ea"/>
                <a:cs typeface="+mn-cs"/>
              </a:rPr>
              <a:t> bygningsejere gælder reglerne om forelæggelse af gyldigt energimærke inden af tale om salg, udleje eller overdragelse af en bygning eller bygningsenhed. Desuden er det påkrævet at et gyldigt energimærke synliggøres ved kommerciel annoncering samt synliggøres i bygninger over 600 m2 der ofte besøges af offentligheden.</a:t>
            </a:r>
          </a:p>
          <a:p>
            <a:r>
              <a:rPr lang="da-DK" sz="1200" kern="1200" dirty="0" smtClean="0">
                <a:solidFill>
                  <a:schemeClr val="tx1"/>
                </a:solidFill>
                <a:effectLst/>
                <a:latin typeface="+mn-lt"/>
                <a:ea typeface="+mn-ea"/>
                <a:cs typeface="+mn-cs"/>
              </a:rPr>
              <a:t> </a:t>
            </a:r>
          </a:p>
          <a:p>
            <a:pPr lvl="0"/>
            <a:r>
              <a:rPr lang="da-DK" sz="1200" kern="1200" dirty="0" smtClean="0">
                <a:solidFill>
                  <a:schemeClr val="tx1"/>
                </a:solidFill>
                <a:effectLst/>
                <a:latin typeface="+mn-lt"/>
                <a:ea typeface="+mn-ea"/>
                <a:cs typeface="+mn-cs"/>
              </a:rPr>
              <a:t>For </a:t>
            </a:r>
            <a:r>
              <a:rPr lang="da-DK" sz="1200" i="1" kern="1200" dirty="0" smtClean="0">
                <a:solidFill>
                  <a:schemeClr val="tx1"/>
                </a:solidFill>
                <a:effectLst/>
                <a:latin typeface="+mn-lt"/>
                <a:ea typeface="+mn-ea"/>
                <a:cs typeface="+mn-cs"/>
              </a:rPr>
              <a:t>offentlige</a:t>
            </a:r>
            <a:r>
              <a:rPr lang="da-DK" sz="1200" kern="1200" dirty="0" smtClean="0">
                <a:solidFill>
                  <a:schemeClr val="tx1"/>
                </a:solidFill>
                <a:effectLst/>
                <a:latin typeface="+mn-lt"/>
                <a:ea typeface="+mn-ea"/>
                <a:cs typeface="+mn-cs"/>
              </a:rPr>
              <a:t> bygningsejere gælder de samme regler med den tilføjelse at der altid skal foreligge et gyldigt energimærke for bygninger over 250 m2.</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Det er </a:t>
            </a:r>
            <a:r>
              <a:rPr lang="da-DK" sz="1200" u="sng" kern="1200" dirty="0" smtClean="0">
                <a:solidFill>
                  <a:schemeClr val="tx1"/>
                </a:solidFill>
                <a:effectLst/>
                <a:latin typeface="+mn-lt"/>
                <a:ea typeface="+mn-ea"/>
                <a:cs typeface="+mn-cs"/>
                <a:hlinkClick r:id="rId3"/>
              </a:rPr>
              <a:t>lovens § 22</a:t>
            </a:r>
            <a:r>
              <a:rPr lang="da-DK" sz="1200" kern="1200" dirty="0" smtClean="0">
                <a:solidFill>
                  <a:schemeClr val="tx1"/>
                </a:solidFill>
                <a:effectLst/>
                <a:latin typeface="+mn-lt"/>
                <a:ea typeface="+mn-ea"/>
                <a:cs typeface="+mn-cs"/>
              </a:rPr>
              <a:t>, der bruges til at vurdere, hvorvidt en bygningsejer, skal pålægges reglerne for </a:t>
            </a:r>
            <a:r>
              <a:rPr lang="da-DK" sz="1200" i="1" kern="1200" dirty="0" smtClean="0">
                <a:solidFill>
                  <a:schemeClr val="tx1"/>
                </a:solidFill>
                <a:effectLst/>
                <a:latin typeface="+mn-lt"/>
                <a:ea typeface="+mn-ea"/>
                <a:cs typeface="+mn-cs"/>
              </a:rPr>
              <a:t>offentlige</a:t>
            </a:r>
            <a:r>
              <a:rPr lang="da-DK" sz="1200" kern="1200" dirty="0" smtClean="0">
                <a:solidFill>
                  <a:schemeClr val="tx1"/>
                </a:solidFill>
                <a:effectLst/>
                <a:latin typeface="+mn-lt"/>
                <a:ea typeface="+mn-ea"/>
                <a:cs typeface="+mn-cs"/>
              </a:rPr>
              <a:t> bygningsejere.</a:t>
            </a:r>
          </a:p>
          <a:p>
            <a:r>
              <a:rPr lang="da-DK" sz="1200" kern="1200" dirty="0" smtClean="0">
                <a:solidFill>
                  <a:schemeClr val="tx1"/>
                </a:solidFill>
                <a:effectLst/>
                <a:latin typeface="+mn-lt"/>
                <a:ea typeface="+mn-ea"/>
                <a:cs typeface="+mn-cs"/>
              </a:rPr>
              <a:t> </a:t>
            </a:r>
          </a:p>
          <a:p>
            <a:r>
              <a:rPr lang="da-DK" sz="1200" b="1" i="1" kern="1200" dirty="0" smtClean="0">
                <a:solidFill>
                  <a:schemeClr val="tx1"/>
                </a:solidFill>
                <a:effectLst/>
                <a:latin typeface="+mn-lt"/>
                <a:ea typeface="+mn-ea"/>
                <a:cs typeface="+mn-cs"/>
              </a:rPr>
              <a:t>§ 22.</a:t>
            </a:r>
            <a:r>
              <a:rPr lang="da-DK" sz="1200" i="1" kern="1200" dirty="0" smtClean="0">
                <a:solidFill>
                  <a:schemeClr val="tx1"/>
                </a:solidFill>
                <a:effectLst/>
                <a:latin typeface="+mn-lt"/>
                <a:ea typeface="+mn-ea"/>
                <a:cs typeface="+mn-cs"/>
              </a:rPr>
              <a:t> § 19 og § 20 gælder for følgende offentlige institutioner og virksomheder m.v.:</a:t>
            </a:r>
            <a:endParaRPr lang="da-DK" sz="1200" kern="1200" dirty="0" smtClean="0">
              <a:solidFill>
                <a:schemeClr val="tx1"/>
              </a:solidFill>
              <a:effectLst/>
              <a:latin typeface="+mn-lt"/>
              <a:ea typeface="+mn-ea"/>
              <a:cs typeface="+mn-cs"/>
            </a:endParaRPr>
          </a:p>
          <a:p>
            <a:r>
              <a:rPr lang="da-DK" sz="1200" i="1" kern="1200" dirty="0" smtClean="0">
                <a:solidFill>
                  <a:schemeClr val="tx1"/>
                </a:solidFill>
                <a:effectLst/>
                <a:latin typeface="+mn-lt"/>
                <a:ea typeface="+mn-ea"/>
                <a:cs typeface="+mn-cs"/>
              </a:rPr>
              <a:t>1) Den offentlige forvaltning.</a:t>
            </a:r>
            <a:endParaRPr lang="da-DK" sz="1200" kern="1200" dirty="0" smtClean="0">
              <a:solidFill>
                <a:schemeClr val="tx1"/>
              </a:solidFill>
              <a:effectLst/>
              <a:latin typeface="+mn-lt"/>
              <a:ea typeface="+mn-ea"/>
              <a:cs typeface="+mn-cs"/>
            </a:endParaRPr>
          </a:p>
          <a:p>
            <a:r>
              <a:rPr lang="da-DK" sz="1200" i="1" kern="1200" dirty="0" smtClean="0">
                <a:solidFill>
                  <a:schemeClr val="tx1"/>
                </a:solidFill>
                <a:effectLst/>
                <a:latin typeface="+mn-lt"/>
                <a:ea typeface="+mn-ea"/>
                <a:cs typeface="+mn-cs"/>
              </a:rPr>
              <a:t>2) Institutioner, selskaber, foreninger m.v., hvis mere end 50 pct. af udgifterne ved deres virksomhed dækkes af offentlige midler, eller hvis de ved eller i henhold til lov har fået tillagt beføjelser til at træffe afgørelse på det offentliges vegne.</a:t>
            </a:r>
            <a:endParaRPr lang="da-DK" sz="1200" kern="1200" dirty="0" smtClean="0">
              <a:solidFill>
                <a:schemeClr val="tx1"/>
              </a:solidFill>
              <a:effectLst/>
              <a:latin typeface="+mn-lt"/>
              <a:ea typeface="+mn-ea"/>
              <a:cs typeface="+mn-cs"/>
            </a:endParaRPr>
          </a:p>
          <a:p>
            <a:r>
              <a:rPr lang="da-DK" sz="1200" i="1" kern="1200" dirty="0" smtClean="0">
                <a:solidFill>
                  <a:schemeClr val="tx1"/>
                </a:solidFill>
                <a:effectLst/>
                <a:latin typeface="+mn-lt"/>
                <a:ea typeface="+mn-ea"/>
                <a:cs typeface="+mn-cs"/>
              </a:rPr>
              <a:t>3) Virksomheder, der ejes af det offentlige, eller hvor det offentlige har bestemmende indflydelse.</a:t>
            </a:r>
            <a:endParaRPr lang="da-DK" sz="1200" kern="1200" dirty="0" smtClean="0">
              <a:solidFill>
                <a:schemeClr val="tx1"/>
              </a:solidFill>
              <a:effectLst/>
              <a:latin typeface="+mn-lt"/>
              <a:ea typeface="+mn-ea"/>
              <a:cs typeface="+mn-cs"/>
            </a:endParaRPr>
          </a:p>
          <a:p>
            <a:r>
              <a:rPr lang="da-DK" sz="1200" i="1" kern="1200" dirty="0" smtClean="0">
                <a:solidFill>
                  <a:schemeClr val="tx1"/>
                </a:solidFill>
                <a:effectLst/>
                <a:latin typeface="+mn-lt"/>
                <a:ea typeface="+mn-ea"/>
                <a:cs typeface="+mn-cs"/>
              </a:rPr>
              <a:t>Stk. 2. Klima-, energi- og bygningsministeren kan undtage visse offentlige institutioner eller virksomheder m.v. omfattet af stk. 1 helt eller delvis fra §§ 19 og 20.</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 22, stk. 1, </a:t>
            </a:r>
            <a:r>
              <a:rPr lang="da-DK" sz="1200" b="1" kern="1200" dirty="0" smtClean="0">
                <a:solidFill>
                  <a:schemeClr val="tx1"/>
                </a:solidFill>
                <a:effectLst/>
                <a:latin typeface="+mn-lt"/>
                <a:ea typeface="+mn-ea"/>
                <a:cs typeface="+mn-cs"/>
              </a:rPr>
              <a:t>nr. 2 og 3</a:t>
            </a:r>
            <a:r>
              <a:rPr lang="da-DK" sz="1200" kern="1200" dirty="0" smtClean="0">
                <a:solidFill>
                  <a:schemeClr val="tx1"/>
                </a:solidFill>
                <a:effectLst/>
                <a:latin typeface="+mn-lt"/>
                <a:ea typeface="+mn-ea"/>
                <a:cs typeface="+mn-cs"/>
              </a:rPr>
              <a:t>, omfatter de virksomheder/institutioner der ikke tilhører den almindelige offentlige forvaltning. </a:t>
            </a:r>
            <a:r>
              <a:rPr lang="da-DK" sz="1200" u="sng" kern="1200" dirty="0" smtClean="0">
                <a:solidFill>
                  <a:schemeClr val="tx1"/>
                </a:solidFill>
                <a:effectLst/>
                <a:latin typeface="+mn-lt"/>
                <a:ea typeface="+mn-ea"/>
                <a:cs typeface="+mn-cs"/>
              </a:rPr>
              <a:t>Bygningsejer</a:t>
            </a:r>
            <a:r>
              <a:rPr lang="da-DK" sz="1200" kern="1200" dirty="0" smtClean="0">
                <a:solidFill>
                  <a:schemeClr val="tx1"/>
                </a:solidFill>
                <a:effectLst/>
                <a:latin typeface="+mn-lt"/>
                <a:ea typeface="+mn-ea"/>
                <a:cs typeface="+mn-cs"/>
              </a:rPr>
              <a:t> er bedst stillet til at vurdere, hvorvidt virksomheden (anvendelsen) af bygningen dækkes af mere end 50 pct. offentlige midler, </a:t>
            </a:r>
            <a:r>
              <a:rPr lang="da-DK" sz="1200" i="1" kern="1200" dirty="0" smtClean="0">
                <a:solidFill>
                  <a:schemeClr val="tx1"/>
                </a:solidFill>
                <a:effectLst/>
                <a:latin typeface="+mn-lt"/>
                <a:ea typeface="+mn-ea"/>
                <a:cs typeface="+mn-cs"/>
              </a:rPr>
              <a:t>eller</a:t>
            </a:r>
            <a:r>
              <a:rPr lang="da-DK" sz="1200" kern="1200" dirty="0" smtClean="0">
                <a:solidFill>
                  <a:schemeClr val="tx1"/>
                </a:solidFill>
                <a:effectLst/>
                <a:latin typeface="+mn-lt"/>
                <a:ea typeface="+mn-ea"/>
                <a:cs typeface="+mn-cs"/>
              </a:rPr>
              <a:t> om det offentlige har bestemmende indflydelse på virksomheden (anvendelsen) af bygningen. Hvis blot én af de tre betingelser i § 22, stk. 1 er opfyld vil reglerne for offentlige bygningsejere skulle anvendes. Som energikonsulent bør man orientere om disse betingelser, når det findes at være relevant. </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Tilføjelse: </a:t>
            </a:r>
            <a:r>
              <a:rPr lang="da-DK" sz="1200" i="1" kern="1200" dirty="0" smtClean="0">
                <a:solidFill>
                  <a:schemeClr val="tx1"/>
                </a:solidFill>
                <a:effectLst/>
                <a:latin typeface="+mn-lt"/>
                <a:ea typeface="+mn-ea"/>
                <a:cs typeface="+mn-cs"/>
              </a:rPr>
              <a:t>Bestemmende indflydelse</a:t>
            </a:r>
            <a:r>
              <a:rPr lang="da-DK" sz="1200" kern="1200" dirty="0" smtClean="0">
                <a:solidFill>
                  <a:schemeClr val="tx1"/>
                </a:solidFill>
                <a:effectLst/>
                <a:latin typeface="+mn-lt"/>
                <a:ea typeface="+mn-ea"/>
                <a:cs typeface="+mn-cs"/>
              </a:rPr>
              <a:t> skal forstås på samme måde som i </a:t>
            </a:r>
            <a:r>
              <a:rPr lang="da-DK" sz="1200" b="1" kern="1200" dirty="0" smtClean="0">
                <a:solidFill>
                  <a:schemeClr val="tx1"/>
                </a:solidFill>
                <a:effectLst/>
                <a:latin typeface="+mn-lt"/>
                <a:ea typeface="+mn-ea"/>
                <a:cs typeface="+mn-cs"/>
              </a:rPr>
              <a:t>selskabslovgivningen</a:t>
            </a:r>
            <a:r>
              <a:rPr lang="da-DK" sz="1200" kern="1200" dirty="0" smtClean="0">
                <a:solidFill>
                  <a:schemeClr val="tx1"/>
                </a:solidFill>
                <a:effectLst/>
                <a:latin typeface="+mn-lt"/>
                <a:ea typeface="+mn-ea"/>
                <a:cs typeface="+mn-cs"/>
              </a:rPr>
              <a:t> (jf. forarbejderne til loven), hvoraf det fremgår af </a:t>
            </a:r>
            <a:r>
              <a:rPr lang="da-DK" sz="1200" b="1" u="sng" kern="1200" dirty="0" smtClean="0">
                <a:solidFill>
                  <a:schemeClr val="tx1"/>
                </a:solidFill>
                <a:effectLst/>
                <a:latin typeface="+mn-lt"/>
                <a:ea typeface="+mn-ea"/>
                <a:cs typeface="+mn-cs"/>
                <a:hlinkClick r:id="rId4"/>
              </a:rPr>
              <a:t>§ 7</a:t>
            </a:r>
            <a:r>
              <a:rPr lang="da-DK" sz="1200" b="1" kern="1200" dirty="0" smtClean="0">
                <a:solidFill>
                  <a:schemeClr val="tx1"/>
                </a:solidFill>
                <a:effectLst/>
                <a:latin typeface="+mn-lt"/>
                <a:ea typeface="+mn-ea"/>
                <a:cs typeface="+mn-cs"/>
              </a:rPr>
              <a:t>, </a:t>
            </a:r>
            <a:r>
              <a:rPr lang="da-DK" sz="1200" kern="1200" dirty="0" smtClean="0">
                <a:solidFill>
                  <a:schemeClr val="tx1"/>
                </a:solidFill>
                <a:effectLst/>
                <a:latin typeface="+mn-lt"/>
                <a:ea typeface="+mn-ea"/>
                <a:cs typeface="+mn-cs"/>
              </a:rPr>
              <a:t>at bestemmende indflydelse er beføjelsen til at styre en dattervirksomheds økonomiske og driftsmæssige beslutninger. </a:t>
            </a:r>
          </a:p>
        </p:txBody>
      </p:sp>
      <p:sp>
        <p:nvSpPr>
          <p:cNvPr id="4" name="Pladsholder til diasnummer 3"/>
          <p:cNvSpPr>
            <a:spLocks noGrp="1"/>
          </p:cNvSpPr>
          <p:nvPr>
            <p:ph type="sldNum" sz="quarter" idx="10"/>
          </p:nvPr>
        </p:nvSpPr>
        <p:spPr/>
        <p:txBody>
          <a:bodyPr/>
          <a:lstStyle/>
          <a:p>
            <a:fld id="{CE201E17-9508-4F75-8DF4-D058B0EAC3C9}" type="slidenum">
              <a:rPr lang="da-DK" smtClean="0"/>
              <a:t>15</a:t>
            </a:fld>
            <a:endParaRPr lang="da-DK"/>
          </a:p>
        </p:txBody>
      </p:sp>
    </p:spTree>
    <p:extLst>
      <p:ext uri="{BB962C8B-B14F-4D97-AF65-F5344CB8AC3E}">
        <p14:creationId xmlns:p14="http://schemas.microsoft.com/office/powerpoint/2010/main" val="33233393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64241" y="2236918"/>
            <a:ext cx="8111764" cy="947810"/>
          </a:xfrm>
        </p:spPr>
        <p:txBody>
          <a:bodyPr anchor="t">
            <a:noAutofit/>
          </a:bodyPr>
          <a:lstStyle>
            <a:lvl1pPr algn="l">
              <a:defRPr sz="6600" b="1" cap="none" baseline="0">
                <a:solidFill>
                  <a:schemeClr val="tx1"/>
                </a:solidFill>
              </a:defRPr>
            </a:lvl1pPr>
          </a:lstStyle>
          <a:p>
            <a:r>
              <a:rPr lang="da-DK" dirty="0" err="1" smtClean="0"/>
              <a:t>Headline</a:t>
            </a:r>
            <a:endParaRPr lang="da-DK" dirty="0"/>
          </a:p>
        </p:txBody>
      </p:sp>
      <p:sp>
        <p:nvSpPr>
          <p:cNvPr id="3" name="Undertitel 2"/>
          <p:cNvSpPr>
            <a:spLocks noGrp="1"/>
          </p:cNvSpPr>
          <p:nvPr>
            <p:ph type="subTitle" idx="1" hasCustomPrompt="1"/>
          </p:nvPr>
        </p:nvSpPr>
        <p:spPr>
          <a:xfrm>
            <a:off x="447166" y="3154205"/>
            <a:ext cx="8111764" cy="2150685"/>
          </a:xfrm>
        </p:spPr>
        <p:txBody>
          <a:bodyPr tIns="0">
            <a:noAutofit/>
          </a:bodyPr>
          <a:lstStyle>
            <a:lvl1pPr marL="0" indent="0" algn="l">
              <a:buNone/>
              <a:defRPr sz="6600">
                <a:solidFill>
                  <a:schemeClr val="tx1"/>
                </a:solidFill>
              </a:defRPr>
            </a:lvl1pPr>
            <a:lvl2pPr marL="458754" indent="0" algn="ctr">
              <a:buNone/>
              <a:defRPr>
                <a:solidFill>
                  <a:schemeClr val="tx1">
                    <a:tint val="75000"/>
                  </a:schemeClr>
                </a:solidFill>
              </a:defRPr>
            </a:lvl2pPr>
            <a:lvl3pPr marL="917509" indent="0" algn="ctr">
              <a:buNone/>
              <a:defRPr>
                <a:solidFill>
                  <a:schemeClr val="tx1">
                    <a:tint val="75000"/>
                  </a:schemeClr>
                </a:solidFill>
              </a:defRPr>
            </a:lvl3pPr>
            <a:lvl4pPr marL="1376263" indent="0" algn="ctr">
              <a:buNone/>
              <a:defRPr>
                <a:solidFill>
                  <a:schemeClr val="tx1">
                    <a:tint val="75000"/>
                  </a:schemeClr>
                </a:solidFill>
              </a:defRPr>
            </a:lvl4pPr>
            <a:lvl5pPr marL="1835018" indent="0" algn="ctr">
              <a:buNone/>
              <a:defRPr>
                <a:solidFill>
                  <a:schemeClr val="tx1">
                    <a:tint val="75000"/>
                  </a:schemeClr>
                </a:solidFill>
              </a:defRPr>
            </a:lvl5pPr>
            <a:lvl6pPr marL="2293772" indent="0" algn="ctr">
              <a:buNone/>
              <a:defRPr>
                <a:solidFill>
                  <a:schemeClr val="tx1">
                    <a:tint val="75000"/>
                  </a:schemeClr>
                </a:solidFill>
              </a:defRPr>
            </a:lvl6pPr>
            <a:lvl7pPr marL="2752527" indent="0" algn="ctr">
              <a:buNone/>
              <a:defRPr>
                <a:solidFill>
                  <a:schemeClr val="tx1">
                    <a:tint val="75000"/>
                  </a:schemeClr>
                </a:solidFill>
              </a:defRPr>
            </a:lvl7pPr>
            <a:lvl8pPr marL="3211281" indent="0" algn="ctr">
              <a:buNone/>
              <a:defRPr>
                <a:solidFill>
                  <a:schemeClr val="tx1">
                    <a:tint val="75000"/>
                  </a:schemeClr>
                </a:solidFill>
              </a:defRPr>
            </a:lvl8pPr>
            <a:lvl9pPr marL="3670036" indent="0" algn="ctr">
              <a:buNone/>
              <a:defRPr>
                <a:solidFill>
                  <a:schemeClr val="tx1">
                    <a:tint val="75000"/>
                  </a:schemeClr>
                </a:solidFill>
              </a:defRPr>
            </a:lvl9pPr>
          </a:lstStyle>
          <a:p>
            <a:r>
              <a:rPr lang="da-DK" dirty="0" smtClean="0"/>
              <a:t>Overskrift</a:t>
            </a:r>
            <a:endParaRPr lang="da-DK" dirty="0"/>
          </a:p>
        </p:txBody>
      </p:sp>
      <p:sp>
        <p:nvSpPr>
          <p:cNvPr id="4" name="Pladsholder til dato 3"/>
          <p:cNvSpPr>
            <a:spLocks noGrp="1"/>
          </p:cNvSpPr>
          <p:nvPr>
            <p:ph type="dt" sz="half" idx="10"/>
          </p:nvPr>
        </p:nvSpPr>
        <p:spPr/>
        <p:txBody>
          <a:bodyPr/>
          <a:lstStyle/>
          <a:p>
            <a:fld id="{B16A8ABA-C485-41A4-BA8F-821116FBE7F3}"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pic>
        <p:nvPicPr>
          <p:cNvPr id="11" name="Bille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933" y="541480"/>
            <a:ext cx="1713419" cy="582562"/>
          </a:xfrm>
          <a:prstGeom prst="rect">
            <a:avLst/>
          </a:prstGeom>
        </p:spPr>
      </p:pic>
    </p:spTree>
    <p:extLst>
      <p:ext uri="{BB962C8B-B14F-4D97-AF65-F5344CB8AC3E}">
        <p14:creationId xmlns:p14="http://schemas.microsoft.com/office/powerpoint/2010/main" val="851305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el 1"/>
          <p:cNvSpPr>
            <a:spLocks noGrp="1"/>
          </p:cNvSpPr>
          <p:nvPr>
            <p:ph type="title"/>
          </p:nvPr>
        </p:nvSpPr>
        <p:spPr>
          <a:xfrm>
            <a:off x="450000" y="464400"/>
            <a:ext cx="8233887" cy="891310"/>
          </a:xfrm>
        </p:spPr>
        <p:txBody>
          <a:bodyPr anchor="t">
            <a:normAutofit/>
          </a:bodyPr>
          <a:lstStyle>
            <a:lvl1pPr algn="l">
              <a:lnSpc>
                <a:spcPts val="2408"/>
              </a:lnSpc>
              <a:defRPr sz="2200"/>
            </a:lvl1pPr>
          </a:lstStyle>
          <a:p>
            <a:r>
              <a:rPr lang="da-DK" smtClean="0"/>
              <a:t>Klik for at redigere i master</a:t>
            </a:r>
            <a:endParaRPr lang="da-DK" dirty="0"/>
          </a:p>
        </p:txBody>
      </p:sp>
      <p:sp>
        <p:nvSpPr>
          <p:cNvPr id="5" name="Pladsholder til dato 4"/>
          <p:cNvSpPr>
            <a:spLocks noGrp="1"/>
          </p:cNvSpPr>
          <p:nvPr>
            <p:ph type="dt" sz="half" idx="10"/>
          </p:nvPr>
        </p:nvSpPr>
        <p:spPr/>
        <p:txBody>
          <a:bodyPr/>
          <a:lstStyle/>
          <a:p>
            <a:fld id="{67B21E9D-B260-4B62-B6BD-90379B1BC674}" type="datetime2">
              <a:rPr lang="da-DK" smtClean="0"/>
              <a:t>20. marts 2018</a:t>
            </a:fld>
            <a:endParaRPr lang="da-DK"/>
          </a:p>
        </p:txBody>
      </p:sp>
      <p:sp>
        <p:nvSpPr>
          <p:cNvPr id="6" name="Pladsholder til sidefod 5"/>
          <p:cNvSpPr>
            <a:spLocks noGrp="1"/>
          </p:cNvSpPr>
          <p:nvPr>
            <p:ph type="ftr" sz="quarter" idx="11"/>
          </p:nvPr>
        </p:nvSpPr>
        <p:spPr/>
        <p:txBody>
          <a:bodyPr/>
          <a:lstStyle/>
          <a:p>
            <a:r>
              <a:rPr lang="da-DK" smtClean="0"/>
              <a:t>Energistyrelsen</a:t>
            </a:r>
            <a:endParaRPr lang="da-DK"/>
          </a:p>
        </p:txBody>
      </p:sp>
      <p:sp>
        <p:nvSpPr>
          <p:cNvPr id="7" name="Pladsholder til diasnummer 6"/>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sp>
        <p:nvSpPr>
          <p:cNvPr id="15" name="Pladsholder til tekst 14"/>
          <p:cNvSpPr>
            <a:spLocks noGrp="1"/>
          </p:cNvSpPr>
          <p:nvPr>
            <p:ph type="body" sz="quarter" idx="13"/>
          </p:nvPr>
        </p:nvSpPr>
        <p:spPr>
          <a:xfrm>
            <a:off x="446208" y="1708710"/>
            <a:ext cx="3990450" cy="3942008"/>
          </a:xfrm>
        </p:spPr>
        <p:txBody>
          <a:bodyPr numCol="1" spcCol="180612">
            <a:normAutofit/>
          </a:bodyPr>
          <a:lstStyle>
            <a:lvl1pPr marL="0" indent="0">
              <a:buNone/>
              <a:defRPr sz="1400"/>
            </a:lvl1pPr>
            <a:lvl2pPr>
              <a:defRPr sz="1400"/>
            </a:lvl2pPr>
            <a:lvl3pPr>
              <a:defRPr sz="1400"/>
            </a:lvl3pPr>
            <a:lvl4pPr>
              <a:defRPr sz="1400"/>
            </a:lvl4pPr>
            <a:lvl5pPr>
              <a:defRPr sz="14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billede 3"/>
          <p:cNvSpPr>
            <a:spLocks noGrp="1"/>
          </p:cNvSpPr>
          <p:nvPr>
            <p:ph type="pic" sz="quarter" idx="14"/>
          </p:nvPr>
        </p:nvSpPr>
        <p:spPr>
          <a:xfrm>
            <a:off x="4656850" y="1802551"/>
            <a:ext cx="3950121" cy="4162819"/>
          </a:xfrm>
        </p:spPr>
        <p:txBody>
          <a:bodyPr>
            <a:normAutofit/>
          </a:bodyPr>
          <a:lstStyle>
            <a:lvl1pPr marL="0" indent="0">
              <a:buNone/>
              <a:defRPr sz="2000"/>
            </a:lvl1pPr>
          </a:lstStyle>
          <a:p>
            <a:r>
              <a:rPr lang="da-DK" smtClean="0"/>
              <a:t>Klik på ikonet for at tilføje et billede</a:t>
            </a:r>
            <a:endParaRPr lang="da-DK" dirty="0"/>
          </a:p>
        </p:txBody>
      </p:sp>
    </p:spTree>
    <p:extLst>
      <p:ext uri="{BB962C8B-B14F-4D97-AF65-F5344CB8AC3E}">
        <p14:creationId xmlns:p14="http://schemas.microsoft.com/office/powerpoint/2010/main" val="4297180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verskrift og baggrundsbillede">
    <p:spTree>
      <p:nvGrpSpPr>
        <p:cNvPr id="1" name=""/>
        <p:cNvGrpSpPr/>
        <p:nvPr/>
      </p:nvGrpSpPr>
      <p:grpSpPr>
        <a:xfrm>
          <a:off x="0" y="0"/>
          <a:ext cx="0" cy="0"/>
          <a:chOff x="0" y="0"/>
          <a:chExt cx="0" cy="0"/>
        </a:xfrm>
      </p:grpSpPr>
      <p:sp>
        <p:nvSpPr>
          <p:cNvPr id="12" name="Pladsholder til billede 11"/>
          <p:cNvSpPr>
            <a:spLocks noGrp="1"/>
          </p:cNvSpPr>
          <p:nvPr>
            <p:ph type="pic" sz="quarter" idx="13" hasCustomPrompt="1"/>
          </p:nvPr>
        </p:nvSpPr>
        <p:spPr>
          <a:xfrm>
            <a:off x="0" y="0"/>
            <a:ext cx="9147600" cy="6861600"/>
          </a:xfrm>
          <a:solidFill>
            <a:schemeClr val="bg1"/>
          </a:solidFill>
        </p:spPr>
        <p:txBody>
          <a:bodyPr/>
          <a:lstStyle>
            <a:lvl1pPr marL="0" indent="0" algn="ctr">
              <a:buNone/>
              <a:defRPr/>
            </a:lvl1pPr>
          </a:lstStyle>
          <a:p>
            <a:r>
              <a:rPr lang="da-DK" dirty="0" smtClean="0"/>
              <a:t> </a:t>
            </a:r>
            <a:endParaRPr lang="da-DK" dirty="0"/>
          </a:p>
        </p:txBody>
      </p:sp>
      <p:sp>
        <p:nvSpPr>
          <p:cNvPr id="2" name="Titel 1"/>
          <p:cNvSpPr>
            <a:spLocks noGrp="1"/>
          </p:cNvSpPr>
          <p:nvPr>
            <p:ph type="ctrTitle" hasCustomPrompt="1"/>
          </p:nvPr>
        </p:nvSpPr>
        <p:spPr>
          <a:xfrm>
            <a:off x="464400" y="2235600"/>
            <a:ext cx="8111764" cy="947810"/>
          </a:xfrm>
        </p:spPr>
        <p:txBody>
          <a:bodyPr anchor="t">
            <a:noAutofit/>
          </a:bodyPr>
          <a:lstStyle>
            <a:lvl1pPr algn="l">
              <a:defRPr sz="6600" b="1" cap="none" baseline="0">
                <a:solidFill>
                  <a:schemeClr val="bg1"/>
                </a:solidFill>
              </a:defRPr>
            </a:lvl1pPr>
          </a:lstStyle>
          <a:p>
            <a:r>
              <a:rPr lang="da-DK" dirty="0" err="1" smtClean="0"/>
              <a:t>Headline</a:t>
            </a:r>
            <a:endParaRPr lang="da-DK" dirty="0"/>
          </a:p>
        </p:txBody>
      </p:sp>
      <p:sp>
        <p:nvSpPr>
          <p:cNvPr id="3" name="Undertitel 2"/>
          <p:cNvSpPr>
            <a:spLocks noGrp="1"/>
          </p:cNvSpPr>
          <p:nvPr>
            <p:ph type="subTitle" idx="1" hasCustomPrompt="1"/>
          </p:nvPr>
        </p:nvSpPr>
        <p:spPr>
          <a:xfrm>
            <a:off x="446400" y="3153600"/>
            <a:ext cx="3929055" cy="2150685"/>
          </a:xfrm>
        </p:spPr>
        <p:txBody>
          <a:bodyPr tIns="0">
            <a:noAutofit/>
          </a:bodyPr>
          <a:lstStyle>
            <a:lvl1pPr marL="0" indent="0" algn="l">
              <a:buNone/>
              <a:defRPr sz="6600">
                <a:solidFill>
                  <a:schemeClr val="bg1"/>
                </a:solidFill>
              </a:defRPr>
            </a:lvl1pPr>
            <a:lvl2pPr marL="458754" indent="0" algn="ctr">
              <a:buNone/>
              <a:defRPr>
                <a:solidFill>
                  <a:schemeClr val="tx1">
                    <a:tint val="75000"/>
                  </a:schemeClr>
                </a:solidFill>
              </a:defRPr>
            </a:lvl2pPr>
            <a:lvl3pPr marL="917509" indent="0" algn="ctr">
              <a:buNone/>
              <a:defRPr>
                <a:solidFill>
                  <a:schemeClr val="tx1">
                    <a:tint val="75000"/>
                  </a:schemeClr>
                </a:solidFill>
              </a:defRPr>
            </a:lvl3pPr>
            <a:lvl4pPr marL="1376263" indent="0" algn="ctr">
              <a:buNone/>
              <a:defRPr>
                <a:solidFill>
                  <a:schemeClr val="tx1">
                    <a:tint val="75000"/>
                  </a:schemeClr>
                </a:solidFill>
              </a:defRPr>
            </a:lvl4pPr>
            <a:lvl5pPr marL="1835018" indent="0" algn="ctr">
              <a:buNone/>
              <a:defRPr>
                <a:solidFill>
                  <a:schemeClr val="tx1">
                    <a:tint val="75000"/>
                  </a:schemeClr>
                </a:solidFill>
              </a:defRPr>
            </a:lvl5pPr>
            <a:lvl6pPr marL="2293772" indent="0" algn="ctr">
              <a:buNone/>
              <a:defRPr>
                <a:solidFill>
                  <a:schemeClr val="tx1">
                    <a:tint val="75000"/>
                  </a:schemeClr>
                </a:solidFill>
              </a:defRPr>
            </a:lvl6pPr>
            <a:lvl7pPr marL="2752527" indent="0" algn="ctr">
              <a:buNone/>
              <a:defRPr>
                <a:solidFill>
                  <a:schemeClr val="tx1">
                    <a:tint val="75000"/>
                  </a:schemeClr>
                </a:solidFill>
              </a:defRPr>
            </a:lvl7pPr>
            <a:lvl8pPr marL="3211281" indent="0" algn="ctr">
              <a:buNone/>
              <a:defRPr>
                <a:solidFill>
                  <a:schemeClr val="tx1">
                    <a:tint val="75000"/>
                  </a:schemeClr>
                </a:solidFill>
              </a:defRPr>
            </a:lvl8pPr>
            <a:lvl9pPr marL="3670036" indent="0" algn="ctr">
              <a:buNone/>
              <a:defRPr>
                <a:solidFill>
                  <a:schemeClr val="tx1">
                    <a:tint val="75000"/>
                  </a:schemeClr>
                </a:solidFill>
              </a:defRPr>
            </a:lvl9pPr>
          </a:lstStyle>
          <a:p>
            <a:r>
              <a:rPr lang="da-DK" dirty="0" smtClean="0"/>
              <a:t>Overskrift</a:t>
            </a:r>
            <a:endParaRPr lang="da-DK" dirty="0"/>
          </a:p>
        </p:txBody>
      </p:sp>
      <p:sp>
        <p:nvSpPr>
          <p:cNvPr id="4" name="Pladsholder til dato 3"/>
          <p:cNvSpPr>
            <a:spLocks noGrp="1"/>
          </p:cNvSpPr>
          <p:nvPr>
            <p:ph type="dt" sz="half" idx="10"/>
          </p:nvPr>
        </p:nvSpPr>
        <p:spPr>
          <a:xfrm>
            <a:off x="4578622" y="6145399"/>
            <a:ext cx="3254127" cy="365379"/>
          </a:xfrm>
        </p:spPr>
        <p:txBody>
          <a:bodyPr/>
          <a:lstStyle>
            <a:lvl1pPr>
              <a:defRPr>
                <a:solidFill>
                  <a:schemeClr val="bg1"/>
                </a:solidFill>
              </a:defRPr>
            </a:lvl1pPr>
          </a:lstStyle>
          <a:p>
            <a:fld id="{8665FC82-75C7-4647-9EB4-535F140B32DA}" type="datetime2">
              <a:rPr lang="da-DK" smtClean="0"/>
              <a:t>20. marts 2018</a:t>
            </a:fld>
            <a:endParaRPr lang="da-DK" dirty="0"/>
          </a:p>
        </p:txBody>
      </p:sp>
      <p:sp>
        <p:nvSpPr>
          <p:cNvPr id="5" name="Pladsholder til sidefod 4"/>
          <p:cNvSpPr>
            <a:spLocks noGrp="1"/>
          </p:cNvSpPr>
          <p:nvPr>
            <p:ph type="ftr" sz="quarter" idx="11"/>
          </p:nvPr>
        </p:nvSpPr>
        <p:spPr>
          <a:xfrm>
            <a:off x="514628" y="7173310"/>
            <a:ext cx="2897109" cy="365379"/>
          </a:xfrm>
        </p:spPr>
        <p:txBody>
          <a:bodyPr/>
          <a:lstStyle/>
          <a:p>
            <a:r>
              <a:rPr lang="da-DK" smtClean="0"/>
              <a:t>Energistyrelsen</a:t>
            </a:r>
            <a:endParaRPr lang="da-DK" dirty="0"/>
          </a:p>
        </p:txBody>
      </p:sp>
      <p:sp>
        <p:nvSpPr>
          <p:cNvPr id="6" name="Pladsholder til diasnummer 5"/>
          <p:cNvSpPr>
            <a:spLocks noGrp="1"/>
          </p:cNvSpPr>
          <p:nvPr>
            <p:ph type="sldNum" sz="quarter" idx="12"/>
          </p:nvPr>
        </p:nvSpPr>
        <p:spPr>
          <a:xfrm>
            <a:off x="7893795" y="6145399"/>
            <a:ext cx="808210" cy="365379"/>
          </a:xfrm>
        </p:spPr>
        <p:txBody>
          <a:bodyPr/>
          <a:lstStyle>
            <a:lvl1pPr>
              <a:defRPr>
                <a:solidFill>
                  <a:schemeClr val="bg1"/>
                </a:solidFill>
              </a:defRPr>
            </a:lvl1pPr>
          </a:lstStyle>
          <a:p>
            <a:r>
              <a:rPr lang="da-DK" dirty="0" smtClean="0"/>
              <a:t>Side </a:t>
            </a:r>
            <a:fld id="{8E044AEF-F590-47CE-BE8F-5C241A59BA2A}" type="slidenum">
              <a:rPr lang="da-DK" smtClean="0"/>
              <a:pPr/>
              <a:t>‹nr.›</a:t>
            </a:fld>
            <a:endParaRPr lang="da-DK" dirty="0"/>
          </a:p>
        </p:txBody>
      </p:sp>
      <p:sp>
        <p:nvSpPr>
          <p:cNvPr id="14" name="Pladsholder til billede 13"/>
          <p:cNvSpPr>
            <a:spLocks noGrp="1"/>
          </p:cNvSpPr>
          <p:nvPr>
            <p:ph type="pic" sz="quarter" idx="14" hasCustomPrompt="1"/>
          </p:nvPr>
        </p:nvSpPr>
        <p:spPr>
          <a:xfrm>
            <a:off x="543600" y="540000"/>
            <a:ext cx="1713600" cy="583200"/>
          </a:xfrm>
          <a:blipFill>
            <a:blip r:embed="rId2"/>
            <a:stretch>
              <a:fillRect/>
            </a:stretch>
          </a:blipFill>
        </p:spPr>
        <p:txBody>
          <a:bodyPr/>
          <a:lstStyle>
            <a:lvl1pPr marL="0" indent="0">
              <a:buNone/>
              <a:defRPr/>
            </a:lvl1pPr>
          </a:lstStyle>
          <a:p>
            <a:r>
              <a:rPr lang="da-DK" dirty="0" smtClean="0"/>
              <a:t> </a:t>
            </a:r>
            <a:endParaRPr lang="da-DK" dirty="0"/>
          </a:p>
        </p:txBody>
      </p:sp>
      <p:sp>
        <p:nvSpPr>
          <p:cNvPr id="16" name="Pladsholder til billede 15"/>
          <p:cNvSpPr>
            <a:spLocks noGrp="1"/>
          </p:cNvSpPr>
          <p:nvPr>
            <p:ph type="pic" sz="quarter" idx="15" hasCustomPrompt="1"/>
          </p:nvPr>
        </p:nvSpPr>
        <p:spPr>
          <a:xfrm>
            <a:off x="541933" y="5963566"/>
            <a:ext cx="3938400" cy="0"/>
          </a:xfrm>
          <a:ln w="6350">
            <a:solidFill>
              <a:schemeClr val="bg1"/>
            </a:solidFill>
          </a:ln>
        </p:spPr>
        <p:txBody>
          <a:bodyPr/>
          <a:lstStyle>
            <a:lvl1pPr marL="0" indent="0">
              <a:buNone/>
              <a:defRPr/>
            </a:lvl1pPr>
          </a:lstStyle>
          <a:p>
            <a:r>
              <a:rPr lang="da-DK" dirty="0" smtClean="0"/>
              <a:t> </a:t>
            </a:r>
            <a:endParaRPr lang="da-DK" dirty="0"/>
          </a:p>
        </p:txBody>
      </p:sp>
      <p:sp>
        <p:nvSpPr>
          <p:cNvPr id="20" name="Pladsholder til billede 15"/>
          <p:cNvSpPr>
            <a:spLocks noGrp="1"/>
          </p:cNvSpPr>
          <p:nvPr>
            <p:ph type="pic" sz="quarter" idx="16" hasCustomPrompt="1"/>
          </p:nvPr>
        </p:nvSpPr>
        <p:spPr>
          <a:xfrm>
            <a:off x="4665919" y="5963566"/>
            <a:ext cx="3938400" cy="0"/>
          </a:xfrm>
          <a:ln w="6350">
            <a:solidFill>
              <a:schemeClr val="bg1"/>
            </a:solidFill>
          </a:ln>
        </p:spPr>
        <p:txBody>
          <a:bodyPr/>
          <a:lstStyle>
            <a:lvl1pPr marL="0" indent="0">
              <a:buNone/>
              <a:defRPr/>
            </a:lvl1pPr>
          </a:lstStyle>
          <a:p>
            <a:r>
              <a:rPr lang="da-DK" dirty="0" smtClean="0"/>
              <a:t> </a:t>
            </a:r>
            <a:endParaRPr lang="da-DK" dirty="0"/>
          </a:p>
        </p:txBody>
      </p:sp>
    </p:spTree>
    <p:extLst>
      <p:ext uri="{BB962C8B-B14F-4D97-AF65-F5344CB8AC3E}">
        <p14:creationId xmlns:p14="http://schemas.microsoft.com/office/powerpoint/2010/main" val="10484381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og indholdsobjekt hvid">
    <p:spTree>
      <p:nvGrpSpPr>
        <p:cNvPr id="1" name=""/>
        <p:cNvGrpSpPr/>
        <p:nvPr/>
      </p:nvGrpSpPr>
      <p:grpSpPr>
        <a:xfrm>
          <a:off x="0" y="0"/>
          <a:ext cx="0" cy="0"/>
          <a:chOff x="0" y="0"/>
          <a:chExt cx="0" cy="0"/>
        </a:xfrm>
      </p:grpSpPr>
      <p:sp>
        <p:nvSpPr>
          <p:cNvPr id="2" name="Titel 1"/>
          <p:cNvSpPr>
            <a:spLocks noGrp="1"/>
          </p:cNvSpPr>
          <p:nvPr>
            <p:ph type="title"/>
          </p:nvPr>
        </p:nvSpPr>
        <p:spPr>
          <a:xfrm>
            <a:off x="451371" y="489909"/>
            <a:ext cx="8233887" cy="1308571"/>
          </a:xfrm>
        </p:spPr>
        <p:txBody>
          <a:bodyPr tIns="0" anchor="t">
            <a:noAutofit/>
          </a:bodyPr>
          <a:lstStyle>
            <a:lvl1pPr algn="l">
              <a:lnSpc>
                <a:spcPts val="4917"/>
              </a:lnSpc>
              <a:defRPr sz="4700" b="0"/>
            </a:lvl1pPr>
          </a:lstStyle>
          <a:p>
            <a:r>
              <a:rPr lang="da-DK" smtClean="0"/>
              <a:t>Klik for at redigere i master</a:t>
            </a:r>
            <a:endParaRPr lang="da-DK" dirty="0"/>
          </a:p>
        </p:txBody>
      </p:sp>
      <p:sp>
        <p:nvSpPr>
          <p:cNvPr id="3" name="Pladsholder til indhold 2"/>
          <p:cNvSpPr>
            <a:spLocks noGrp="1"/>
          </p:cNvSpPr>
          <p:nvPr>
            <p:ph idx="1"/>
          </p:nvPr>
        </p:nvSpPr>
        <p:spPr>
          <a:xfrm>
            <a:off x="458669" y="1918637"/>
            <a:ext cx="8233887" cy="3996081"/>
          </a:xfrm>
        </p:spPr>
        <p:txBody>
          <a:bodyPr tIns="0">
            <a:noAutofit/>
          </a:bodyPr>
          <a:lstStyle>
            <a:lvl1pPr marL="0" indent="0">
              <a:buNone/>
              <a:defRPr sz="3000"/>
            </a:lvl1pPr>
            <a:lvl2pPr>
              <a:defRPr sz="3000"/>
            </a:lvl2pPr>
            <a:lvl3pPr>
              <a:defRPr sz="3000"/>
            </a:lvl3pPr>
            <a:lvl4pPr>
              <a:defRPr sz="3000"/>
            </a:lvl4pPr>
            <a:lvl5pPr>
              <a:defRPr sz="30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spTree>
    <p:extLst>
      <p:ext uri="{BB962C8B-B14F-4D97-AF65-F5344CB8AC3E}">
        <p14:creationId xmlns:p14="http://schemas.microsoft.com/office/powerpoint/2010/main" val="39468042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blå">
    <p:spTree>
      <p:nvGrpSpPr>
        <p:cNvPr id="1" name=""/>
        <p:cNvGrpSpPr/>
        <p:nvPr/>
      </p:nvGrpSpPr>
      <p:grpSpPr>
        <a:xfrm>
          <a:off x="0" y="0"/>
          <a:ext cx="0" cy="0"/>
          <a:chOff x="0" y="0"/>
          <a:chExt cx="0" cy="0"/>
        </a:xfrm>
      </p:grpSpPr>
      <p:sp>
        <p:nvSpPr>
          <p:cNvPr id="9" name="Rektangel 8"/>
          <p:cNvSpPr/>
          <p:nvPr userDrawn="1"/>
        </p:nvSpPr>
        <p:spPr>
          <a:xfrm>
            <a:off x="0" y="0"/>
            <a:ext cx="9147600" cy="686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751" tIns="45875" rIns="91751" bIns="45875" rtlCol="0" anchor="ctr"/>
          <a:lstStyle/>
          <a:p>
            <a:pPr algn="ctr"/>
            <a:endParaRPr lang="da-DK"/>
          </a:p>
        </p:txBody>
      </p:sp>
      <p:sp>
        <p:nvSpPr>
          <p:cNvPr id="2" name="Titel 1"/>
          <p:cNvSpPr>
            <a:spLocks noGrp="1"/>
          </p:cNvSpPr>
          <p:nvPr>
            <p:ph type="title"/>
          </p:nvPr>
        </p:nvSpPr>
        <p:spPr>
          <a:xfrm>
            <a:off x="450000" y="489600"/>
            <a:ext cx="8233887" cy="1308571"/>
          </a:xfrm>
        </p:spPr>
        <p:txBody>
          <a:bodyPr tIns="0" anchor="t">
            <a:noAutofit/>
          </a:bodyPr>
          <a:lstStyle>
            <a:lvl1pPr algn="l">
              <a:lnSpc>
                <a:spcPts val="4917"/>
              </a:lnSpc>
              <a:defRPr sz="4700" b="0"/>
            </a:lvl1pPr>
          </a:lstStyle>
          <a:p>
            <a:r>
              <a:rPr lang="da-DK" smtClean="0"/>
              <a:t>Klik for at redigere i master</a:t>
            </a:r>
            <a:endParaRPr lang="da-DK" dirty="0"/>
          </a:p>
        </p:txBody>
      </p:sp>
      <p:sp>
        <p:nvSpPr>
          <p:cNvPr id="3" name="Pladsholder til indhold 2"/>
          <p:cNvSpPr>
            <a:spLocks noGrp="1"/>
          </p:cNvSpPr>
          <p:nvPr>
            <p:ph idx="1"/>
          </p:nvPr>
        </p:nvSpPr>
        <p:spPr>
          <a:xfrm>
            <a:off x="457200" y="1918800"/>
            <a:ext cx="8233887" cy="3996081"/>
          </a:xfrm>
        </p:spPr>
        <p:txBody>
          <a:bodyPr tIns="0">
            <a:noAutofit/>
          </a:bodyPr>
          <a:lstStyle>
            <a:lvl1pPr marL="0" indent="0">
              <a:buNone/>
              <a:defRPr sz="3000"/>
            </a:lvl1pPr>
            <a:lvl2pPr>
              <a:defRPr sz="3000"/>
            </a:lvl2pPr>
            <a:lvl3pPr>
              <a:defRPr sz="3000"/>
            </a:lvl3pPr>
            <a:lvl4pPr>
              <a:defRPr sz="3000"/>
            </a:lvl4pPr>
            <a:lvl5pPr>
              <a:defRPr sz="30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p:cNvSpPr>
            <a:spLocks noGrp="1"/>
          </p:cNvSpPr>
          <p:nvPr>
            <p:ph type="dt" sz="half" idx="10"/>
          </p:nvPr>
        </p:nvSpPr>
        <p:spPr/>
        <p:txBody>
          <a:bodyPr/>
          <a:lstStyle/>
          <a:p>
            <a:fld id="{64E51B44-4615-4B11-B397-C75578C45028}"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cxnSp>
        <p:nvCxnSpPr>
          <p:cNvPr id="13" name="Lige forbindelse 12"/>
          <p:cNvCxnSpPr/>
          <p:nvPr userDrawn="1"/>
        </p:nvCxnSpPr>
        <p:spPr>
          <a:xfrm>
            <a:off x="550459" y="6102164"/>
            <a:ext cx="3920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userDrawn="1"/>
        </p:nvCxnSpPr>
        <p:spPr>
          <a:xfrm>
            <a:off x="4661157"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4"/>
          <p:cNvCxnSpPr/>
          <p:nvPr userDrawn="1"/>
        </p:nvCxnSpPr>
        <p:spPr>
          <a:xfrm>
            <a:off x="6719119"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4827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grøn">
    <p:spTree>
      <p:nvGrpSpPr>
        <p:cNvPr id="1" name=""/>
        <p:cNvGrpSpPr/>
        <p:nvPr/>
      </p:nvGrpSpPr>
      <p:grpSpPr>
        <a:xfrm>
          <a:off x="0" y="0"/>
          <a:ext cx="0" cy="0"/>
          <a:chOff x="0" y="0"/>
          <a:chExt cx="0" cy="0"/>
        </a:xfrm>
      </p:grpSpPr>
      <p:sp>
        <p:nvSpPr>
          <p:cNvPr id="9" name="Rektangel 8"/>
          <p:cNvSpPr/>
          <p:nvPr userDrawn="1"/>
        </p:nvSpPr>
        <p:spPr>
          <a:xfrm>
            <a:off x="0" y="0"/>
            <a:ext cx="9147600" cy="686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751" tIns="45875" rIns="91751" bIns="45875" rtlCol="0" anchor="ctr"/>
          <a:lstStyle/>
          <a:p>
            <a:pPr algn="ctr"/>
            <a:endParaRPr lang="da-DK"/>
          </a:p>
        </p:txBody>
      </p:sp>
      <p:sp>
        <p:nvSpPr>
          <p:cNvPr id="2" name="Titel 1"/>
          <p:cNvSpPr>
            <a:spLocks noGrp="1"/>
          </p:cNvSpPr>
          <p:nvPr>
            <p:ph type="title"/>
          </p:nvPr>
        </p:nvSpPr>
        <p:spPr>
          <a:xfrm>
            <a:off x="450000" y="489600"/>
            <a:ext cx="8233887" cy="1308571"/>
          </a:xfrm>
        </p:spPr>
        <p:txBody>
          <a:bodyPr tIns="0" anchor="t">
            <a:noAutofit/>
          </a:bodyPr>
          <a:lstStyle>
            <a:lvl1pPr algn="l">
              <a:lnSpc>
                <a:spcPts val="4917"/>
              </a:lnSpc>
              <a:defRPr sz="4700" b="0"/>
            </a:lvl1pPr>
          </a:lstStyle>
          <a:p>
            <a:r>
              <a:rPr lang="da-DK" smtClean="0"/>
              <a:t>Klik for at redigere i master</a:t>
            </a:r>
            <a:endParaRPr lang="da-DK" dirty="0"/>
          </a:p>
        </p:txBody>
      </p:sp>
      <p:sp>
        <p:nvSpPr>
          <p:cNvPr id="3" name="Pladsholder til indhold 2"/>
          <p:cNvSpPr>
            <a:spLocks noGrp="1"/>
          </p:cNvSpPr>
          <p:nvPr>
            <p:ph idx="1"/>
          </p:nvPr>
        </p:nvSpPr>
        <p:spPr>
          <a:xfrm>
            <a:off x="457200" y="1918800"/>
            <a:ext cx="8233887" cy="3996081"/>
          </a:xfrm>
        </p:spPr>
        <p:txBody>
          <a:bodyPr tIns="0">
            <a:noAutofit/>
          </a:bodyPr>
          <a:lstStyle>
            <a:lvl1pPr marL="0" indent="0">
              <a:buNone/>
              <a:defRPr sz="3000"/>
            </a:lvl1pPr>
            <a:lvl2pPr>
              <a:defRPr sz="3000"/>
            </a:lvl2pPr>
            <a:lvl3pPr>
              <a:defRPr sz="3000"/>
            </a:lvl3pPr>
            <a:lvl4pPr>
              <a:defRPr sz="3000"/>
            </a:lvl4pPr>
            <a:lvl5pPr>
              <a:defRPr sz="30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p:cNvSpPr>
            <a:spLocks noGrp="1"/>
          </p:cNvSpPr>
          <p:nvPr>
            <p:ph type="dt" sz="half" idx="10"/>
          </p:nvPr>
        </p:nvSpPr>
        <p:spPr/>
        <p:txBody>
          <a:bodyPr/>
          <a:lstStyle/>
          <a:p>
            <a:fld id="{F79063C8-582D-4804-A162-CB48499FA38B}"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cxnSp>
        <p:nvCxnSpPr>
          <p:cNvPr id="13" name="Lige forbindelse 12"/>
          <p:cNvCxnSpPr/>
          <p:nvPr userDrawn="1"/>
        </p:nvCxnSpPr>
        <p:spPr>
          <a:xfrm>
            <a:off x="550459" y="6102164"/>
            <a:ext cx="3920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userDrawn="1"/>
        </p:nvCxnSpPr>
        <p:spPr>
          <a:xfrm>
            <a:off x="4661157"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4"/>
          <p:cNvCxnSpPr/>
          <p:nvPr userDrawn="1"/>
        </p:nvCxnSpPr>
        <p:spPr>
          <a:xfrm>
            <a:off x="6719119"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0229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og indhold">
    <p:spTree>
      <p:nvGrpSpPr>
        <p:cNvPr id="1" name=""/>
        <p:cNvGrpSpPr/>
        <p:nvPr/>
      </p:nvGrpSpPr>
      <p:grpSpPr>
        <a:xfrm>
          <a:off x="0" y="0"/>
          <a:ext cx="0" cy="0"/>
          <a:chOff x="0" y="0"/>
          <a:chExt cx="0" cy="0"/>
        </a:xfrm>
      </p:grpSpPr>
      <p:sp>
        <p:nvSpPr>
          <p:cNvPr id="2" name="Titel 1"/>
          <p:cNvSpPr>
            <a:spLocks noGrp="1"/>
          </p:cNvSpPr>
          <p:nvPr>
            <p:ph type="title"/>
          </p:nvPr>
        </p:nvSpPr>
        <p:spPr>
          <a:xfrm>
            <a:off x="451372" y="499433"/>
            <a:ext cx="3848630" cy="2643916"/>
          </a:xfrm>
        </p:spPr>
        <p:txBody>
          <a:bodyPr tIns="0" anchor="t">
            <a:noAutofit/>
          </a:bodyPr>
          <a:lstStyle>
            <a:lvl1pPr algn="l">
              <a:lnSpc>
                <a:spcPts val="4917"/>
              </a:lnSpc>
              <a:defRPr sz="4700" b="0"/>
            </a:lvl1pPr>
          </a:lstStyle>
          <a:p>
            <a:r>
              <a:rPr lang="da-DK" smtClean="0"/>
              <a:t>Klik for at redigere i master</a:t>
            </a:r>
            <a:endParaRPr lang="da-DK" dirty="0"/>
          </a:p>
        </p:txBody>
      </p:sp>
      <p:sp>
        <p:nvSpPr>
          <p:cNvPr id="3" name="Pladsholder til indhold 2"/>
          <p:cNvSpPr>
            <a:spLocks noGrp="1"/>
          </p:cNvSpPr>
          <p:nvPr>
            <p:ph idx="1"/>
          </p:nvPr>
        </p:nvSpPr>
        <p:spPr>
          <a:xfrm>
            <a:off x="4557523" y="471282"/>
            <a:ext cx="4071822" cy="5487514"/>
          </a:xfrm>
        </p:spPr>
        <p:txBody>
          <a:bodyPr tIns="0">
            <a:noAutofit/>
          </a:bodyPr>
          <a:lstStyle>
            <a:lvl1pPr marL="371146" indent="-371146">
              <a:buSzPct val="100000"/>
              <a:buFont typeface="Symbol" panose="05050102010706020507" pitchFamily="18" charset="2"/>
              <a:buChar char="¾"/>
              <a:defRPr sz="2100"/>
            </a:lvl1pPr>
            <a:lvl2pPr>
              <a:defRPr sz="2100"/>
            </a:lvl2pPr>
            <a:lvl3pPr>
              <a:defRPr sz="2100"/>
            </a:lvl3pPr>
            <a:lvl4pPr>
              <a:defRPr sz="2100"/>
            </a:lvl4pPr>
            <a:lvl5pPr>
              <a:defRPr sz="21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p:cNvSpPr>
            <a:spLocks noGrp="1"/>
          </p:cNvSpPr>
          <p:nvPr>
            <p:ph type="dt" sz="half" idx="10"/>
          </p:nvPr>
        </p:nvSpPr>
        <p:spPr/>
        <p:txBody>
          <a:bodyPr/>
          <a:lstStyle/>
          <a:p>
            <a:fld id="{B6AD01AE-B940-4C1B-84F6-9A471D477BBF}"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spTree>
    <p:extLst>
      <p:ext uri="{BB962C8B-B14F-4D97-AF65-F5344CB8AC3E}">
        <p14:creationId xmlns:p14="http://schemas.microsoft.com/office/powerpoint/2010/main" val="24926190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og tekst">
    <p:spTree>
      <p:nvGrpSpPr>
        <p:cNvPr id="1" name=""/>
        <p:cNvGrpSpPr/>
        <p:nvPr/>
      </p:nvGrpSpPr>
      <p:grpSpPr>
        <a:xfrm>
          <a:off x="0" y="0"/>
          <a:ext cx="0" cy="0"/>
          <a:chOff x="0" y="0"/>
          <a:chExt cx="0" cy="0"/>
        </a:xfrm>
      </p:grpSpPr>
      <p:sp>
        <p:nvSpPr>
          <p:cNvPr id="13" name="Rektangel 12"/>
          <p:cNvSpPr/>
          <p:nvPr userDrawn="1"/>
        </p:nvSpPr>
        <p:spPr>
          <a:xfrm>
            <a:off x="4568337" y="0"/>
            <a:ext cx="4580425" cy="6862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751" tIns="45875" rIns="91751" bIns="45875" rtlCol="0" anchor="ctr"/>
          <a:lstStyle/>
          <a:p>
            <a:pPr algn="ctr"/>
            <a:endParaRPr lang="da-DK"/>
          </a:p>
        </p:txBody>
      </p:sp>
      <p:sp>
        <p:nvSpPr>
          <p:cNvPr id="2" name="Titel 1"/>
          <p:cNvSpPr>
            <a:spLocks noGrp="1"/>
          </p:cNvSpPr>
          <p:nvPr>
            <p:ph type="title"/>
          </p:nvPr>
        </p:nvSpPr>
        <p:spPr>
          <a:xfrm>
            <a:off x="450000" y="500400"/>
            <a:ext cx="3848630" cy="2533558"/>
          </a:xfrm>
        </p:spPr>
        <p:txBody>
          <a:bodyPr tIns="0" anchor="t">
            <a:noAutofit/>
          </a:bodyPr>
          <a:lstStyle>
            <a:lvl1pPr algn="l">
              <a:lnSpc>
                <a:spcPts val="4917"/>
              </a:lnSpc>
              <a:defRPr sz="4700" b="0"/>
            </a:lvl1pPr>
          </a:lstStyle>
          <a:p>
            <a:r>
              <a:rPr lang="da-DK" smtClean="0"/>
              <a:t>Klik for at redigere i master</a:t>
            </a:r>
            <a:endParaRPr lang="da-DK" dirty="0"/>
          </a:p>
        </p:txBody>
      </p:sp>
      <p:sp>
        <p:nvSpPr>
          <p:cNvPr id="4" name="Pladsholder til dato 3"/>
          <p:cNvSpPr>
            <a:spLocks noGrp="1"/>
          </p:cNvSpPr>
          <p:nvPr>
            <p:ph type="dt" sz="half" idx="10"/>
          </p:nvPr>
        </p:nvSpPr>
        <p:spPr/>
        <p:txBody>
          <a:bodyPr/>
          <a:lstStyle/>
          <a:p>
            <a:fld id="{E0666BBC-913A-48EC-BB44-005599E8DE83}"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sp>
        <p:nvSpPr>
          <p:cNvPr id="9" name="Pladsholder til tekst 8"/>
          <p:cNvSpPr>
            <a:spLocks noGrp="1"/>
          </p:cNvSpPr>
          <p:nvPr>
            <p:ph type="body" sz="quarter" idx="13"/>
          </p:nvPr>
        </p:nvSpPr>
        <p:spPr>
          <a:xfrm>
            <a:off x="464494" y="3131924"/>
            <a:ext cx="3772621" cy="2730380"/>
          </a:xfrm>
        </p:spPr>
        <p:txBody>
          <a:bodyPr>
            <a:noAutofit/>
          </a:bodyPr>
          <a:lstStyle>
            <a:lvl1pPr marL="0" indent="0">
              <a:buNone/>
              <a:defRPr sz="2200"/>
            </a:lvl1pPr>
            <a:lvl2pPr>
              <a:defRPr sz="2200"/>
            </a:lvl2pPr>
            <a:lvl3pPr>
              <a:defRPr sz="2200"/>
            </a:lvl3pPr>
            <a:lvl4pPr>
              <a:defRPr sz="2200"/>
            </a:lvl4pPr>
            <a:lvl5pPr>
              <a:defRPr sz="22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cxnSp>
        <p:nvCxnSpPr>
          <p:cNvPr id="15" name="Lige forbindelse 14"/>
          <p:cNvCxnSpPr/>
          <p:nvPr userDrawn="1"/>
        </p:nvCxnSpPr>
        <p:spPr>
          <a:xfrm>
            <a:off x="4661157"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5"/>
          <p:cNvCxnSpPr/>
          <p:nvPr userDrawn="1"/>
        </p:nvCxnSpPr>
        <p:spPr>
          <a:xfrm>
            <a:off x="6719119"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562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tekst og baggrundsbillede">
    <p:spTree>
      <p:nvGrpSpPr>
        <p:cNvPr id="1" name=""/>
        <p:cNvGrpSpPr/>
        <p:nvPr/>
      </p:nvGrpSpPr>
      <p:grpSpPr>
        <a:xfrm>
          <a:off x="0" y="0"/>
          <a:ext cx="0" cy="0"/>
          <a:chOff x="0" y="0"/>
          <a:chExt cx="0" cy="0"/>
        </a:xfrm>
      </p:grpSpPr>
      <p:sp>
        <p:nvSpPr>
          <p:cNvPr id="7" name="Pladsholder til billede 6"/>
          <p:cNvSpPr>
            <a:spLocks noGrp="1"/>
          </p:cNvSpPr>
          <p:nvPr>
            <p:ph type="pic" sz="quarter" idx="14"/>
          </p:nvPr>
        </p:nvSpPr>
        <p:spPr>
          <a:xfrm>
            <a:off x="4568337" y="857"/>
            <a:ext cx="4580426" cy="6861048"/>
          </a:xfrm>
        </p:spPr>
        <p:txBody>
          <a:bodyPr>
            <a:normAutofit/>
          </a:bodyPr>
          <a:lstStyle>
            <a:lvl1pPr marL="0" indent="0">
              <a:buNone/>
              <a:defRPr sz="2000"/>
            </a:lvl1pPr>
          </a:lstStyle>
          <a:p>
            <a:r>
              <a:rPr lang="da-DK" smtClean="0"/>
              <a:t>Klik på ikonet for at tilføje et billede</a:t>
            </a:r>
            <a:endParaRPr lang="da-DK" dirty="0"/>
          </a:p>
        </p:txBody>
      </p:sp>
      <p:sp>
        <p:nvSpPr>
          <p:cNvPr id="2" name="Titel 1"/>
          <p:cNvSpPr>
            <a:spLocks noGrp="1"/>
          </p:cNvSpPr>
          <p:nvPr>
            <p:ph type="title"/>
          </p:nvPr>
        </p:nvSpPr>
        <p:spPr>
          <a:xfrm>
            <a:off x="450000" y="500400"/>
            <a:ext cx="3848630" cy="2533558"/>
          </a:xfrm>
        </p:spPr>
        <p:txBody>
          <a:bodyPr tIns="0" anchor="t">
            <a:noAutofit/>
          </a:bodyPr>
          <a:lstStyle>
            <a:lvl1pPr algn="l">
              <a:lnSpc>
                <a:spcPts val="4917"/>
              </a:lnSpc>
              <a:defRPr sz="4700" b="0"/>
            </a:lvl1pPr>
          </a:lstStyle>
          <a:p>
            <a:r>
              <a:rPr lang="da-DK" smtClean="0"/>
              <a:t>Klik for at redigere i master</a:t>
            </a:r>
            <a:endParaRPr lang="da-DK" dirty="0"/>
          </a:p>
        </p:txBody>
      </p:sp>
      <p:sp>
        <p:nvSpPr>
          <p:cNvPr id="4" name="Pladsholder til dato 3"/>
          <p:cNvSpPr>
            <a:spLocks noGrp="1"/>
          </p:cNvSpPr>
          <p:nvPr>
            <p:ph type="dt" sz="half" idx="10"/>
          </p:nvPr>
        </p:nvSpPr>
        <p:spPr/>
        <p:txBody>
          <a:bodyPr/>
          <a:lstStyle/>
          <a:p>
            <a:fld id="{B7D74BCA-7BF0-4EAA-BFD8-193394C4F40E}"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sp>
        <p:nvSpPr>
          <p:cNvPr id="9" name="Pladsholder til tekst 8"/>
          <p:cNvSpPr>
            <a:spLocks noGrp="1"/>
          </p:cNvSpPr>
          <p:nvPr>
            <p:ph type="body" sz="quarter" idx="13"/>
          </p:nvPr>
        </p:nvSpPr>
        <p:spPr>
          <a:xfrm>
            <a:off x="464400" y="3132000"/>
            <a:ext cx="3772621" cy="2730380"/>
          </a:xfrm>
        </p:spPr>
        <p:txBody>
          <a:bodyPr>
            <a:noAutofit/>
          </a:bodyPr>
          <a:lstStyle>
            <a:lvl1pPr marL="0" indent="0">
              <a:buNone/>
              <a:defRPr sz="2200"/>
            </a:lvl1pPr>
            <a:lvl2pPr>
              <a:defRPr sz="2200"/>
            </a:lvl2pPr>
            <a:lvl3pPr>
              <a:defRPr sz="2200"/>
            </a:lvl3pPr>
            <a:lvl4pPr>
              <a:defRPr sz="2200"/>
            </a:lvl4pPr>
            <a:lvl5pPr>
              <a:defRPr sz="22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4" name="Pladsholder til billede 15"/>
          <p:cNvSpPr>
            <a:spLocks noGrp="1"/>
          </p:cNvSpPr>
          <p:nvPr>
            <p:ph type="pic" sz="quarter" idx="15" hasCustomPrompt="1"/>
          </p:nvPr>
        </p:nvSpPr>
        <p:spPr>
          <a:xfrm>
            <a:off x="6728848" y="6102000"/>
            <a:ext cx="1875600" cy="0"/>
          </a:xfrm>
          <a:ln w="6350">
            <a:solidFill>
              <a:schemeClr val="tx1"/>
            </a:solidFill>
          </a:ln>
        </p:spPr>
        <p:txBody>
          <a:bodyPr/>
          <a:lstStyle>
            <a:lvl1pPr marL="0" indent="0">
              <a:buNone/>
              <a:defRPr/>
            </a:lvl1pPr>
          </a:lstStyle>
          <a:p>
            <a:r>
              <a:rPr lang="da-DK" dirty="0" smtClean="0"/>
              <a:t> </a:t>
            </a:r>
            <a:endParaRPr lang="da-DK" dirty="0"/>
          </a:p>
        </p:txBody>
      </p:sp>
      <p:sp>
        <p:nvSpPr>
          <p:cNvPr id="16" name="Pladsholder til billede 15"/>
          <p:cNvSpPr>
            <a:spLocks noGrp="1"/>
          </p:cNvSpPr>
          <p:nvPr>
            <p:ph type="pic" sz="quarter" idx="16" hasCustomPrompt="1"/>
          </p:nvPr>
        </p:nvSpPr>
        <p:spPr>
          <a:xfrm>
            <a:off x="4661157" y="6102000"/>
            <a:ext cx="1875600" cy="0"/>
          </a:xfrm>
          <a:ln w="6350">
            <a:solidFill>
              <a:schemeClr val="tx1"/>
            </a:solidFill>
          </a:ln>
        </p:spPr>
        <p:txBody>
          <a:bodyPr/>
          <a:lstStyle>
            <a:lvl1pPr marL="0" indent="0">
              <a:buNone/>
              <a:defRPr/>
            </a:lvl1pPr>
          </a:lstStyle>
          <a:p>
            <a:r>
              <a:rPr lang="da-DK" dirty="0" smtClean="0"/>
              <a:t> </a:t>
            </a:r>
            <a:endParaRPr lang="da-DK" dirty="0"/>
          </a:p>
        </p:txBody>
      </p:sp>
      <p:sp>
        <p:nvSpPr>
          <p:cNvPr id="17" name="Pladsholder til billede 15"/>
          <p:cNvSpPr>
            <a:spLocks noGrp="1"/>
          </p:cNvSpPr>
          <p:nvPr>
            <p:ph type="pic" sz="quarter" idx="17" hasCustomPrompt="1"/>
          </p:nvPr>
        </p:nvSpPr>
        <p:spPr>
          <a:xfrm>
            <a:off x="6728848" y="834331"/>
            <a:ext cx="1875600" cy="0"/>
          </a:xfrm>
          <a:ln w="6350">
            <a:solidFill>
              <a:schemeClr val="tx1"/>
            </a:solidFill>
          </a:ln>
        </p:spPr>
        <p:txBody>
          <a:bodyPr/>
          <a:lstStyle>
            <a:lvl1pPr marL="0" indent="0">
              <a:buNone/>
              <a:defRPr/>
            </a:lvl1pPr>
          </a:lstStyle>
          <a:p>
            <a:r>
              <a:rPr lang="da-DK" dirty="0" smtClean="0"/>
              <a:t> </a:t>
            </a:r>
            <a:endParaRPr lang="da-DK" dirty="0"/>
          </a:p>
        </p:txBody>
      </p:sp>
    </p:spTree>
    <p:extLst>
      <p:ext uri="{BB962C8B-B14F-4D97-AF65-F5344CB8AC3E}">
        <p14:creationId xmlns:p14="http://schemas.microsoft.com/office/powerpoint/2010/main" val="24697769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alter">
    <p:spTree>
      <p:nvGrpSpPr>
        <p:cNvPr id="1" name=""/>
        <p:cNvGrpSpPr/>
        <p:nvPr/>
      </p:nvGrpSpPr>
      <p:grpSpPr>
        <a:xfrm>
          <a:off x="0" y="0"/>
          <a:ext cx="0" cy="0"/>
          <a:chOff x="0" y="0"/>
          <a:chExt cx="0" cy="0"/>
        </a:xfrm>
      </p:grpSpPr>
      <p:sp>
        <p:nvSpPr>
          <p:cNvPr id="2" name="Titel 1"/>
          <p:cNvSpPr>
            <a:spLocks noGrp="1"/>
          </p:cNvSpPr>
          <p:nvPr>
            <p:ph type="title"/>
          </p:nvPr>
        </p:nvSpPr>
        <p:spPr>
          <a:xfrm>
            <a:off x="450506" y="464539"/>
            <a:ext cx="8233887" cy="891310"/>
          </a:xfrm>
        </p:spPr>
        <p:txBody>
          <a:bodyPr anchor="t">
            <a:normAutofit/>
          </a:bodyPr>
          <a:lstStyle>
            <a:lvl1pPr algn="l">
              <a:lnSpc>
                <a:spcPts val="2408"/>
              </a:lnSpc>
              <a:defRPr sz="2200"/>
            </a:lvl1pPr>
          </a:lstStyle>
          <a:p>
            <a:r>
              <a:rPr lang="da-DK" smtClean="0"/>
              <a:t>Klik for at redigere i master</a:t>
            </a:r>
            <a:endParaRPr lang="da-DK" dirty="0"/>
          </a:p>
        </p:txBody>
      </p:sp>
      <p:sp>
        <p:nvSpPr>
          <p:cNvPr id="5" name="Pladsholder til dato 4"/>
          <p:cNvSpPr>
            <a:spLocks noGrp="1"/>
          </p:cNvSpPr>
          <p:nvPr>
            <p:ph type="dt" sz="half" idx="10"/>
          </p:nvPr>
        </p:nvSpPr>
        <p:spPr/>
        <p:txBody>
          <a:bodyPr/>
          <a:lstStyle/>
          <a:p>
            <a:fld id="{97AD7F93-6153-4861-B655-F269DA3048ED}" type="datetime2">
              <a:rPr lang="da-DK" smtClean="0"/>
              <a:t>20. marts 2018</a:t>
            </a:fld>
            <a:endParaRPr lang="da-DK"/>
          </a:p>
        </p:txBody>
      </p:sp>
      <p:sp>
        <p:nvSpPr>
          <p:cNvPr id="6" name="Pladsholder til sidefod 5"/>
          <p:cNvSpPr>
            <a:spLocks noGrp="1"/>
          </p:cNvSpPr>
          <p:nvPr>
            <p:ph type="ftr" sz="quarter" idx="11"/>
          </p:nvPr>
        </p:nvSpPr>
        <p:spPr/>
        <p:txBody>
          <a:bodyPr/>
          <a:lstStyle/>
          <a:p>
            <a:r>
              <a:rPr lang="da-DK" smtClean="0"/>
              <a:t>Energistyrelsen</a:t>
            </a:r>
            <a:endParaRPr lang="da-DK"/>
          </a:p>
        </p:txBody>
      </p:sp>
      <p:sp>
        <p:nvSpPr>
          <p:cNvPr id="7" name="Pladsholder til diasnummer 6"/>
          <p:cNvSpPr>
            <a:spLocks noGrp="1"/>
          </p:cNvSpPr>
          <p:nvPr>
            <p:ph type="sldNum" sz="quarter" idx="12"/>
          </p:nvPr>
        </p:nvSpPr>
        <p:spPr/>
        <p:txBody>
          <a:bodyPr/>
          <a:lstStyle/>
          <a:p>
            <a:r>
              <a:rPr lang="da-DK" dirty="0" smtClean="0"/>
              <a:t>Side </a:t>
            </a:r>
            <a:fld id="{8E044AEF-F590-47CE-BE8F-5C241A59BA2A}" type="slidenum">
              <a:rPr lang="da-DK" smtClean="0"/>
              <a:pPr/>
              <a:t>‹nr.›</a:t>
            </a:fld>
            <a:endParaRPr lang="da-DK" dirty="0"/>
          </a:p>
        </p:txBody>
      </p:sp>
      <p:cxnSp>
        <p:nvCxnSpPr>
          <p:cNvPr id="10" name="Lige forbindelse 9"/>
          <p:cNvCxnSpPr/>
          <p:nvPr userDrawn="1"/>
        </p:nvCxnSpPr>
        <p:spPr>
          <a:xfrm>
            <a:off x="4661157" y="1802553"/>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userDrawn="1"/>
        </p:nvCxnSpPr>
        <p:spPr>
          <a:xfrm>
            <a:off x="6710410" y="1802553"/>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Lige forbindelse 11"/>
          <p:cNvCxnSpPr/>
          <p:nvPr userDrawn="1"/>
        </p:nvCxnSpPr>
        <p:spPr>
          <a:xfrm>
            <a:off x="538486" y="1802553"/>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Lige forbindelse 12"/>
          <p:cNvCxnSpPr/>
          <p:nvPr userDrawn="1"/>
        </p:nvCxnSpPr>
        <p:spPr>
          <a:xfrm>
            <a:off x="2609284" y="1802553"/>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ladsholder til tekst 14"/>
          <p:cNvSpPr>
            <a:spLocks noGrp="1"/>
          </p:cNvSpPr>
          <p:nvPr>
            <p:ph type="body" sz="quarter" idx="13"/>
          </p:nvPr>
        </p:nvSpPr>
        <p:spPr>
          <a:xfrm>
            <a:off x="453465" y="2012591"/>
            <a:ext cx="8297380" cy="3674437"/>
          </a:xfrm>
        </p:spPr>
        <p:txBody>
          <a:bodyPr numCol="4" spcCol="180612">
            <a:normAutofit/>
          </a:bodyPr>
          <a:lstStyle>
            <a:lvl1pPr marL="0" indent="0">
              <a:buNone/>
              <a:defRPr sz="1400"/>
            </a:lvl1pPr>
            <a:lvl2pPr>
              <a:defRPr sz="1400"/>
            </a:lvl2pPr>
            <a:lvl3pPr>
              <a:defRPr sz="1400"/>
            </a:lvl3pPr>
            <a:lvl4pPr>
              <a:defRPr sz="1400"/>
            </a:lvl4pPr>
            <a:lvl5pPr>
              <a:defRPr sz="1400"/>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Tree>
    <p:extLst>
      <p:ext uri="{BB962C8B-B14F-4D97-AF65-F5344CB8AC3E}">
        <p14:creationId xmlns:p14="http://schemas.microsoft.com/office/powerpoint/2010/main" val="38986947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439" y="274829"/>
            <a:ext cx="8233887" cy="1143794"/>
          </a:xfrm>
          <a:prstGeom prst="rect">
            <a:avLst/>
          </a:prstGeom>
        </p:spPr>
        <p:txBody>
          <a:bodyPr vert="horz" lIns="91751" tIns="45875" rIns="91751" bIns="45875"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439" y="1601313"/>
            <a:ext cx="8233887" cy="4206332"/>
          </a:xfrm>
          <a:prstGeom prst="rect">
            <a:avLst/>
          </a:prstGeom>
        </p:spPr>
        <p:txBody>
          <a:bodyPr vert="horz" lIns="91751" tIns="45875" rIns="91751" bIns="45875"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6630698" y="6206396"/>
            <a:ext cx="1232615" cy="365379"/>
          </a:xfrm>
          <a:prstGeom prst="rect">
            <a:avLst/>
          </a:prstGeom>
        </p:spPr>
        <p:txBody>
          <a:bodyPr vert="horz" lIns="91751" tIns="45875" rIns="91751" bIns="45875" rtlCol="0" anchor="t"/>
          <a:lstStyle>
            <a:lvl1pPr algn="l">
              <a:defRPr sz="700">
                <a:solidFill>
                  <a:schemeClr val="tx1"/>
                </a:solidFill>
              </a:defRPr>
            </a:lvl1pPr>
          </a:lstStyle>
          <a:p>
            <a:fld id="{D6C43E05-5416-43CC-9354-A0F970D8A001}" type="datetime2">
              <a:rPr lang="da-DK" smtClean="0"/>
              <a:t>20. marts 2018</a:t>
            </a:fld>
            <a:endParaRPr lang="da-DK" dirty="0"/>
          </a:p>
        </p:txBody>
      </p:sp>
      <p:sp>
        <p:nvSpPr>
          <p:cNvPr id="5" name="Pladsholder til sidefod 4"/>
          <p:cNvSpPr>
            <a:spLocks noGrp="1"/>
          </p:cNvSpPr>
          <p:nvPr>
            <p:ph type="ftr" sz="quarter" idx="3"/>
          </p:nvPr>
        </p:nvSpPr>
        <p:spPr>
          <a:xfrm>
            <a:off x="446048" y="6206396"/>
            <a:ext cx="2897109" cy="365379"/>
          </a:xfrm>
          <a:prstGeom prst="rect">
            <a:avLst/>
          </a:prstGeom>
        </p:spPr>
        <p:txBody>
          <a:bodyPr vert="horz" lIns="91751" tIns="45875" rIns="91751" bIns="45875" rtlCol="0" anchor="t"/>
          <a:lstStyle>
            <a:lvl1pPr algn="l">
              <a:defRPr sz="700">
                <a:solidFill>
                  <a:schemeClr val="tx1"/>
                </a:solidFill>
              </a:defRPr>
            </a:lvl1pPr>
          </a:lstStyle>
          <a:p>
            <a:r>
              <a:rPr lang="da-DK" smtClean="0"/>
              <a:t>Energistyrelsen</a:t>
            </a:r>
            <a:endParaRPr lang="da-DK" dirty="0"/>
          </a:p>
        </p:txBody>
      </p:sp>
      <p:sp>
        <p:nvSpPr>
          <p:cNvPr id="6" name="Pladsholder til diasnummer 5"/>
          <p:cNvSpPr>
            <a:spLocks noGrp="1"/>
          </p:cNvSpPr>
          <p:nvPr>
            <p:ph type="sldNum" sz="quarter" idx="4"/>
          </p:nvPr>
        </p:nvSpPr>
        <p:spPr>
          <a:xfrm>
            <a:off x="7878555" y="6206396"/>
            <a:ext cx="808210" cy="365379"/>
          </a:xfrm>
          <a:prstGeom prst="rect">
            <a:avLst/>
          </a:prstGeom>
        </p:spPr>
        <p:txBody>
          <a:bodyPr vert="horz" lIns="91751" tIns="45875" rIns="91751" bIns="45875" rtlCol="0" anchor="t"/>
          <a:lstStyle>
            <a:lvl1pPr algn="r">
              <a:defRPr sz="700">
                <a:solidFill>
                  <a:schemeClr val="tx1"/>
                </a:solidFill>
              </a:defRPr>
            </a:lvl1pPr>
          </a:lstStyle>
          <a:p>
            <a:r>
              <a:rPr lang="da-DK" dirty="0" smtClean="0"/>
              <a:t>Side </a:t>
            </a:r>
            <a:fld id="{8E044AEF-F590-47CE-BE8F-5C241A59BA2A}" type="slidenum">
              <a:rPr lang="da-DK" smtClean="0"/>
              <a:pPr/>
              <a:t>‹nr.›</a:t>
            </a:fld>
            <a:endParaRPr lang="da-DK" dirty="0"/>
          </a:p>
        </p:txBody>
      </p:sp>
      <p:cxnSp>
        <p:nvCxnSpPr>
          <p:cNvPr id="9" name="Lige forbindelse 8"/>
          <p:cNvCxnSpPr/>
          <p:nvPr/>
        </p:nvCxnSpPr>
        <p:spPr>
          <a:xfrm>
            <a:off x="550459" y="6102164"/>
            <a:ext cx="3920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Lige forbindelse 9"/>
          <p:cNvCxnSpPr/>
          <p:nvPr/>
        </p:nvCxnSpPr>
        <p:spPr>
          <a:xfrm>
            <a:off x="4661157"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6719119" y="6102164"/>
            <a:ext cx="1875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99378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62" r:id="rId5"/>
    <p:sldLayoutId id="2147483663" r:id="rId6"/>
    <p:sldLayoutId id="2147483664" r:id="rId7"/>
    <p:sldLayoutId id="2147483665" r:id="rId8"/>
    <p:sldLayoutId id="2147483652" r:id="rId9"/>
    <p:sldLayoutId id="2147483666" r:id="rId10"/>
  </p:sldLayoutIdLst>
  <p:timing>
    <p:tnLst>
      <p:par>
        <p:cTn id="1" dur="indefinite" restart="never" nodeType="tmRoot"/>
      </p:par>
    </p:tnLst>
  </p:timing>
  <p:hf hdr="0"/>
  <p:txStyles>
    <p:titleStyle>
      <a:lvl1pPr algn="ctr" defTabSz="917509" rtl="0" eaLnBrk="1" latinLnBrk="0" hangingPunct="1">
        <a:spcBef>
          <a:spcPct val="0"/>
        </a:spcBef>
        <a:buNone/>
        <a:defRPr sz="4400" kern="1200">
          <a:solidFill>
            <a:schemeClr val="tx1"/>
          </a:solidFill>
          <a:latin typeface="+mj-lt"/>
          <a:ea typeface="+mj-ea"/>
          <a:cs typeface="+mj-cs"/>
        </a:defRPr>
      </a:lvl1pPr>
    </p:titleStyle>
    <p:bodyStyle>
      <a:lvl1pPr marL="344066" indent="-344066" algn="l" defTabSz="917509"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5476" indent="-286722" algn="l" defTabSz="917509"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6886" indent="-229377" algn="l" defTabSz="917509"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5641" indent="-229377" algn="l" defTabSz="91750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64395" indent="-229377" algn="l" defTabSz="91750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23150" indent="-229377" algn="l" defTabSz="91750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81904" indent="-229377" algn="l" defTabSz="91750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40659" indent="-229377" algn="l" defTabSz="91750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99413" indent="-229377" algn="l" defTabSz="91750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7509" rtl="0" eaLnBrk="1" latinLnBrk="0" hangingPunct="1">
        <a:defRPr sz="1800" kern="1200">
          <a:solidFill>
            <a:schemeClr val="tx1"/>
          </a:solidFill>
          <a:latin typeface="+mn-lt"/>
          <a:ea typeface="+mn-ea"/>
          <a:cs typeface="+mn-cs"/>
        </a:defRPr>
      </a:lvl1pPr>
      <a:lvl2pPr marL="458754" algn="l" defTabSz="917509" rtl="0" eaLnBrk="1" latinLnBrk="0" hangingPunct="1">
        <a:defRPr sz="1800" kern="1200">
          <a:solidFill>
            <a:schemeClr val="tx1"/>
          </a:solidFill>
          <a:latin typeface="+mn-lt"/>
          <a:ea typeface="+mn-ea"/>
          <a:cs typeface="+mn-cs"/>
        </a:defRPr>
      </a:lvl2pPr>
      <a:lvl3pPr marL="917509" algn="l" defTabSz="917509" rtl="0" eaLnBrk="1" latinLnBrk="0" hangingPunct="1">
        <a:defRPr sz="1800" kern="1200">
          <a:solidFill>
            <a:schemeClr val="tx1"/>
          </a:solidFill>
          <a:latin typeface="+mn-lt"/>
          <a:ea typeface="+mn-ea"/>
          <a:cs typeface="+mn-cs"/>
        </a:defRPr>
      </a:lvl3pPr>
      <a:lvl4pPr marL="1376263" algn="l" defTabSz="917509" rtl="0" eaLnBrk="1" latinLnBrk="0" hangingPunct="1">
        <a:defRPr sz="1800" kern="1200">
          <a:solidFill>
            <a:schemeClr val="tx1"/>
          </a:solidFill>
          <a:latin typeface="+mn-lt"/>
          <a:ea typeface="+mn-ea"/>
          <a:cs typeface="+mn-cs"/>
        </a:defRPr>
      </a:lvl4pPr>
      <a:lvl5pPr marL="1835018" algn="l" defTabSz="917509" rtl="0" eaLnBrk="1" latinLnBrk="0" hangingPunct="1">
        <a:defRPr sz="1800" kern="1200">
          <a:solidFill>
            <a:schemeClr val="tx1"/>
          </a:solidFill>
          <a:latin typeface="+mn-lt"/>
          <a:ea typeface="+mn-ea"/>
          <a:cs typeface="+mn-cs"/>
        </a:defRPr>
      </a:lvl5pPr>
      <a:lvl6pPr marL="2293772" algn="l" defTabSz="917509" rtl="0" eaLnBrk="1" latinLnBrk="0" hangingPunct="1">
        <a:defRPr sz="1800" kern="1200">
          <a:solidFill>
            <a:schemeClr val="tx1"/>
          </a:solidFill>
          <a:latin typeface="+mn-lt"/>
          <a:ea typeface="+mn-ea"/>
          <a:cs typeface="+mn-cs"/>
        </a:defRPr>
      </a:lvl6pPr>
      <a:lvl7pPr marL="2752527" algn="l" defTabSz="917509" rtl="0" eaLnBrk="1" latinLnBrk="0" hangingPunct="1">
        <a:defRPr sz="1800" kern="1200">
          <a:solidFill>
            <a:schemeClr val="tx1"/>
          </a:solidFill>
          <a:latin typeface="+mn-lt"/>
          <a:ea typeface="+mn-ea"/>
          <a:cs typeface="+mn-cs"/>
        </a:defRPr>
      </a:lvl7pPr>
      <a:lvl8pPr marL="3211281" algn="l" defTabSz="917509" rtl="0" eaLnBrk="1" latinLnBrk="0" hangingPunct="1">
        <a:defRPr sz="1800" kern="1200">
          <a:solidFill>
            <a:schemeClr val="tx1"/>
          </a:solidFill>
          <a:latin typeface="+mn-lt"/>
          <a:ea typeface="+mn-ea"/>
          <a:cs typeface="+mn-cs"/>
        </a:defRPr>
      </a:lvl8pPr>
      <a:lvl9pPr marL="3670036" algn="l" defTabSz="9175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a-DK" sz="4400" dirty="0" smtClean="0"/>
              <a:t>Energimærkningsordningen</a:t>
            </a:r>
            <a:endParaRPr lang="da-DK" sz="4400" dirty="0"/>
          </a:p>
        </p:txBody>
      </p:sp>
      <p:sp>
        <p:nvSpPr>
          <p:cNvPr id="8" name="Undertitel 7"/>
          <p:cNvSpPr>
            <a:spLocks noGrp="1"/>
          </p:cNvSpPr>
          <p:nvPr>
            <p:ph type="subTitle" idx="1"/>
          </p:nvPr>
        </p:nvSpPr>
        <p:spPr/>
        <p:txBody>
          <a:bodyPr/>
          <a:lstStyle/>
          <a:p>
            <a:r>
              <a:rPr lang="da-DK" sz="2400" dirty="0" smtClean="0"/>
              <a:t>21. Marts 2018</a:t>
            </a:r>
            <a:endParaRPr lang="da-DK" sz="2400" dirty="0"/>
          </a:p>
        </p:txBody>
      </p:sp>
      <p:sp>
        <p:nvSpPr>
          <p:cNvPr id="4" name="Pladsholder til dato 3"/>
          <p:cNvSpPr>
            <a:spLocks noGrp="1"/>
          </p:cNvSpPr>
          <p:nvPr>
            <p:ph type="dt" sz="half" idx="10"/>
          </p:nvPr>
        </p:nvSpPr>
        <p:spPr/>
        <p:txBody>
          <a:bodyPr/>
          <a:lstStyle/>
          <a:p>
            <a:fld id="{7CD4AA90-7FB3-420D-BEE1-5E3BD5B1234C}" type="datetime2">
              <a:rPr lang="da-DK" smtClean="0"/>
              <a:t>20. marts 2018</a:t>
            </a:fld>
            <a:endParaRPr lang="da-DK" dirty="0"/>
          </a:p>
        </p:txBody>
      </p:sp>
      <p:sp>
        <p:nvSpPr>
          <p:cNvPr id="5" name="Pladsholder til sidefod 4"/>
          <p:cNvSpPr>
            <a:spLocks noGrp="1"/>
          </p:cNvSpPr>
          <p:nvPr>
            <p:ph type="ftr" sz="quarter" idx="11"/>
          </p:nvPr>
        </p:nvSpPr>
        <p:spPr/>
        <p:txBody>
          <a:bodyPr/>
          <a:lstStyle/>
          <a:p>
            <a:r>
              <a:rPr lang="da-DK" smtClean="0"/>
              <a:t>Energistyrelsen</a:t>
            </a:r>
            <a:endParaRPr lang="da-DK" dirty="0"/>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a:t>
            </a:fld>
            <a:endParaRPr lang="da-DK" dirty="0"/>
          </a:p>
        </p:txBody>
      </p:sp>
    </p:spTree>
    <p:extLst>
      <p:ext uri="{BB962C8B-B14F-4D97-AF65-F5344CB8AC3E}">
        <p14:creationId xmlns:p14="http://schemas.microsoft.com/office/powerpoint/2010/main" val="3184035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Identificerede muligheder</a:t>
            </a:r>
            <a:endParaRPr lang="da-DK" dirty="0"/>
          </a:p>
        </p:txBody>
      </p:sp>
      <p:sp>
        <p:nvSpPr>
          <p:cNvPr id="3" name="Pladsholder til indhold 2"/>
          <p:cNvSpPr>
            <a:spLocks noGrp="1"/>
          </p:cNvSpPr>
          <p:nvPr>
            <p:ph idx="1"/>
          </p:nvPr>
        </p:nvSpPr>
        <p:spPr/>
        <p:txBody>
          <a:bodyPr/>
          <a:lstStyle/>
          <a:p>
            <a:r>
              <a:rPr lang="da-DK" dirty="0"/>
              <a:t>Mest centralt er </a:t>
            </a:r>
            <a:r>
              <a:rPr lang="da-DK" dirty="0" smtClean="0"/>
              <a:t>konklusionen:</a:t>
            </a:r>
          </a:p>
          <a:p>
            <a:r>
              <a:rPr lang="da-DK" dirty="0" smtClean="0"/>
              <a:t/>
            </a:r>
            <a:br>
              <a:rPr lang="da-DK" dirty="0" smtClean="0"/>
            </a:br>
            <a:r>
              <a:rPr lang="da-DK" dirty="0" smtClean="0"/>
              <a:t>”</a:t>
            </a:r>
            <a:r>
              <a:rPr lang="da-DK" sz="2800" i="1" dirty="0" smtClean="0"/>
              <a:t>Opfyldelse af </a:t>
            </a:r>
            <a:r>
              <a:rPr lang="da-DK" sz="2800" i="1" dirty="0"/>
              <a:t>intentionen med </a:t>
            </a:r>
            <a:r>
              <a:rPr lang="da-DK" sz="2800" i="1" dirty="0" smtClean="0"/>
              <a:t>energimærkning - </a:t>
            </a:r>
            <a:r>
              <a:rPr lang="da-DK" sz="2800" i="1" dirty="0"/>
              <a:t>at realisere flere </a:t>
            </a:r>
            <a:r>
              <a:rPr lang="da-DK" sz="2800" i="1" dirty="0" smtClean="0"/>
              <a:t>energibesparelser – kræver, at </a:t>
            </a:r>
            <a:r>
              <a:rPr lang="da-DK" sz="2800" i="1" dirty="0"/>
              <a:t>energimærkningen i højere grad </a:t>
            </a:r>
            <a:r>
              <a:rPr lang="da-DK" sz="2800" i="1" dirty="0" smtClean="0"/>
              <a:t>kan </a:t>
            </a:r>
            <a:r>
              <a:rPr lang="da-DK" sz="2800" i="1" dirty="0"/>
              <a:t>indgå i de </a:t>
            </a:r>
            <a:r>
              <a:rPr lang="da-DK" sz="2800" i="1" dirty="0" smtClean="0"/>
              <a:t>øvrige </a:t>
            </a:r>
            <a:r>
              <a:rPr lang="da-DK" sz="2800" i="1" dirty="0"/>
              <a:t>aktiviteter omkring bygningsvedligehold</a:t>
            </a:r>
            <a:r>
              <a:rPr lang="da-DK" sz="2800" i="1" dirty="0" smtClean="0"/>
              <a:t>.” </a:t>
            </a:r>
            <a:endParaRPr lang="da-DK" sz="2800" i="1" dirty="0"/>
          </a:p>
          <a:p>
            <a:endParaRPr lang="da-DK"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10</a:t>
            </a:fld>
            <a:endParaRPr lang="da-DK" dirty="0"/>
          </a:p>
        </p:txBody>
      </p:sp>
    </p:spTree>
    <p:extLst>
      <p:ext uri="{BB962C8B-B14F-4D97-AF65-F5344CB8AC3E}">
        <p14:creationId xmlns:p14="http://schemas.microsoft.com/office/powerpoint/2010/main" val="3685683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Identificerede muligheder</a:t>
            </a:r>
            <a:endParaRPr lang="da-DK" dirty="0"/>
          </a:p>
        </p:txBody>
      </p:sp>
      <p:sp>
        <p:nvSpPr>
          <p:cNvPr id="3" name="Pladsholder til indhold 2"/>
          <p:cNvSpPr>
            <a:spLocks noGrp="1"/>
          </p:cNvSpPr>
          <p:nvPr>
            <p:ph idx="1"/>
          </p:nvPr>
        </p:nvSpPr>
        <p:spPr>
          <a:xfrm>
            <a:off x="469925" y="1559173"/>
            <a:ext cx="8233887" cy="4464496"/>
          </a:xfrm>
        </p:spPr>
        <p:txBody>
          <a:bodyPr/>
          <a:lstStyle/>
          <a:p>
            <a:r>
              <a:rPr lang="da-DK" dirty="0" smtClean="0"/>
              <a:t>Forbedringer i fire kategorier: </a:t>
            </a:r>
          </a:p>
          <a:p>
            <a:pPr marL="342900" lvl="0" indent="-342900">
              <a:buFont typeface="Arial" panose="020B0604020202020204" pitchFamily="34" charset="0"/>
              <a:buChar char="•"/>
            </a:pPr>
            <a:r>
              <a:rPr lang="da-DK" sz="2000" i="1" dirty="0"/>
              <a:t>Et mere fleksibelt regelsæt omkring energimærkning, samt en øget formidlingsindsats </a:t>
            </a:r>
            <a:r>
              <a:rPr lang="da-DK" sz="2000" i="1" dirty="0" smtClean="0"/>
              <a:t>om mulig fleksibilitet </a:t>
            </a:r>
            <a:r>
              <a:rPr lang="da-DK" sz="2000" i="1" dirty="0"/>
              <a:t>indenfor de nuværende </a:t>
            </a:r>
            <a:r>
              <a:rPr lang="da-DK" sz="2000" i="1" dirty="0" smtClean="0"/>
              <a:t>rammer.</a:t>
            </a:r>
          </a:p>
          <a:p>
            <a:pPr marL="342900" lvl="0" indent="-342900">
              <a:buFont typeface="Arial" panose="020B0604020202020204" pitchFamily="34" charset="0"/>
              <a:buChar char="•"/>
            </a:pPr>
            <a:endParaRPr lang="da-DK" sz="200" i="1" dirty="0" smtClean="0"/>
          </a:p>
          <a:p>
            <a:pPr marL="342900" lvl="0" indent="-342900">
              <a:buFont typeface="Arial" panose="020B0604020202020204" pitchFamily="34" charset="0"/>
              <a:buChar char="•"/>
            </a:pPr>
            <a:r>
              <a:rPr lang="da-DK" sz="2000" i="1" dirty="0"/>
              <a:t>En mere dynamisk tilgang til </a:t>
            </a:r>
            <a:r>
              <a:rPr lang="da-DK" sz="2000" i="1" dirty="0" smtClean="0"/>
              <a:t>energimærkning, og </a:t>
            </a:r>
            <a:r>
              <a:rPr lang="da-DK" sz="2000" i="1" dirty="0"/>
              <a:t>at energimærkningens informationer i højere grad synliggøres som nyttig </a:t>
            </a:r>
            <a:r>
              <a:rPr lang="da-DK" sz="2000" i="1" dirty="0" smtClean="0"/>
              <a:t>information.</a:t>
            </a:r>
          </a:p>
          <a:p>
            <a:pPr marL="342900" lvl="0" indent="-342900">
              <a:buFont typeface="Arial" panose="020B0604020202020204" pitchFamily="34" charset="0"/>
              <a:buChar char="•"/>
            </a:pPr>
            <a:endParaRPr lang="da-DK" sz="200" i="1" dirty="0" smtClean="0"/>
          </a:p>
          <a:p>
            <a:pPr marL="342900" lvl="0" indent="-342900">
              <a:buFont typeface="Arial" panose="020B0604020202020204" pitchFamily="34" charset="0"/>
              <a:buChar char="•"/>
            </a:pPr>
            <a:r>
              <a:rPr lang="da-DK" sz="2000" i="1" dirty="0"/>
              <a:t>Styrkede værktøjer og lettere adgang til data fra energimærkningsordningen med mulighed for integration i </a:t>
            </a:r>
            <a:r>
              <a:rPr lang="da-DK" sz="2000" i="1" dirty="0" smtClean="0"/>
              <a:t>eksisterende værktøjer.</a:t>
            </a:r>
          </a:p>
          <a:p>
            <a:pPr marL="342900" lvl="0" indent="-342900">
              <a:buFont typeface="Arial" panose="020B0604020202020204" pitchFamily="34" charset="0"/>
              <a:buChar char="•"/>
            </a:pPr>
            <a:endParaRPr lang="da-DK" sz="200" i="1" dirty="0" smtClean="0"/>
          </a:p>
          <a:p>
            <a:pPr marL="342900" indent="-342900">
              <a:buFont typeface="Arial" panose="020B0604020202020204" pitchFamily="34" charset="0"/>
              <a:buChar char="•"/>
            </a:pPr>
            <a:r>
              <a:rPr lang="da-DK" sz="2000" i="1" dirty="0"/>
              <a:t>I</a:t>
            </a:r>
            <a:r>
              <a:rPr lang="da-DK" sz="2000" i="1" dirty="0" smtClean="0"/>
              <a:t>nddrage </a:t>
            </a:r>
            <a:r>
              <a:rPr lang="da-DK" sz="2000" i="1" dirty="0"/>
              <a:t>procesenergi i energimærkningsordningen eller </a:t>
            </a:r>
            <a:r>
              <a:rPr lang="da-DK" sz="2000" i="1" dirty="0" smtClean="0"/>
              <a:t>lade </a:t>
            </a:r>
            <a:r>
              <a:rPr lang="da-DK" sz="2000" i="1" dirty="0"/>
              <a:t>andre ordninger træde ind i stedet for </a:t>
            </a:r>
            <a:r>
              <a:rPr lang="da-DK" sz="2000" i="1" dirty="0" smtClean="0"/>
              <a:t>i </a:t>
            </a:r>
            <a:r>
              <a:rPr lang="da-DK" sz="2000" i="1" dirty="0"/>
              <a:t>bygninger, hvor procesenergiforbruget overstiger forbruget til bygningsdrift. </a:t>
            </a:r>
          </a:p>
          <a:p>
            <a:pPr lvl="0"/>
            <a:r>
              <a:rPr lang="da-DK" dirty="0"/>
              <a:t/>
            </a:r>
            <a:br>
              <a:rPr lang="da-DK" dirty="0"/>
            </a:br>
            <a:endParaRPr lang="da-DK" dirty="0"/>
          </a:p>
          <a:p>
            <a:r>
              <a:rPr lang="da-DK" dirty="0" smtClean="0"/>
              <a:t> </a:t>
            </a:r>
          </a:p>
          <a:p>
            <a:endParaRPr lang="da-DK"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dirty="0" smtClean="0"/>
              <a:t>Energistyrelsen</a:t>
            </a:r>
            <a:endParaRPr lang="da-DK" dirty="0"/>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11</a:t>
            </a:fld>
            <a:endParaRPr lang="da-DK" dirty="0"/>
          </a:p>
        </p:txBody>
      </p:sp>
    </p:spTree>
    <p:extLst>
      <p:ext uri="{BB962C8B-B14F-4D97-AF65-F5344CB8AC3E}">
        <p14:creationId xmlns:p14="http://schemas.microsoft.com/office/powerpoint/2010/main" val="3505727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25909" y="479053"/>
            <a:ext cx="4268398" cy="2533558"/>
          </a:xfrm>
        </p:spPr>
        <p:txBody>
          <a:bodyPr/>
          <a:lstStyle/>
          <a:p>
            <a:r>
              <a:rPr lang="da-DK" dirty="0" smtClean="0"/>
              <a:t>Energimærkets indhold</a:t>
            </a:r>
            <a:endParaRPr lang="da-DK" dirty="0"/>
          </a:p>
        </p:txBody>
      </p:sp>
      <p:sp>
        <p:nvSpPr>
          <p:cNvPr id="4" name="Pladsholder til dato 3"/>
          <p:cNvSpPr>
            <a:spLocks noGrp="1"/>
          </p:cNvSpPr>
          <p:nvPr>
            <p:ph type="dt" sz="half" idx="10"/>
          </p:nvPr>
        </p:nvSpPr>
        <p:spPr/>
        <p:txBody>
          <a:bodyPr/>
          <a:lstStyle/>
          <a:p>
            <a:fld id="{25F45D66-E6D3-4EAF-810C-1EA93C9808FF}"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12</a:t>
            </a:fld>
            <a:endParaRPr lang="da-DK" dirty="0"/>
          </a:p>
        </p:txBody>
      </p:sp>
      <p:sp>
        <p:nvSpPr>
          <p:cNvPr id="10" name="Pladsholder til tekst 9"/>
          <p:cNvSpPr>
            <a:spLocks noGrp="1"/>
          </p:cNvSpPr>
          <p:nvPr>
            <p:ph type="body" sz="quarter" idx="13"/>
          </p:nvPr>
        </p:nvSpPr>
        <p:spPr>
          <a:xfrm>
            <a:off x="325909" y="2207245"/>
            <a:ext cx="3772621" cy="3666484"/>
          </a:xfrm>
        </p:spPr>
        <p:txBody>
          <a:bodyPr/>
          <a:lstStyle/>
          <a:p>
            <a:pPr marL="342900" indent="-342900">
              <a:buFont typeface="Arial" panose="020B0604020202020204" pitchFamily="34" charset="0"/>
              <a:buChar char="•"/>
            </a:pPr>
            <a:r>
              <a:rPr lang="da-DK" dirty="0" smtClean="0"/>
              <a:t>Bygningsregistrering</a:t>
            </a:r>
          </a:p>
          <a:p>
            <a:pPr marL="342900" indent="-342900">
              <a:buFont typeface="Arial" panose="020B0604020202020204" pitchFamily="34" charset="0"/>
              <a:buChar char="•"/>
            </a:pPr>
            <a:endParaRPr lang="da-DK" dirty="0" smtClean="0"/>
          </a:p>
          <a:p>
            <a:pPr marL="342900" indent="-342900">
              <a:buFont typeface="Arial" panose="020B0604020202020204" pitchFamily="34" charset="0"/>
              <a:buChar char="•"/>
            </a:pPr>
            <a:r>
              <a:rPr lang="da-DK" dirty="0" smtClean="0"/>
              <a:t>Beregnet forbrug</a:t>
            </a:r>
          </a:p>
          <a:p>
            <a:pPr marL="342900" indent="-342900">
              <a:buFont typeface="Arial" panose="020B0604020202020204" pitchFamily="34" charset="0"/>
              <a:buChar char="•"/>
            </a:pPr>
            <a:endParaRPr lang="da-DK" dirty="0" smtClean="0"/>
          </a:p>
          <a:p>
            <a:pPr marL="342900" indent="-342900">
              <a:buFont typeface="Arial" panose="020B0604020202020204" pitchFamily="34" charset="0"/>
              <a:buChar char="•"/>
            </a:pPr>
            <a:r>
              <a:rPr lang="da-DK" dirty="0" smtClean="0"/>
              <a:t>Besparelsesforslag</a:t>
            </a:r>
          </a:p>
          <a:p>
            <a:pPr marL="342900" indent="-342900">
              <a:buFont typeface="Arial" panose="020B0604020202020204" pitchFamily="34" charset="0"/>
              <a:buChar char="•"/>
            </a:pPr>
            <a:endParaRPr lang="da-DK" dirty="0" smtClean="0"/>
          </a:p>
          <a:p>
            <a:pPr marL="342900" indent="-342900">
              <a:buFont typeface="Arial" panose="020B0604020202020204" pitchFamily="34" charset="0"/>
              <a:buChar char="•"/>
            </a:pPr>
            <a:r>
              <a:rPr lang="da-DK" dirty="0" smtClean="0"/>
              <a:t>Forståelighed</a:t>
            </a:r>
            <a:endParaRPr lang="da-DK" dirty="0"/>
          </a:p>
        </p:txBody>
      </p:sp>
      <p:graphicFrame>
        <p:nvGraphicFramePr>
          <p:cNvPr id="9" name="Diagram 8"/>
          <p:cNvGraphicFramePr/>
          <p:nvPr>
            <p:extLst>
              <p:ext uri="{D42A27DB-BD31-4B8C-83A1-F6EECF244321}">
                <p14:modId xmlns:p14="http://schemas.microsoft.com/office/powerpoint/2010/main" val="101400048"/>
              </p:ext>
            </p:extLst>
          </p:nvPr>
        </p:nvGraphicFramePr>
        <p:xfrm>
          <a:off x="4646389" y="263029"/>
          <a:ext cx="4193783" cy="54764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8273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Besparelsesforslagenes rentabilitet</a:t>
            </a:r>
            <a:endParaRPr lang="da-DK" dirty="0"/>
          </a:p>
        </p:txBody>
      </p:sp>
      <p:sp>
        <p:nvSpPr>
          <p:cNvPr id="3" name="Pladsholder til indhold 2"/>
          <p:cNvSpPr>
            <a:spLocks noGrp="1"/>
          </p:cNvSpPr>
          <p:nvPr>
            <p:ph idx="1"/>
          </p:nvPr>
        </p:nvSpPr>
        <p:spPr>
          <a:xfrm>
            <a:off x="458670" y="1918638"/>
            <a:ext cx="8096368" cy="1152704"/>
          </a:xfrm>
        </p:spPr>
        <p:txBody>
          <a:bodyPr/>
          <a:lstStyle/>
          <a:p>
            <a:r>
              <a:rPr lang="da-DK" sz="2000" dirty="0" smtClean="0"/>
              <a:t>Kategori 1 forslag:</a:t>
            </a:r>
            <a:br>
              <a:rPr lang="da-DK" sz="2000" dirty="0" smtClean="0"/>
            </a:br>
            <a:r>
              <a:rPr lang="da-DK" sz="1600" i="1" dirty="0" smtClean="0"/>
              <a:t>”energibesparelser</a:t>
            </a:r>
            <a:r>
              <a:rPr lang="da-DK" sz="1600" i="1" dirty="0"/>
              <a:t>, hvor den simple tilbagebetalingstid er maksimalt lig med foranstaltningens </a:t>
            </a:r>
            <a:r>
              <a:rPr lang="da-DK" sz="1600" i="1" dirty="0" smtClean="0"/>
              <a:t>levetid.”</a:t>
            </a:r>
          </a:p>
          <a:p>
            <a:r>
              <a:rPr lang="da-DK" sz="2000" dirty="0" smtClean="0"/>
              <a:t>Kategori 2 forslag: </a:t>
            </a:r>
            <a:br>
              <a:rPr lang="da-DK" sz="2000" dirty="0" smtClean="0"/>
            </a:br>
            <a:r>
              <a:rPr lang="da-DK" sz="1600" dirty="0" smtClean="0"/>
              <a:t>”</a:t>
            </a:r>
            <a:r>
              <a:rPr lang="da-DK" sz="1600" i="1" dirty="0" smtClean="0"/>
              <a:t>energibesparelsestiltag</a:t>
            </a:r>
            <a:r>
              <a:rPr lang="da-DK" sz="1600" i="1" dirty="0"/>
              <a:t>, der kan være fordelagtige og bør overvejes i forbindelse med gennemførelse af renovering eller </a:t>
            </a:r>
            <a:r>
              <a:rPr lang="da-DK" sz="1600" i="1" dirty="0" smtClean="0"/>
              <a:t>ombygning.”</a:t>
            </a:r>
            <a:endParaRPr lang="da-DK" sz="1600" i="1"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13</a:t>
            </a:fld>
            <a:endParaRPr lang="da-DK" dirty="0"/>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180" y="4798764"/>
            <a:ext cx="801052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871" y="5303589"/>
            <a:ext cx="7987164"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061" y="3693864"/>
            <a:ext cx="7987164"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6585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Juridiske overvejelser 1</a:t>
            </a:r>
            <a:endParaRPr lang="da-DK" dirty="0"/>
          </a:p>
        </p:txBody>
      </p:sp>
      <p:sp>
        <p:nvSpPr>
          <p:cNvPr id="3" name="Pladsholder til indhold 2"/>
          <p:cNvSpPr>
            <a:spLocks noGrp="1"/>
          </p:cNvSpPr>
          <p:nvPr>
            <p:ph idx="1"/>
          </p:nvPr>
        </p:nvSpPr>
        <p:spPr>
          <a:xfrm>
            <a:off x="469925" y="1487165"/>
            <a:ext cx="8233887" cy="3996081"/>
          </a:xfrm>
        </p:spPr>
        <p:txBody>
          <a:bodyPr/>
          <a:lstStyle/>
          <a:p>
            <a:r>
              <a:rPr lang="da-DK" dirty="0" smtClean="0"/>
              <a:t>Lejemål:</a:t>
            </a:r>
          </a:p>
          <a:p>
            <a:r>
              <a:rPr lang="da-DK" sz="1600" dirty="0"/>
              <a:t>Bekendtgørelse af lov om fremme af energibesparelser i </a:t>
            </a:r>
            <a:r>
              <a:rPr lang="da-DK" sz="1600" dirty="0" smtClean="0"/>
              <a:t>bygninger §7</a:t>
            </a:r>
          </a:p>
          <a:p>
            <a:endParaRPr lang="da-DK" sz="2200" dirty="0"/>
          </a:p>
          <a:p>
            <a:pPr marL="285750" indent="-285750">
              <a:buFont typeface="Arial" panose="020B0604020202020204" pitchFamily="34" charset="0"/>
              <a:buChar char="•"/>
            </a:pPr>
            <a:r>
              <a:rPr lang="da-DK" sz="2200" dirty="0"/>
              <a:t>V</a:t>
            </a:r>
            <a:r>
              <a:rPr lang="da-DK" sz="2200" dirty="0" smtClean="0"/>
              <a:t>ed </a:t>
            </a:r>
            <a:r>
              <a:rPr lang="da-DK" sz="2200" dirty="0"/>
              <a:t>udleje </a:t>
            </a:r>
            <a:r>
              <a:rPr lang="da-DK" sz="2200" dirty="0" smtClean="0"/>
              <a:t>skal der foreligge </a:t>
            </a:r>
            <a:r>
              <a:rPr lang="da-DK" sz="2200" dirty="0"/>
              <a:t>en energimærkning for bygningen eller den pågældende enhed</a:t>
            </a:r>
            <a:r>
              <a:rPr lang="da-DK" sz="2200" dirty="0" smtClean="0"/>
              <a:t>.</a:t>
            </a:r>
          </a:p>
          <a:p>
            <a:pPr marL="285750" lvl="0" indent="-285750">
              <a:buFont typeface="Arial" panose="020B0604020202020204" pitchFamily="34" charset="0"/>
              <a:buChar char="•"/>
            </a:pPr>
            <a:r>
              <a:rPr lang="da-DK" sz="2200" dirty="0" smtClean="0"/>
              <a:t>Det </a:t>
            </a:r>
            <a:r>
              <a:rPr lang="da-DK" sz="2200" dirty="0"/>
              <a:t>påhviler udlejer at sørge for, at </a:t>
            </a:r>
            <a:r>
              <a:rPr lang="da-DK" sz="2200" dirty="0" smtClean="0"/>
              <a:t>lejer </a:t>
            </a:r>
            <a:r>
              <a:rPr lang="da-DK" sz="2200" dirty="0"/>
              <a:t>har fået udleveret energimærkningen for lejemålet</a:t>
            </a:r>
            <a:r>
              <a:rPr lang="da-DK" sz="2200" dirty="0" smtClean="0"/>
              <a:t>.</a:t>
            </a:r>
          </a:p>
          <a:p>
            <a:pPr marL="342900" lvl="0" indent="-342900">
              <a:buFont typeface="Arial" panose="020B0604020202020204" pitchFamily="34" charset="0"/>
              <a:buChar char="•"/>
            </a:pPr>
            <a:r>
              <a:rPr lang="da-DK" sz="2200" dirty="0"/>
              <a:t>Kun ganske kortvarig udlejning er ikke omfattet af energimærkningskravet.</a:t>
            </a:r>
          </a:p>
          <a:p>
            <a:r>
              <a:rPr lang="da-DK" sz="2400" dirty="0"/>
              <a:t> </a:t>
            </a:r>
          </a:p>
          <a:p>
            <a:pPr marL="285750" lvl="0" indent="-285750">
              <a:buFont typeface="Arial" panose="020B0604020202020204" pitchFamily="34" charset="0"/>
              <a:buChar char="•"/>
            </a:pPr>
            <a:endParaRPr lang="da-DK" sz="2400" dirty="0"/>
          </a:p>
          <a:p>
            <a:pPr marL="285750" indent="-285750">
              <a:buFont typeface="Arial" panose="020B0604020202020204" pitchFamily="34" charset="0"/>
              <a:buChar char="•"/>
            </a:pPr>
            <a:endParaRPr lang="da-DK" sz="2400"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14</a:t>
            </a:fld>
            <a:endParaRPr lang="da-DK" dirty="0"/>
          </a:p>
        </p:txBody>
      </p:sp>
    </p:spTree>
    <p:extLst>
      <p:ext uri="{BB962C8B-B14F-4D97-AF65-F5344CB8AC3E}">
        <p14:creationId xmlns:p14="http://schemas.microsoft.com/office/powerpoint/2010/main" val="1839572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Juridiske overvejelser 2</a:t>
            </a:r>
            <a:endParaRPr lang="da-DK" dirty="0"/>
          </a:p>
        </p:txBody>
      </p:sp>
      <p:sp>
        <p:nvSpPr>
          <p:cNvPr id="3" name="Pladsholder til indhold 2"/>
          <p:cNvSpPr>
            <a:spLocks noGrp="1"/>
          </p:cNvSpPr>
          <p:nvPr>
            <p:ph idx="1"/>
          </p:nvPr>
        </p:nvSpPr>
        <p:spPr>
          <a:xfrm>
            <a:off x="469925" y="1513528"/>
            <a:ext cx="8436192" cy="5329168"/>
          </a:xfrm>
        </p:spPr>
        <p:txBody>
          <a:bodyPr/>
          <a:lstStyle/>
          <a:p>
            <a:r>
              <a:rPr lang="da-DK" dirty="0" smtClean="0"/>
              <a:t>Offentlige bygningsejere:</a:t>
            </a:r>
            <a:endParaRPr lang="da-DK" dirty="0"/>
          </a:p>
          <a:p>
            <a:r>
              <a:rPr lang="da-DK" sz="1600" dirty="0"/>
              <a:t>Bekendtgørelse af lov om fremme af energibesparelser i bygninger </a:t>
            </a:r>
            <a:r>
              <a:rPr lang="da-DK" sz="1600" dirty="0" smtClean="0"/>
              <a:t>§22</a:t>
            </a:r>
            <a:endParaRPr lang="da-DK" sz="1600" dirty="0"/>
          </a:p>
          <a:p>
            <a:endParaRPr lang="da-DK" sz="1400" dirty="0" smtClean="0"/>
          </a:p>
          <a:p>
            <a:pPr marL="342900" indent="-342900">
              <a:buFont typeface="Arial" panose="020B0604020202020204" pitchFamily="34" charset="0"/>
              <a:buChar char="•"/>
            </a:pPr>
            <a:r>
              <a:rPr lang="da-DK" sz="2200" dirty="0"/>
              <a:t>Kapitel </a:t>
            </a:r>
            <a:r>
              <a:rPr lang="da-DK" sz="2200" dirty="0" smtClean="0"/>
              <a:t>8 ”</a:t>
            </a:r>
            <a:r>
              <a:rPr lang="da-DK" sz="2200" i="1" dirty="0" smtClean="0"/>
              <a:t>Supplerende </a:t>
            </a:r>
            <a:r>
              <a:rPr lang="da-DK" sz="2200" i="1" dirty="0"/>
              <a:t>krav til offentlige </a:t>
            </a:r>
            <a:r>
              <a:rPr lang="da-DK" sz="2200" i="1" dirty="0" smtClean="0"/>
              <a:t>bygninger”</a:t>
            </a:r>
            <a:endParaRPr lang="da-DK" sz="2200" i="1" dirty="0"/>
          </a:p>
          <a:p>
            <a:pPr marL="342900" lvl="0" indent="-342900">
              <a:buFont typeface="Arial" panose="020B0604020202020204" pitchFamily="34" charset="0"/>
              <a:buChar char="•"/>
            </a:pPr>
            <a:r>
              <a:rPr lang="da-DK" sz="2200" dirty="0" smtClean="0"/>
              <a:t>Samme </a:t>
            </a:r>
            <a:r>
              <a:rPr lang="da-DK" sz="2200" dirty="0"/>
              <a:t>regler </a:t>
            </a:r>
            <a:r>
              <a:rPr lang="da-DK" sz="2200" dirty="0" smtClean="0"/>
              <a:t>med den tilføjelse, at de</a:t>
            </a:r>
            <a:r>
              <a:rPr lang="da-DK" sz="2200" dirty="0"/>
              <a:t>r </a:t>
            </a:r>
            <a:r>
              <a:rPr lang="da-DK" sz="2200" dirty="0" smtClean="0"/>
              <a:t>altid skal </a:t>
            </a:r>
            <a:r>
              <a:rPr lang="da-DK" sz="2200" dirty="0"/>
              <a:t>foreligge et gyldigt energimærke for bygninger over 250 m2.</a:t>
            </a:r>
          </a:p>
          <a:p>
            <a:pPr marL="342900" indent="-342900">
              <a:buFont typeface="Arial" panose="020B0604020202020204" pitchFamily="34" charset="0"/>
              <a:buChar char="•"/>
            </a:pPr>
            <a:r>
              <a:rPr lang="da-DK" sz="2200" dirty="0" smtClean="0"/>
              <a:t>Offentlige </a:t>
            </a:r>
            <a:r>
              <a:rPr lang="da-DK" sz="2200" dirty="0"/>
              <a:t>institutioner og virksomheder m.v</a:t>
            </a:r>
            <a:r>
              <a:rPr lang="da-DK" sz="2200" dirty="0" smtClean="0"/>
              <a:t>.:</a:t>
            </a:r>
          </a:p>
          <a:p>
            <a:pPr marL="1202676" lvl="1" indent="-457200">
              <a:buFont typeface="+mj-lt"/>
              <a:buAutoNum type="arabicPeriod"/>
            </a:pPr>
            <a:r>
              <a:rPr lang="da-DK" sz="2200" i="1" dirty="0"/>
              <a:t>Den offentlige </a:t>
            </a:r>
            <a:r>
              <a:rPr lang="da-DK" sz="2200" i="1" dirty="0" smtClean="0"/>
              <a:t>forvaltning</a:t>
            </a:r>
          </a:p>
          <a:p>
            <a:pPr marL="1202676" lvl="1" indent="-457200">
              <a:buFont typeface="+mj-lt"/>
              <a:buAutoNum type="arabicPeriod"/>
            </a:pPr>
            <a:r>
              <a:rPr lang="da-DK" sz="2200" i="1" dirty="0" smtClean="0"/>
              <a:t>Mere </a:t>
            </a:r>
            <a:r>
              <a:rPr lang="da-DK" sz="2200" i="1" dirty="0"/>
              <a:t>end 50 pct. af udgifterne ved deres virksomhed dækkes af offentlige </a:t>
            </a:r>
            <a:r>
              <a:rPr lang="da-DK" sz="2200" i="1" dirty="0" smtClean="0"/>
              <a:t>midler</a:t>
            </a:r>
          </a:p>
          <a:p>
            <a:pPr marL="1202676" lvl="1" indent="-457200">
              <a:buFont typeface="+mj-lt"/>
              <a:buAutoNum type="arabicPeriod"/>
            </a:pPr>
            <a:r>
              <a:rPr lang="da-DK" sz="2200" i="1" dirty="0" smtClean="0"/>
              <a:t>Ejes </a:t>
            </a:r>
            <a:r>
              <a:rPr lang="da-DK" sz="2200" i="1" dirty="0"/>
              <a:t>af det offentlige, eller hvor det offentlige har bestemmende indflydelse</a:t>
            </a:r>
            <a:r>
              <a:rPr lang="da-DK" sz="2200" i="1" dirty="0" smtClean="0"/>
              <a:t>.</a:t>
            </a:r>
            <a:endParaRPr lang="da-DK" dirty="0"/>
          </a:p>
          <a:p>
            <a:pPr marL="457200" indent="-457200">
              <a:buFont typeface="Arial" panose="020B0604020202020204" pitchFamily="34" charset="0"/>
              <a:buChar char="•"/>
            </a:pPr>
            <a:endParaRPr lang="da-DK"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dirty="0" smtClean="0"/>
              <a:t>Energistyrelsen</a:t>
            </a:r>
            <a:endParaRPr lang="da-DK" dirty="0"/>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15</a:t>
            </a:fld>
            <a:endParaRPr lang="da-DK" dirty="0"/>
          </a:p>
        </p:txBody>
      </p:sp>
    </p:spTree>
    <p:extLst>
      <p:ext uri="{BB962C8B-B14F-4D97-AF65-F5344CB8AC3E}">
        <p14:creationId xmlns:p14="http://schemas.microsoft.com/office/powerpoint/2010/main" val="1867418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da-DK" sz="4400" dirty="0" smtClean="0">
                <a:solidFill>
                  <a:schemeClr val="accent1">
                    <a:lumMod val="50000"/>
                  </a:schemeClr>
                </a:solidFill>
              </a:rPr>
              <a:t>Tak for opmærksomheden</a:t>
            </a:r>
          </a:p>
          <a:p>
            <a:endParaRPr lang="da-DK" dirty="0" smtClean="0"/>
          </a:p>
          <a:p>
            <a:endParaRPr lang="da-DK" dirty="0"/>
          </a:p>
          <a:p>
            <a:r>
              <a:rPr lang="da-DK" sz="2400" dirty="0" smtClean="0">
                <a:solidFill>
                  <a:schemeClr val="accent2">
                    <a:lumMod val="75000"/>
                  </a:schemeClr>
                </a:solidFill>
              </a:rPr>
              <a:t>EMO-temaet</a:t>
            </a:r>
          </a:p>
          <a:p>
            <a:r>
              <a:rPr lang="da-DK" sz="2000" dirty="0" smtClean="0">
                <a:solidFill>
                  <a:schemeClr val="accent2">
                    <a:lumMod val="75000"/>
                  </a:schemeClr>
                </a:solidFill>
              </a:rPr>
              <a:t>Allan Hansen</a:t>
            </a:r>
          </a:p>
          <a:p>
            <a:r>
              <a:rPr lang="da-DK" sz="2000" dirty="0" smtClean="0">
                <a:solidFill>
                  <a:schemeClr val="accent2">
                    <a:lumMod val="75000"/>
                  </a:schemeClr>
                </a:solidFill>
              </a:rPr>
              <a:t>ahe@ens.dk</a:t>
            </a:r>
          </a:p>
          <a:p>
            <a:endParaRPr lang="da-DK" dirty="0"/>
          </a:p>
          <a:p>
            <a:endParaRPr lang="da-DK" dirty="0"/>
          </a:p>
        </p:txBody>
      </p:sp>
      <p:sp>
        <p:nvSpPr>
          <p:cNvPr id="4" name="Pladsholder til dato 3"/>
          <p:cNvSpPr>
            <a:spLocks noGrp="1"/>
          </p:cNvSpPr>
          <p:nvPr>
            <p:ph type="dt" sz="half" idx="10"/>
          </p:nvPr>
        </p:nvSpPr>
        <p:spPr/>
        <p:txBody>
          <a:bodyPr/>
          <a:lstStyle/>
          <a:p>
            <a:fld id="{E490D0A4-3777-44B4-912B-CA2A898730BB}"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16</a:t>
            </a:fld>
            <a:endParaRPr lang="da-DK" dirty="0"/>
          </a:p>
        </p:txBody>
      </p:sp>
    </p:spTree>
    <p:extLst>
      <p:ext uri="{BB962C8B-B14F-4D97-AF65-F5344CB8AC3E}">
        <p14:creationId xmlns:p14="http://schemas.microsoft.com/office/powerpoint/2010/main" val="245916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ladsholder til billede 12"/>
          <p:cNvSpPr>
            <a:spLocks noGrp="1"/>
          </p:cNvSpPr>
          <p:nvPr>
            <p:ph type="pic" sz="quarter" idx="13"/>
          </p:nvPr>
        </p:nvSpPr>
        <p:spPr/>
      </p:sp>
      <p:sp>
        <p:nvSpPr>
          <p:cNvPr id="11" name="Titel 10"/>
          <p:cNvSpPr>
            <a:spLocks noGrp="1"/>
          </p:cNvSpPr>
          <p:nvPr>
            <p:ph type="ctrTitle"/>
          </p:nvPr>
        </p:nvSpPr>
        <p:spPr/>
        <p:txBody>
          <a:bodyPr/>
          <a:lstStyle/>
          <a:p>
            <a:r>
              <a:rPr lang="da-DK" dirty="0" smtClean="0">
                <a:solidFill>
                  <a:schemeClr val="tx1"/>
                </a:solidFill>
              </a:rPr>
              <a:t>Fokuspunkter	</a:t>
            </a:r>
            <a:endParaRPr lang="da-DK" dirty="0">
              <a:solidFill>
                <a:schemeClr val="tx1"/>
              </a:solidFill>
            </a:endParaRPr>
          </a:p>
        </p:txBody>
      </p:sp>
      <p:sp>
        <p:nvSpPr>
          <p:cNvPr id="12" name="Undertitel 11"/>
          <p:cNvSpPr>
            <a:spLocks noGrp="1"/>
          </p:cNvSpPr>
          <p:nvPr>
            <p:ph type="subTitle" idx="1"/>
          </p:nvPr>
        </p:nvSpPr>
        <p:spPr>
          <a:xfrm>
            <a:off x="446400" y="3575397"/>
            <a:ext cx="5784165" cy="1728888"/>
          </a:xfrm>
        </p:spPr>
        <p:txBody>
          <a:bodyPr/>
          <a:lstStyle/>
          <a:p>
            <a:pPr marL="457200" indent="-457200">
              <a:buFont typeface="Arial" panose="020B0604020202020204" pitchFamily="34" charset="0"/>
              <a:buChar char="•"/>
            </a:pPr>
            <a:r>
              <a:rPr lang="da-DK" sz="2800" dirty="0" smtClean="0">
                <a:solidFill>
                  <a:schemeClr val="tx1"/>
                </a:solidFill>
              </a:rPr>
              <a:t>Formålet med energimærkning</a:t>
            </a:r>
          </a:p>
          <a:p>
            <a:pPr marL="457200" indent="-457200">
              <a:buFont typeface="Arial" panose="020B0604020202020204" pitchFamily="34" charset="0"/>
              <a:buChar char="•"/>
            </a:pPr>
            <a:r>
              <a:rPr lang="da-DK" sz="2800" dirty="0" smtClean="0">
                <a:solidFill>
                  <a:schemeClr val="tx1"/>
                </a:solidFill>
              </a:rPr>
              <a:t>Erfaringer med energimærkning</a:t>
            </a:r>
          </a:p>
          <a:p>
            <a:pPr marL="457200" indent="-457200">
              <a:buFont typeface="Arial" panose="020B0604020202020204" pitchFamily="34" charset="0"/>
              <a:buChar char="•"/>
            </a:pPr>
            <a:r>
              <a:rPr lang="da-DK" sz="2800" dirty="0" smtClean="0">
                <a:solidFill>
                  <a:schemeClr val="tx1"/>
                </a:solidFill>
              </a:rPr>
              <a:t>Energimærkningens indhold</a:t>
            </a:r>
          </a:p>
          <a:p>
            <a:pPr marL="457200" indent="-457200">
              <a:buFont typeface="Arial" panose="020B0604020202020204" pitchFamily="34" charset="0"/>
              <a:buChar char="•"/>
            </a:pPr>
            <a:r>
              <a:rPr lang="da-DK" sz="2800" dirty="0" smtClean="0">
                <a:solidFill>
                  <a:schemeClr val="tx1"/>
                </a:solidFill>
              </a:rPr>
              <a:t>Juridiske elementer</a:t>
            </a:r>
            <a:endParaRPr lang="da-DK" sz="2800" dirty="0">
              <a:solidFill>
                <a:schemeClr val="tx1"/>
              </a:solidFill>
            </a:endParaRPr>
          </a:p>
        </p:txBody>
      </p:sp>
      <p:sp>
        <p:nvSpPr>
          <p:cNvPr id="4" name="Pladsholder til dato 3"/>
          <p:cNvSpPr>
            <a:spLocks noGrp="1"/>
          </p:cNvSpPr>
          <p:nvPr>
            <p:ph type="dt" sz="half" idx="10"/>
          </p:nvPr>
        </p:nvSpPr>
        <p:spPr/>
        <p:txBody>
          <a:bodyPr/>
          <a:lstStyle/>
          <a:p>
            <a:fld id="{842FAF45-B571-48F4-BD45-CBAB1164CCE2}" type="datetime2">
              <a:rPr lang="da-DK" smtClean="0"/>
              <a:t>20. marts 2018</a:t>
            </a:fld>
            <a:endParaRPr lang="da-DK" dirty="0"/>
          </a:p>
        </p:txBody>
      </p:sp>
      <p:sp>
        <p:nvSpPr>
          <p:cNvPr id="5" name="Pladsholder til sidefod 4"/>
          <p:cNvSpPr>
            <a:spLocks noGrp="1"/>
          </p:cNvSpPr>
          <p:nvPr>
            <p:ph type="ftr" sz="quarter" idx="11"/>
          </p:nvPr>
        </p:nvSpPr>
        <p:spPr/>
        <p:txBody>
          <a:bodyPr/>
          <a:lstStyle/>
          <a:p>
            <a:r>
              <a:rPr lang="da-DK" smtClean="0"/>
              <a:t>Energistyrelsen</a:t>
            </a:r>
            <a:endParaRPr lang="da-DK" dirty="0"/>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2</a:t>
            </a:fld>
            <a:endParaRPr lang="da-DK" dirty="0"/>
          </a:p>
        </p:txBody>
      </p:sp>
      <p:sp>
        <p:nvSpPr>
          <p:cNvPr id="14" name="Pladsholder til billede 13"/>
          <p:cNvSpPr>
            <a:spLocks noGrp="1"/>
          </p:cNvSpPr>
          <p:nvPr>
            <p:ph type="pic" sz="quarter" idx="14"/>
          </p:nvPr>
        </p:nvSpPr>
        <p:spPr/>
      </p:sp>
      <p:sp>
        <p:nvSpPr>
          <p:cNvPr id="15" name="Pladsholder til billede 14"/>
          <p:cNvSpPr>
            <a:spLocks noGrp="1"/>
          </p:cNvSpPr>
          <p:nvPr>
            <p:ph type="pic" sz="quarter" idx="15"/>
          </p:nvPr>
        </p:nvSpPr>
        <p:spPr/>
      </p:sp>
      <p:sp>
        <p:nvSpPr>
          <p:cNvPr id="16" name="Pladsholder til billede 15"/>
          <p:cNvSpPr>
            <a:spLocks noGrp="1"/>
          </p:cNvSpPr>
          <p:nvPr>
            <p:ph type="pic" sz="quarter" idx="16"/>
          </p:nvPr>
        </p:nvSpPr>
        <p:spPr/>
      </p:sp>
    </p:spTree>
    <p:extLst>
      <p:ext uri="{BB962C8B-B14F-4D97-AF65-F5344CB8AC3E}">
        <p14:creationId xmlns:p14="http://schemas.microsoft.com/office/powerpoint/2010/main" val="154025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da-DK" sz="3200" i="1" dirty="0" smtClean="0"/>
              <a:t>”Formålet </a:t>
            </a:r>
            <a:r>
              <a:rPr lang="da-DK" sz="3200" i="1" dirty="0"/>
              <a:t>med energimærkeordningen er at fremme energibesparelser, og øge effektiviteten inden for al anvendelse af energi i bygninger og øge andelen af energi fra vedvarende energikilder</a:t>
            </a:r>
            <a:r>
              <a:rPr lang="da-DK" sz="3200" i="1" dirty="0" smtClean="0"/>
              <a:t>.” </a:t>
            </a:r>
            <a:endParaRPr lang="da-DK" sz="3200" i="1" dirty="0"/>
          </a:p>
          <a:p>
            <a:endParaRPr lang="da-DK" dirty="0"/>
          </a:p>
        </p:txBody>
      </p:sp>
      <p:sp>
        <p:nvSpPr>
          <p:cNvPr id="4" name="Pladsholder til dato 3"/>
          <p:cNvSpPr>
            <a:spLocks noGrp="1"/>
          </p:cNvSpPr>
          <p:nvPr>
            <p:ph type="dt" sz="half" idx="10"/>
          </p:nvPr>
        </p:nvSpPr>
        <p:spPr/>
        <p:txBody>
          <a:bodyPr/>
          <a:lstStyle/>
          <a:p>
            <a:fld id="{FFCA89AE-6D50-4907-9A0A-BF7EDBEF3CAB}"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3</a:t>
            </a:fld>
            <a:endParaRPr lang="da-DK" dirty="0"/>
          </a:p>
        </p:txBody>
      </p:sp>
    </p:spTree>
    <p:extLst>
      <p:ext uri="{BB962C8B-B14F-4D97-AF65-F5344CB8AC3E}">
        <p14:creationId xmlns:p14="http://schemas.microsoft.com/office/powerpoint/2010/main" val="290097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000" dirty="0"/>
              <a:t>Formål med energimærkningen </a:t>
            </a:r>
            <a:r>
              <a:rPr lang="da-DK" sz="4800" dirty="0"/>
              <a:t/>
            </a:r>
            <a:br>
              <a:rPr lang="da-DK" sz="4800" dirty="0"/>
            </a:br>
            <a:endParaRPr lang="da-DK" sz="4800"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dirty="0"/>
          </a:p>
        </p:txBody>
      </p:sp>
      <p:sp>
        <p:nvSpPr>
          <p:cNvPr id="5" name="Pladsholder til sidefod 4"/>
          <p:cNvSpPr>
            <a:spLocks noGrp="1"/>
          </p:cNvSpPr>
          <p:nvPr>
            <p:ph type="ftr" sz="quarter" idx="11"/>
          </p:nvPr>
        </p:nvSpPr>
        <p:spPr/>
        <p:txBody>
          <a:bodyPr/>
          <a:lstStyle/>
          <a:p>
            <a:r>
              <a:rPr lang="da-DK" dirty="0" smtClean="0"/>
              <a:t>Energistyrelsen</a:t>
            </a:r>
            <a:endParaRPr lang="da-DK" dirty="0"/>
          </a:p>
        </p:txBody>
      </p:sp>
      <p:sp>
        <p:nvSpPr>
          <p:cNvPr id="6" name="Pladsholder til diasnummer 5"/>
          <p:cNvSpPr>
            <a:spLocks noGrp="1"/>
          </p:cNvSpPr>
          <p:nvPr>
            <p:ph type="sldNum" sz="quarter" idx="12"/>
          </p:nvPr>
        </p:nvSpPr>
        <p:spPr/>
        <p:txBody>
          <a:bodyPr/>
          <a:lstStyle/>
          <a:p>
            <a:r>
              <a:rPr lang="da-DK" dirty="0" smtClean="0"/>
              <a:t>Side </a:t>
            </a:r>
            <a:fld id="{8E044AEF-F590-47CE-BE8F-5C241A59BA2A}" type="slidenum">
              <a:rPr lang="da-DK" smtClean="0"/>
              <a:pPr/>
              <a:t>4</a:t>
            </a:fld>
            <a:endParaRPr lang="da-DK" dirty="0"/>
          </a:p>
        </p:txBody>
      </p:sp>
      <p:graphicFrame>
        <p:nvGraphicFramePr>
          <p:cNvPr id="9" name="Tabel 8"/>
          <p:cNvGraphicFramePr>
            <a:graphicFrameLocks noGrp="1"/>
          </p:cNvGraphicFramePr>
          <p:nvPr>
            <p:extLst>
              <p:ext uri="{D42A27DB-BD31-4B8C-83A1-F6EECF244321}">
                <p14:modId xmlns:p14="http://schemas.microsoft.com/office/powerpoint/2010/main" val="2332194809"/>
              </p:ext>
            </p:extLst>
          </p:nvPr>
        </p:nvGraphicFramePr>
        <p:xfrm>
          <a:off x="469925" y="1559173"/>
          <a:ext cx="7992888" cy="1676400"/>
        </p:xfrm>
        <a:graphic>
          <a:graphicData uri="http://schemas.openxmlformats.org/drawingml/2006/table">
            <a:tbl>
              <a:tblPr/>
              <a:tblGrid>
                <a:gridCol w="7992888"/>
              </a:tblGrid>
              <a:tr h="0">
                <a:tc>
                  <a:txBody>
                    <a:bodyPr/>
                    <a:lstStyle/>
                    <a:p>
                      <a:pPr>
                        <a:spcBef>
                          <a:spcPts val="1200"/>
                        </a:spcBef>
                      </a:pPr>
                      <a:r>
                        <a:rPr lang="da-DK" sz="2000" dirty="0">
                          <a:solidFill>
                            <a:srgbClr val="000000"/>
                          </a:solidFill>
                          <a:effectLst/>
                          <a:latin typeface="tahoma"/>
                        </a:rPr>
                        <a:t>Formålet med energimærkning af bygninger er at fremme energibesparelser i Danmarks bygningsmasse. En </a:t>
                      </a:r>
                      <a:r>
                        <a:rPr lang="da-DK" sz="2000" i="1" dirty="0">
                          <a:solidFill>
                            <a:srgbClr val="000000"/>
                          </a:solidFill>
                          <a:effectLst/>
                          <a:latin typeface="tahoma"/>
                        </a:rPr>
                        <a:t>energimærkning</a:t>
                      </a:r>
                      <a:r>
                        <a:rPr lang="da-DK" sz="2000" dirty="0">
                          <a:solidFill>
                            <a:srgbClr val="000000"/>
                          </a:solidFill>
                          <a:effectLst/>
                          <a:latin typeface="tahoma"/>
                        </a:rPr>
                        <a:t> består af to dele, der tilsammen belyser en bygnings </a:t>
                      </a:r>
                      <a:r>
                        <a:rPr lang="da-DK" sz="2000" i="1" u="sng" dirty="0">
                          <a:solidFill>
                            <a:srgbClr val="000000"/>
                          </a:solidFill>
                          <a:effectLst/>
                          <a:latin typeface="tahoma"/>
                        </a:rPr>
                        <a:t>energimæssige tilstand</a:t>
                      </a:r>
                      <a:r>
                        <a:rPr lang="da-DK" sz="2000" u="sng" dirty="0">
                          <a:solidFill>
                            <a:srgbClr val="000000"/>
                          </a:solidFill>
                          <a:effectLst/>
                          <a:latin typeface="tahoma"/>
                        </a:rPr>
                        <a:t> </a:t>
                      </a:r>
                      <a:r>
                        <a:rPr lang="da-DK" sz="2000" dirty="0">
                          <a:solidFill>
                            <a:srgbClr val="000000"/>
                          </a:solidFill>
                          <a:effectLst/>
                          <a:latin typeface="tahoma"/>
                        </a:rPr>
                        <a:t>og dens </a:t>
                      </a:r>
                      <a:r>
                        <a:rPr lang="da-DK" sz="2000" i="1" u="sng" dirty="0" smtClean="0">
                          <a:solidFill>
                            <a:srgbClr val="000000"/>
                          </a:solidFill>
                          <a:effectLst/>
                          <a:latin typeface="tahoma"/>
                        </a:rPr>
                        <a:t>besparelsespotentiale.</a:t>
                      </a:r>
                      <a:endParaRPr lang="da-DK" sz="2000" i="1" u="sng" dirty="0">
                        <a:solidFill>
                          <a:srgbClr val="000000"/>
                        </a:solidFill>
                        <a:effectLst/>
                        <a:latin typeface="tahoma"/>
                      </a:endParaRPr>
                    </a:p>
                  </a:txBody>
                  <a:tcPr>
                    <a:lnL>
                      <a:noFill/>
                    </a:lnL>
                    <a:lnR>
                      <a:noFill/>
                    </a:lnR>
                    <a:lnT>
                      <a:noFill/>
                    </a:lnT>
                    <a:lnB>
                      <a:noFill/>
                    </a:lnB>
                    <a:solidFill>
                      <a:srgbClr val="FFFFFF"/>
                    </a:solidFill>
                  </a:tcPr>
                </a:tc>
              </a:tr>
              <a:tr h="0">
                <a:tc>
                  <a:txBody>
                    <a:bodyPr/>
                    <a:lstStyle/>
                    <a:p>
                      <a:r>
                        <a:rPr lang="da-DK" dirty="0">
                          <a:effectLst/>
                        </a:rPr>
                        <a:t> </a:t>
                      </a:r>
                    </a:p>
                  </a:txBody>
                  <a:tcPr>
                    <a:lnL>
                      <a:noFill/>
                    </a:lnL>
                    <a:lnR>
                      <a:noFill/>
                    </a:lnR>
                    <a:lnT>
                      <a:noFill/>
                    </a:lnT>
                    <a:lnB>
                      <a:noFill/>
                    </a:lnB>
                    <a:solidFill>
                      <a:srgbClr val="FFFFFF"/>
                    </a:solidFill>
                  </a:tcPr>
                </a:tc>
              </a:tr>
            </a:tbl>
          </a:graphicData>
        </a:graphic>
      </p:graphicFrame>
      <p:grpSp>
        <p:nvGrpSpPr>
          <p:cNvPr id="3" name="Gruppe 2"/>
          <p:cNvGrpSpPr/>
          <p:nvPr/>
        </p:nvGrpSpPr>
        <p:grpSpPr>
          <a:xfrm>
            <a:off x="917406" y="3277867"/>
            <a:ext cx="7094374" cy="1756010"/>
            <a:chOff x="938647" y="3652138"/>
            <a:chExt cx="7094374" cy="1756010"/>
          </a:xfrm>
        </p:grpSpPr>
        <p:grpSp>
          <p:nvGrpSpPr>
            <p:cNvPr id="23" name="Grupper 87"/>
            <p:cNvGrpSpPr/>
            <p:nvPr/>
          </p:nvGrpSpPr>
          <p:grpSpPr>
            <a:xfrm>
              <a:off x="938647" y="3658723"/>
              <a:ext cx="1749425" cy="1749425"/>
              <a:chOff x="0" y="0"/>
              <a:chExt cx="1748790" cy="1748790"/>
            </a:xfrm>
            <a:solidFill>
              <a:srgbClr val="02838F"/>
            </a:solidFill>
          </p:grpSpPr>
          <p:sp>
            <p:nvSpPr>
              <p:cNvPr id="24" name="Ellipse 23"/>
              <p:cNvSpPr/>
              <p:nvPr/>
            </p:nvSpPr>
            <p:spPr>
              <a:xfrm>
                <a:off x="0" y="0"/>
                <a:ext cx="1748790" cy="17487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25" name="Tekstfelt 89"/>
              <p:cNvSpPr txBox="1"/>
              <p:nvPr/>
            </p:nvSpPr>
            <p:spPr>
              <a:xfrm>
                <a:off x="179285" y="423017"/>
                <a:ext cx="1439637" cy="461497"/>
              </a:xfrm>
              <a:prstGeom prst="rect">
                <a:avLst/>
              </a:prstGeom>
              <a:grp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spcAft>
                    <a:spcPts val="0"/>
                  </a:spcAft>
                </a:pPr>
                <a:r>
                  <a:rPr lang="da-DK" sz="1200" b="1" dirty="0">
                    <a:solidFill>
                      <a:srgbClr val="FFFFFF"/>
                    </a:solidFill>
                    <a:effectLst/>
                    <a:latin typeface="Arial"/>
                    <a:ea typeface="Calibri"/>
                    <a:cs typeface="Arial"/>
                  </a:rPr>
                  <a:t>Energimærkning</a:t>
                </a:r>
                <a:endParaRPr lang="da-DK" sz="1100" dirty="0">
                  <a:effectLst/>
                  <a:latin typeface="Arial"/>
                  <a:ea typeface="Calibri"/>
                  <a:cs typeface="Times New Roman"/>
                </a:endParaRPr>
              </a:p>
              <a:p>
                <a:pPr>
                  <a:spcAft>
                    <a:spcPts val="0"/>
                  </a:spcAft>
                </a:pPr>
                <a:r>
                  <a:rPr lang="da-DK" sz="1200" dirty="0">
                    <a:effectLst/>
                    <a:latin typeface="Arial"/>
                    <a:ea typeface="Calibri"/>
                    <a:cs typeface="Times New Roman"/>
                  </a:rPr>
                  <a:t> </a:t>
                </a:r>
              </a:p>
            </p:txBody>
          </p:sp>
        </p:grpSp>
        <p:grpSp>
          <p:nvGrpSpPr>
            <p:cNvPr id="26" name="Grupper 90"/>
            <p:cNvGrpSpPr/>
            <p:nvPr/>
          </p:nvGrpSpPr>
          <p:grpSpPr>
            <a:xfrm>
              <a:off x="3566269" y="3658723"/>
              <a:ext cx="1749425" cy="1749425"/>
              <a:chOff x="0" y="-111760"/>
              <a:chExt cx="1748790" cy="1748790"/>
            </a:xfrm>
          </p:grpSpPr>
          <p:sp>
            <p:nvSpPr>
              <p:cNvPr id="27" name="Ellipse 26"/>
              <p:cNvSpPr/>
              <p:nvPr/>
            </p:nvSpPr>
            <p:spPr>
              <a:xfrm>
                <a:off x="0" y="-111760"/>
                <a:ext cx="1748790" cy="1748790"/>
              </a:xfrm>
              <a:prstGeom prst="ellipse">
                <a:avLst/>
              </a:prstGeom>
              <a:solidFill>
                <a:srgbClr val="00838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28" name="Tekstfelt 92"/>
              <p:cNvSpPr txBox="1"/>
              <p:nvPr/>
            </p:nvSpPr>
            <p:spPr>
              <a:xfrm>
                <a:off x="199867" y="311257"/>
                <a:ext cx="1416028" cy="646096"/>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algn="ctr">
                  <a:spcAft>
                    <a:spcPts val="0"/>
                  </a:spcAft>
                </a:pPr>
                <a:r>
                  <a:rPr lang="da-DK" sz="1200" b="1" dirty="0">
                    <a:solidFill>
                      <a:srgbClr val="FFFFFF"/>
                    </a:solidFill>
                    <a:effectLst/>
                    <a:latin typeface="Arial"/>
                    <a:ea typeface="Calibri"/>
                    <a:cs typeface="Arial"/>
                  </a:rPr>
                  <a:t>Energimæssige </a:t>
                </a:r>
                <a:endParaRPr lang="da-DK" sz="1100" dirty="0">
                  <a:effectLst/>
                  <a:latin typeface="Arial"/>
                  <a:ea typeface="Calibri"/>
                  <a:cs typeface="Times New Roman"/>
                </a:endParaRPr>
              </a:p>
              <a:p>
                <a:pPr algn="ctr">
                  <a:spcAft>
                    <a:spcPts val="0"/>
                  </a:spcAft>
                </a:pPr>
                <a:r>
                  <a:rPr lang="da-DK" sz="1200" b="1" dirty="0">
                    <a:solidFill>
                      <a:srgbClr val="FFFFFF"/>
                    </a:solidFill>
                    <a:effectLst/>
                    <a:latin typeface="Arial"/>
                    <a:ea typeface="Calibri"/>
                    <a:cs typeface="Arial"/>
                  </a:rPr>
                  <a:t>tilstand</a:t>
                </a:r>
                <a:endParaRPr lang="da-DK" sz="1100" dirty="0">
                  <a:effectLst/>
                  <a:latin typeface="Arial"/>
                  <a:ea typeface="Calibri"/>
                  <a:cs typeface="Times New Roman"/>
                </a:endParaRPr>
              </a:p>
              <a:p>
                <a:pPr>
                  <a:spcAft>
                    <a:spcPts val="0"/>
                  </a:spcAft>
                </a:pPr>
                <a:r>
                  <a:rPr lang="da-DK" sz="1200" dirty="0">
                    <a:effectLst/>
                    <a:latin typeface="Arial"/>
                    <a:ea typeface="Calibri"/>
                    <a:cs typeface="Times New Roman"/>
                  </a:rPr>
                  <a:t> </a:t>
                </a:r>
              </a:p>
            </p:txBody>
          </p:sp>
        </p:grpSp>
        <p:sp>
          <p:nvSpPr>
            <p:cNvPr id="29" name="Ellipse 28"/>
            <p:cNvSpPr/>
            <p:nvPr/>
          </p:nvSpPr>
          <p:spPr>
            <a:xfrm>
              <a:off x="6283596" y="3652138"/>
              <a:ext cx="1749425" cy="1749425"/>
            </a:xfrm>
            <a:prstGeom prst="ellipse">
              <a:avLst/>
            </a:prstGeom>
            <a:solidFill>
              <a:srgbClr val="00838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pic>
          <p:nvPicPr>
            <p:cNvPr id="2074" name="Picture 26" descr="Billedresultat for energimærkningsrapp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27189">
              <a:off x="1476049" y="4465296"/>
              <a:ext cx="601271" cy="851401"/>
            </a:xfrm>
            <a:prstGeom prst="rect">
              <a:avLst/>
            </a:prstGeom>
            <a:noFill/>
            <a:extLst>
              <a:ext uri="{909E8E84-426E-40DD-AFC4-6F175D3DCCD1}">
                <a14:hiddenFill xmlns:a14="http://schemas.microsoft.com/office/drawing/2010/main">
                  <a:solidFill>
                    <a:srgbClr val="FFFFFF"/>
                  </a:solidFill>
                </a14:hiddenFill>
              </a:ext>
            </a:extLst>
          </p:spPr>
        </p:pic>
        <p:sp>
          <p:nvSpPr>
            <p:cNvPr id="31" name="Tekstboks 30"/>
            <p:cNvSpPr txBox="1"/>
            <p:nvPr/>
          </p:nvSpPr>
          <p:spPr>
            <a:xfrm>
              <a:off x="2918197" y="4232743"/>
              <a:ext cx="385391" cy="369332"/>
            </a:xfrm>
            <a:prstGeom prst="rect">
              <a:avLst/>
            </a:prstGeom>
            <a:noFill/>
          </p:spPr>
          <p:txBody>
            <a:bodyPr wrap="square" rtlCol="0">
              <a:spAutoFit/>
            </a:bodyPr>
            <a:lstStyle/>
            <a:p>
              <a:r>
                <a:rPr lang="da-DK" dirty="0" smtClean="0"/>
                <a:t>=</a:t>
              </a:r>
              <a:endParaRPr lang="da-DK" dirty="0"/>
            </a:p>
          </p:txBody>
        </p:sp>
        <p:sp>
          <p:nvSpPr>
            <p:cNvPr id="33" name="Tekstboks 32"/>
            <p:cNvSpPr txBox="1"/>
            <p:nvPr/>
          </p:nvSpPr>
          <p:spPr>
            <a:xfrm>
              <a:off x="5582493" y="4232743"/>
              <a:ext cx="385391" cy="369332"/>
            </a:xfrm>
            <a:prstGeom prst="rect">
              <a:avLst/>
            </a:prstGeom>
            <a:noFill/>
          </p:spPr>
          <p:txBody>
            <a:bodyPr wrap="square" rtlCol="0">
              <a:spAutoFit/>
            </a:bodyPr>
            <a:lstStyle/>
            <a:p>
              <a:r>
                <a:rPr lang="da-DK" dirty="0"/>
                <a:t>+</a:t>
              </a:r>
            </a:p>
          </p:txBody>
        </p:sp>
        <p:pic>
          <p:nvPicPr>
            <p:cNvPr id="2076" name="Picture 28" descr="Billedresultat for energimær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8913" y="4748484"/>
              <a:ext cx="1224136" cy="168846"/>
            </a:xfrm>
            <a:prstGeom prst="rect">
              <a:avLst/>
            </a:prstGeom>
            <a:noFill/>
            <a:extLst>
              <a:ext uri="{909E8E84-426E-40DD-AFC4-6F175D3DCCD1}">
                <a14:hiddenFill xmlns:a14="http://schemas.microsoft.com/office/drawing/2010/main">
                  <a:solidFill>
                    <a:srgbClr val="FFFFFF"/>
                  </a:solidFill>
                </a14:hiddenFill>
              </a:ext>
            </a:extLst>
          </p:spPr>
        </p:pic>
        <p:sp>
          <p:nvSpPr>
            <p:cNvPr id="37" name="Tekstfelt 89"/>
            <p:cNvSpPr txBox="1"/>
            <p:nvPr/>
          </p:nvSpPr>
          <p:spPr>
            <a:xfrm>
              <a:off x="6438228" y="4081893"/>
              <a:ext cx="1440160" cy="646331"/>
            </a:xfrm>
            <a:prstGeom prst="rect">
              <a:avLst/>
            </a:prstGeom>
            <a:solidFill>
              <a:srgbClr val="02838F"/>
            </a:solid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spcAft>
                  <a:spcPts val="0"/>
                </a:spcAft>
              </a:pPr>
              <a:r>
                <a:rPr lang="da-DK" sz="1200" b="1" dirty="0" smtClean="0">
                  <a:solidFill>
                    <a:srgbClr val="FFFFFF"/>
                  </a:solidFill>
                  <a:effectLst/>
                  <a:latin typeface="Arial"/>
                  <a:ea typeface="Calibri"/>
                  <a:cs typeface="Arial"/>
                </a:rPr>
                <a:t>Besparelses</a:t>
              </a:r>
            </a:p>
            <a:p>
              <a:pPr algn="ctr">
                <a:spcAft>
                  <a:spcPts val="0"/>
                </a:spcAft>
              </a:pPr>
              <a:r>
                <a:rPr lang="da-DK" sz="1200" b="1" dirty="0" smtClean="0">
                  <a:solidFill>
                    <a:srgbClr val="FFFFFF"/>
                  </a:solidFill>
                  <a:latin typeface="Arial"/>
                  <a:ea typeface="Calibri"/>
                  <a:cs typeface="Arial"/>
                </a:rPr>
                <a:t>potentiale</a:t>
              </a:r>
              <a:endParaRPr lang="da-DK" sz="1100" dirty="0">
                <a:effectLst/>
                <a:latin typeface="Arial"/>
                <a:ea typeface="Calibri"/>
                <a:cs typeface="Times New Roman"/>
              </a:endParaRPr>
            </a:p>
            <a:p>
              <a:pPr>
                <a:spcAft>
                  <a:spcPts val="0"/>
                </a:spcAft>
              </a:pPr>
              <a:r>
                <a:rPr lang="da-DK" sz="1200" dirty="0">
                  <a:effectLst/>
                  <a:latin typeface="Arial"/>
                  <a:ea typeface="Calibri"/>
                  <a:cs typeface="Times New Roman"/>
                </a:rPr>
                <a:t> </a:t>
              </a:r>
            </a:p>
          </p:txBody>
        </p:sp>
        <p:pic>
          <p:nvPicPr>
            <p:cNvPr id="2077"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4504" y="4684255"/>
              <a:ext cx="627607" cy="413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0" name="Tekstboks 39"/>
          <p:cNvSpPr txBox="1"/>
          <p:nvPr/>
        </p:nvSpPr>
        <p:spPr>
          <a:xfrm>
            <a:off x="520692" y="2858403"/>
            <a:ext cx="5040560" cy="276999"/>
          </a:xfrm>
          <a:prstGeom prst="rect">
            <a:avLst/>
          </a:prstGeom>
          <a:noFill/>
        </p:spPr>
        <p:txBody>
          <a:bodyPr wrap="square" rtlCol="0">
            <a:spAutoFit/>
          </a:bodyPr>
          <a:lstStyle/>
          <a:p>
            <a:r>
              <a:rPr lang="da-DK" sz="1200" dirty="0" smtClean="0"/>
              <a:t>Bygningsdirektivets artikel 11 pkt. 1 og 2.</a:t>
            </a:r>
            <a:endParaRPr lang="da-DK" sz="1200" dirty="0"/>
          </a:p>
        </p:txBody>
      </p:sp>
    </p:spTree>
    <p:extLst>
      <p:ext uri="{BB962C8B-B14F-4D97-AF65-F5344CB8AC3E}">
        <p14:creationId xmlns:p14="http://schemas.microsoft.com/office/powerpoint/2010/main" val="501660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a:xfrm>
            <a:off x="449999" y="500400"/>
            <a:ext cx="3548317" cy="2533558"/>
          </a:xfrm>
        </p:spPr>
        <p:txBody>
          <a:bodyPr/>
          <a:lstStyle/>
          <a:p>
            <a:r>
              <a:rPr lang="da-DK" sz="4800" dirty="0" smtClean="0"/>
              <a:t>Erfarings-opsamling</a:t>
            </a:r>
            <a:endParaRPr lang="da-DK" dirty="0"/>
          </a:p>
        </p:txBody>
      </p:sp>
      <p:sp>
        <p:nvSpPr>
          <p:cNvPr id="3" name="Pladsholder til dato 2"/>
          <p:cNvSpPr>
            <a:spLocks noGrp="1"/>
          </p:cNvSpPr>
          <p:nvPr>
            <p:ph type="dt" sz="half" idx="10"/>
          </p:nvPr>
        </p:nvSpPr>
        <p:spPr/>
        <p:txBody>
          <a:bodyPr/>
          <a:lstStyle/>
          <a:p>
            <a:fld id="{72B1FB57-5BA2-403C-9401-A03FF339E7B0}" type="datetime2">
              <a:rPr lang="da-DK" smtClean="0"/>
              <a:t>20. marts 2018</a:t>
            </a:fld>
            <a:endParaRPr lang="da-DK"/>
          </a:p>
        </p:txBody>
      </p:sp>
      <p:sp>
        <p:nvSpPr>
          <p:cNvPr id="4" name="Pladsholder til sidefod 3"/>
          <p:cNvSpPr>
            <a:spLocks noGrp="1"/>
          </p:cNvSpPr>
          <p:nvPr>
            <p:ph type="ftr" sz="quarter" idx="11"/>
          </p:nvPr>
        </p:nvSpPr>
        <p:spPr/>
        <p:txBody>
          <a:bodyPr/>
          <a:lstStyle/>
          <a:p>
            <a:r>
              <a:rPr lang="da-DK" smtClean="0"/>
              <a:t>Energistyrelsen</a:t>
            </a:r>
            <a:endParaRPr lang="da-DK"/>
          </a:p>
        </p:txBody>
      </p:sp>
      <p:sp>
        <p:nvSpPr>
          <p:cNvPr id="5" name="Pladsholder til diasnummer 4"/>
          <p:cNvSpPr>
            <a:spLocks noGrp="1"/>
          </p:cNvSpPr>
          <p:nvPr>
            <p:ph type="sldNum" sz="quarter" idx="12"/>
          </p:nvPr>
        </p:nvSpPr>
        <p:spPr/>
        <p:txBody>
          <a:bodyPr/>
          <a:lstStyle/>
          <a:p>
            <a:r>
              <a:rPr lang="da-DK" smtClean="0"/>
              <a:t>Side </a:t>
            </a:r>
            <a:fld id="{8E044AEF-F590-47CE-BE8F-5C241A59BA2A}" type="slidenum">
              <a:rPr lang="da-DK" smtClean="0"/>
              <a:pPr/>
              <a:t>5</a:t>
            </a:fld>
            <a:endParaRPr lang="da-DK" dirty="0"/>
          </a:p>
        </p:txBody>
      </p:sp>
      <p:sp>
        <p:nvSpPr>
          <p:cNvPr id="12" name="Pladsholder til tekst 11"/>
          <p:cNvSpPr>
            <a:spLocks noGrp="1"/>
          </p:cNvSpPr>
          <p:nvPr>
            <p:ph type="body" sz="quarter" idx="13"/>
          </p:nvPr>
        </p:nvSpPr>
        <p:spPr>
          <a:xfrm>
            <a:off x="469925" y="1919213"/>
            <a:ext cx="4176464" cy="2730380"/>
          </a:xfrm>
        </p:spPr>
        <p:txBody>
          <a:bodyPr/>
          <a:lstStyle/>
          <a:p>
            <a:pPr marL="457200" indent="-457200">
              <a:buFont typeface="Arial" panose="020B0604020202020204" pitchFamily="34" charset="0"/>
              <a:buChar char="•"/>
            </a:pPr>
            <a:r>
              <a:rPr lang="da-DK" sz="2800" dirty="0" err="1"/>
              <a:t>Epinions</a:t>
            </a:r>
            <a:r>
              <a:rPr lang="da-DK" sz="2800" dirty="0"/>
              <a:t>  kortlægning</a:t>
            </a:r>
          </a:p>
          <a:p>
            <a:pPr marL="457200" indent="-457200">
              <a:buFont typeface="Arial" panose="020B0604020202020204" pitchFamily="34" charset="0"/>
              <a:buChar char="•"/>
            </a:pPr>
            <a:r>
              <a:rPr lang="da-DK" sz="2800" dirty="0"/>
              <a:t>Deltagelse af:</a:t>
            </a:r>
          </a:p>
          <a:p>
            <a:pPr marL="1202676" lvl="1" indent="-457200">
              <a:buFont typeface="Arial" panose="020B0604020202020204" pitchFamily="34" charset="0"/>
              <a:buChar char="•"/>
            </a:pPr>
            <a:r>
              <a:rPr lang="da-DK" sz="2000" dirty="0"/>
              <a:t>Eksperter</a:t>
            </a:r>
          </a:p>
          <a:p>
            <a:pPr marL="1202676" lvl="1" indent="-457200">
              <a:buFont typeface="Arial" panose="020B0604020202020204" pitchFamily="34" charset="0"/>
              <a:buChar char="•"/>
            </a:pPr>
            <a:r>
              <a:rPr lang="da-DK" sz="2000" dirty="0"/>
              <a:t>Energikonsulenter</a:t>
            </a:r>
          </a:p>
          <a:p>
            <a:pPr marL="1202676" lvl="1" indent="-457200">
              <a:buFont typeface="Arial" panose="020B0604020202020204" pitchFamily="34" charset="0"/>
              <a:buChar char="•"/>
            </a:pPr>
            <a:r>
              <a:rPr lang="da-DK" sz="2000" dirty="0"/>
              <a:t>Offentlige </a:t>
            </a:r>
            <a:r>
              <a:rPr lang="da-DK" sz="2000" dirty="0" smtClean="0"/>
              <a:t>aktører</a:t>
            </a:r>
            <a:endParaRPr lang="da-DK" sz="2000" dirty="0"/>
          </a:p>
          <a:p>
            <a:pPr marL="457200" indent="-457200">
              <a:buFont typeface="Arial" panose="020B0604020202020204" pitchFamily="34" charset="0"/>
              <a:buChar char="•"/>
            </a:pPr>
            <a:r>
              <a:rPr lang="da-DK" sz="2800" dirty="0"/>
              <a:t>Udviklingsmuligheder arbejdes videre med af Teknologisk Institut</a:t>
            </a:r>
          </a:p>
          <a:p>
            <a:endParaRPr lang="da-DK" dirty="0"/>
          </a:p>
        </p:txBody>
      </p:sp>
      <p:sp>
        <p:nvSpPr>
          <p:cNvPr id="14" name="Pladsholder til billede 13"/>
          <p:cNvSpPr>
            <a:spLocks noGrp="1"/>
          </p:cNvSpPr>
          <p:nvPr>
            <p:ph type="pic" sz="quarter" idx="15"/>
          </p:nvPr>
        </p:nvSpPr>
        <p:spPr/>
      </p:sp>
      <p:sp>
        <p:nvSpPr>
          <p:cNvPr id="15" name="Pladsholder til billede 14"/>
          <p:cNvSpPr>
            <a:spLocks noGrp="1"/>
          </p:cNvSpPr>
          <p:nvPr>
            <p:ph type="pic" sz="quarter" idx="16"/>
          </p:nvPr>
        </p:nvSpPr>
        <p:spPr/>
      </p:sp>
      <p:sp>
        <p:nvSpPr>
          <p:cNvPr id="16" name="Pladsholder til billede 15"/>
          <p:cNvSpPr>
            <a:spLocks noGrp="1"/>
          </p:cNvSpPr>
          <p:nvPr>
            <p:ph type="pic" sz="quarter" idx="17"/>
          </p:nvPr>
        </p:nvSpPr>
        <p:spPr/>
      </p:sp>
      <p:pic>
        <p:nvPicPr>
          <p:cNvPr id="17" name="Picture 2"/>
          <p:cNvPicPr>
            <a:picLocks noGrp="1" noChangeAspect="1" noChangeArrowheads="1"/>
          </p:cNvPicPr>
          <p:nvPr>
            <p:ph type="pic" sz="quarter" idx="14"/>
          </p:nvPr>
        </p:nvPicPr>
        <p:blipFill>
          <a:blip r:embed="rId2">
            <a:extLst>
              <a:ext uri="{28A0092B-C50C-407E-A947-70E740481C1C}">
                <a14:useLocalDpi xmlns:a14="http://schemas.microsoft.com/office/drawing/2010/main" val="0"/>
              </a:ext>
            </a:extLst>
          </a:blip>
          <a:srcRect l="2416" r="2416"/>
          <a:stretch>
            <a:fillRect/>
          </a:stretch>
        </p:blipFill>
        <p:spPr bwMode="auto">
          <a:xfrm>
            <a:off x="5164423" y="0"/>
            <a:ext cx="3973321" cy="59516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0412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F10640FD-5E7E-4C80-873A-2DA996AFCC01}" type="datetime2">
              <a:rPr lang="da-DK" smtClean="0"/>
              <a:t>20. marts 2018</a:t>
            </a:fld>
            <a:endParaRPr lang="da-DK" dirty="0"/>
          </a:p>
        </p:txBody>
      </p:sp>
      <p:sp>
        <p:nvSpPr>
          <p:cNvPr id="5" name="Pladsholder til sidefod 4"/>
          <p:cNvSpPr>
            <a:spLocks noGrp="1"/>
          </p:cNvSpPr>
          <p:nvPr>
            <p:ph type="ftr" sz="quarter" idx="11"/>
          </p:nvPr>
        </p:nvSpPr>
        <p:spPr/>
        <p:txBody>
          <a:bodyPr/>
          <a:lstStyle/>
          <a:p>
            <a:r>
              <a:rPr lang="da-DK" smtClean="0"/>
              <a:t>Energistyrelsen</a:t>
            </a:r>
            <a:endParaRPr lang="da-DK" dirty="0"/>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6</a:t>
            </a:fld>
            <a:endParaRPr lang="da-DK" dirty="0"/>
          </a:p>
        </p:txBody>
      </p:sp>
      <p:sp>
        <p:nvSpPr>
          <p:cNvPr id="11" name="Tekstboks 10"/>
          <p:cNvSpPr txBox="1"/>
          <p:nvPr/>
        </p:nvSpPr>
        <p:spPr>
          <a:xfrm>
            <a:off x="552894" y="1703189"/>
            <a:ext cx="6777408" cy="2400657"/>
          </a:xfrm>
          <a:prstGeom prst="rect">
            <a:avLst/>
          </a:prstGeom>
          <a:noFill/>
        </p:spPr>
        <p:txBody>
          <a:bodyPr wrap="square" rtlCol="0">
            <a:spAutoFit/>
          </a:bodyPr>
          <a:lstStyle/>
          <a:p>
            <a:pPr marL="285750" lvl="0" indent="-285750">
              <a:buFont typeface="Arial" panose="020B0604020202020204" pitchFamily="34" charset="0"/>
              <a:buChar char="•"/>
            </a:pPr>
            <a:r>
              <a:rPr lang="da-DK" sz="2000" dirty="0" smtClean="0"/>
              <a:t>3 grundindstillinger med betydning for resten af forløbet:</a:t>
            </a:r>
            <a:endParaRPr lang="da-DK" sz="2000" dirty="0"/>
          </a:p>
          <a:p>
            <a:pPr marL="1203259" lvl="2" indent="-285750">
              <a:buFont typeface="Arial" panose="020B0604020202020204" pitchFamily="34" charset="0"/>
              <a:buChar char="•"/>
            </a:pPr>
            <a:r>
              <a:rPr lang="da-DK" dirty="0"/>
              <a:t>De forventningsfulde</a:t>
            </a:r>
          </a:p>
          <a:p>
            <a:pPr marL="1203259" lvl="2" indent="-285750">
              <a:buFont typeface="Arial" panose="020B0604020202020204" pitchFamily="34" charset="0"/>
              <a:buChar char="•"/>
            </a:pPr>
            <a:r>
              <a:rPr lang="da-DK" dirty="0"/>
              <a:t>De, der gør det, ”fordi de skal”</a:t>
            </a:r>
          </a:p>
          <a:p>
            <a:pPr marL="1203259" lvl="2" indent="-285750">
              <a:buFont typeface="Arial" panose="020B0604020202020204" pitchFamily="34" charset="0"/>
              <a:buChar char="•"/>
            </a:pPr>
            <a:r>
              <a:rPr lang="da-DK" dirty="0"/>
              <a:t>De der vælger helt at undlade at få energimærket</a:t>
            </a:r>
          </a:p>
          <a:p>
            <a:pPr marL="285750" indent="-285750">
              <a:buFont typeface="Arial" panose="020B0604020202020204" pitchFamily="34" charset="0"/>
              <a:buChar char="•"/>
            </a:pPr>
            <a:endParaRPr lang="da-DK" sz="2000" dirty="0"/>
          </a:p>
          <a:p>
            <a:pPr marL="285750" lvl="0" indent="-285750">
              <a:buFont typeface="Arial" panose="020B0604020202020204" pitchFamily="34" charset="0"/>
              <a:buChar char="•"/>
            </a:pPr>
            <a:r>
              <a:rPr lang="da-DK" sz="2000" dirty="0"/>
              <a:t>Tidlig indsats af offentlig aktør er afgørende:</a:t>
            </a:r>
          </a:p>
          <a:p>
            <a:pPr marL="1203259" lvl="2" indent="-285750">
              <a:buFont typeface="Arial" panose="020B0604020202020204" pitchFamily="34" charset="0"/>
              <a:buChar char="•"/>
            </a:pPr>
            <a:r>
              <a:rPr lang="da-DK" dirty="0"/>
              <a:t>Indhentning &amp; strukturering af datagrundlag</a:t>
            </a:r>
          </a:p>
          <a:p>
            <a:pPr marL="1203259" lvl="2" indent="-285750">
              <a:buFont typeface="Arial" panose="020B0604020202020204" pitchFamily="34" charset="0"/>
              <a:buChar char="•"/>
            </a:pPr>
            <a:r>
              <a:rPr lang="da-DK" dirty="0" smtClean="0"/>
              <a:t>Kravspecifikation</a:t>
            </a:r>
            <a:endParaRPr lang="da-DK" dirty="0"/>
          </a:p>
        </p:txBody>
      </p:sp>
      <p:sp>
        <p:nvSpPr>
          <p:cNvPr id="10" name="Titel 1"/>
          <p:cNvSpPr>
            <a:spLocks noGrp="1"/>
          </p:cNvSpPr>
          <p:nvPr>
            <p:ph type="title"/>
          </p:nvPr>
        </p:nvSpPr>
        <p:spPr>
          <a:xfrm>
            <a:off x="451371" y="489910"/>
            <a:ext cx="8233887" cy="853240"/>
          </a:xfrm>
        </p:spPr>
        <p:txBody>
          <a:bodyPr/>
          <a:lstStyle/>
          <a:p>
            <a:r>
              <a:rPr lang="da-DK" dirty="0" smtClean="0"/>
              <a:t>Før mærkningen</a:t>
            </a:r>
            <a:endParaRPr lang="da-DK" dirty="0"/>
          </a:p>
        </p:txBody>
      </p:sp>
      <p:grpSp>
        <p:nvGrpSpPr>
          <p:cNvPr id="68" name="Group 375"/>
          <p:cNvGrpSpPr/>
          <p:nvPr/>
        </p:nvGrpSpPr>
        <p:grpSpPr>
          <a:xfrm>
            <a:off x="951365" y="4609918"/>
            <a:ext cx="991163" cy="914400"/>
            <a:chOff x="386553" y="1716079"/>
            <a:chExt cx="991163" cy="914400"/>
          </a:xfrm>
        </p:grpSpPr>
        <p:grpSp>
          <p:nvGrpSpPr>
            <p:cNvPr id="69" name="Group 376"/>
            <p:cNvGrpSpPr/>
            <p:nvPr/>
          </p:nvGrpSpPr>
          <p:grpSpPr>
            <a:xfrm>
              <a:off x="386553" y="1716079"/>
              <a:ext cx="991163" cy="914400"/>
              <a:chOff x="5840225" y="5478438"/>
              <a:chExt cx="991163" cy="914400"/>
            </a:xfrm>
          </p:grpSpPr>
          <p:sp>
            <p:nvSpPr>
              <p:cNvPr id="71" name="Rectangle 378"/>
              <p:cNvSpPr/>
              <p:nvPr/>
            </p:nvSpPr>
            <p:spPr>
              <a:xfrm>
                <a:off x="5840225" y="5478438"/>
                <a:ext cx="914400" cy="914400"/>
              </a:xfrm>
              <a:prstGeom prst="rect">
                <a:avLst/>
              </a:prstGeom>
              <a:solidFill>
                <a:srgbClr val="F68A2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540000" rIns="36000" rtlCol="0" anchor="t"/>
              <a:lstStyle/>
              <a:p>
                <a:r>
                  <a:rPr lang="en-US" sz="900" b="1" dirty="0">
                    <a:solidFill>
                      <a:schemeClr val="bg1"/>
                    </a:solidFill>
                    <a:latin typeface="Calibri" panose="020F0502020204030204" pitchFamily="34" charset="0"/>
                  </a:rPr>
                  <a:t>FØR MÆRKNINGEN</a:t>
                </a:r>
              </a:p>
            </p:txBody>
          </p:sp>
          <p:sp>
            <p:nvSpPr>
              <p:cNvPr id="72" name="Isosceles Triangle 379"/>
              <p:cNvSpPr>
                <a:spLocks noChangeAspect="1"/>
              </p:cNvSpPr>
              <p:nvPr/>
            </p:nvSpPr>
            <p:spPr>
              <a:xfrm rot="5400000" flipH="1">
                <a:off x="6720988" y="5897239"/>
                <a:ext cx="144000" cy="76800"/>
              </a:xfrm>
              <a:prstGeom prst="triangle">
                <a:avLst/>
              </a:prstGeom>
              <a:solidFill>
                <a:srgbClr val="F68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Freeform 5"/>
            <p:cNvSpPr>
              <a:spLocks noChangeAspect="1" noEditPoints="1"/>
            </p:cNvSpPr>
            <p:nvPr/>
          </p:nvSpPr>
          <p:spPr bwMode="auto">
            <a:xfrm>
              <a:off x="489839" y="1834355"/>
              <a:ext cx="292786" cy="360000"/>
            </a:xfrm>
            <a:custGeom>
              <a:avLst/>
              <a:gdLst>
                <a:gd name="T0" fmla="*/ 100 w 208"/>
                <a:gd name="T1" fmla="*/ 19 h 256"/>
                <a:gd name="T2" fmla="*/ 95 w 208"/>
                <a:gd name="T3" fmla="*/ 13 h 256"/>
                <a:gd name="T4" fmla="*/ 82 w 208"/>
                <a:gd name="T5" fmla="*/ 0 h 256"/>
                <a:gd name="T6" fmla="*/ 69 w 208"/>
                <a:gd name="T7" fmla="*/ 13 h 256"/>
                <a:gd name="T8" fmla="*/ 58 w 208"/>
                <a:gd name="T9" fmla="*/ 19 h 256"/>
                <a:gd name="T10" fmla="*/ 47 w 208"/>
                <a:gd name="T11" fmla="*/ 30 h 256"/>
                <a:gd name="T12" fmla="*/ 106 w 208"/>
                <a:gd name="T13" fmla="*/ 41 h 256"/>
                <a:gd name="T14" fmla="*/ 117 w 208"/>
                <a:gd name="T15" fmla="*/ 30 h 256"/>
                <a:gd name="T16" fmla="*/ 82 w 208"/>
                <a:gd name="T17" fmla="*/ 19 h 256"/>
                <a:gd name="T18" fmla="*/ 82 w 208"/>
                <a:gd name="T19" fmla="*/ 8 h 256"/>
                <a:gd name="T20" fmla="*/ 82 w 208"/>
                <a:gd name="T21" fmla="*/ 19 h 256"/>
                <a:gd name="T22" fmla="*/ 14 w 208"/>
                <a:gd name="T23" fmla="*/ 231 h 256"/>
                <a:gd name="T24" fmla="*/ 0 w 208"/>
                <a:gd name="T25" fmla="*/ 41 h 256"/>
                <a:gd name="T26" fmla="*/ 40 w 208"/>
                <a:gd name="T27" fmla="*/ 26 h 256"/>
                <a:gd name="T28" fmla="*/ 58 w 208"/>
                <a:gd name="T29" fmla="*/ 48 h 256"/>
                <a:gd name="T30" fmla="*/ 124 w 208"/>
                <a:gd name="T31" fmla="*/ 30 h 256"/>
                <a:gd name="T32" fmla="*/ 146 w 208"/>
                <a:gd name="T33" fmla="*/ 26 h 256"/>
                <a:gd name="T34" fmla="*/ 164 w 208"/>
                <a:gd name="T35" fmla="*/ 151 h 256"/>
                <a:gd name="T36" fmla="*/ 146 w 208"/>
                <a:gd name="T37" fmla="*/ 152 h 256"/>
                <a:gd name="T38" fmla="*/ 18 w 208"/>
                <a:gd name="T39" fmla="*/ 66 h 256"/>
                <a:gd name="T40" fmla="*/ 102 w 208"/>
                <a:gd name="T41" fmla="*/ 213 h 256"/>
                <a:gd name="T42" fmla="*/ 161 w 208"/>
                <a:gd name="T43" fmla="*/ 161 h 256"/>
                <a:gd name="T44" fmla="*/ 161 w 208"/>
                <a:gd name="T45" fmla="*/ 256 h 256"/>
                <a:gd name="T46" fmla="*/ 161 w 208"/>
                <a:gd name="T47" fmla="*/ 161 h 256"/>
                <a:gd name="T48" fmla="*/ 163 w 208"/>
                <a:gd name="T49" fmla="*/ 232 h 256"/>
                <a:gd name="T50" fmla="*/ 153 w 208"/>
                <a:gd name="T51" fmla="*/ 233 h 256"/>
                <a:gd name="T52" fmla="*/ 133 w 208"/>
                <a:gd name="T53" fmla="*/ 208 h 256"/>
                <a:gd name="T54" fmla="*/ 156 w 208"/>
                <a:gd name="T55" fmla="*/ 217 h 256"/>
                <a:gd name="T56" fmla="*/ 191 w 208"/>
                <a:gd name="T57" fmla="*/ 189 h 256"/>
                <a:gd name="T58" fmla="*/ 128 w 208"/>
                <a:gd name="T59" fmla="*/ 128 h 256"/>
                <a:gd name="T60" fmla="*/ 29 w 208"/>
                <a:gd name="T61" fmla="*/ 125 h 256"/>
                <a:gd name="T62" fmla="*/ 33 w 208"/>
                <a:gd name="T63" fmla="*/ 118 h 256"/>
                <a:gd name="T64" fmla="*/ 132 w 208"/>
                <a:gd name="T65" fmla="*/ 121 h 256"/>
                <a:gd name="T66" fmla="*/ 128 w 208"/>
                <a:gd name="T67" fmla="*/ 128 h 256"/>
                <a:gd name="T68" fmla="*/ 33 w 208"/>
                <a:gd name="T69" fmla="*/ 96 h 256"/>
                <a:gd name="T70" fmla="*/ 29 w 208"/>
                <a:gd name="T71" fmla="*/ 88 h 256"/>
                <a:gd name="T72" fmla="*/ 128 w 208"/>
                <a:gd name="T73" fmla="*/ 85 h 256"/>
                <a:gd name="T74" fmla="*/ 132 w 208"/>
                <a:gd name="T75" fmla="*/ 92 h 256"/>
                <a:gd name="T76" fmla="*/ 110 w 208"/>
                <a:gd name="T77" fmla="*/ 158 h 256"/>
                <a:gd name="T78" fmla="*/ 29 w 208"/>
                <a:gd name="T79" fmla="*/ 154 h 256"/>
                <a:gd name="T80" fmla="*/ 33 w 208"/>
                <a:gd name="T81" fmla="*/ 147 h 256"/>
                <a:gd name="T82" fmla="*/ 113 w 208"/>
                <a:gd name="T83" fmla="*/ 150 h 256"/>
                <a:gd name="T84" fmla="*/ 110 w 208"/>
                <a:gd name="T85" fmla="*/ 158 h 256"/>
                <a:gd name="T86" fmla="*/ 33 w 208"/>
                <a:gd name="T87" fmla="*/ 191 h 256"/>
                <a:gd name="T88" fmla="*/ 29 w 208"/>
                <a:gd name="T89" fmla="*/ 183 h 256"/>
                <a:gd name="T90" fmla="*/ 102 w 208"/>
                <a:gd name="T91" fmla="*/ 180 h 256"/>
                <a:gd name="T92" fmla="*/ 106 w 208"/>
                <a:gd name="T93" fmla="*/ 18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8" h="256">
                  <a:moveTo>
                    <a:pt x="106" y="19"/>
                  </a:moveTo>
                  <a:cubicBezTo>
                    <a:pt x="100" y="19"/>
                    <a:pt x="100" y="19"/>
                    <a:pt x="100" y="19"/>
                  </a:cubicBezTo>
                  <a:cubicBezTo>
                    <a:pt x="97" y="19"/>
                    <a:pt x="95" y="16"/>
                    <a:pt x="95" y="13"/>
                  </a:cubicBezTo>
                  <a:cubicBezTo>
                    <a:pt x="95" y="13"/>
                    <a:pt x="95" y="13"/>
                    <a:pt x="95" y="13"/>
                  </a:cubicBezTo>
                  <a:cubicBezTo>
                    <a:pt x="95" y="6"/>
                    <a:pt x="89" y="0"/>
                    <a:pt x="82" y="0"/>
                  </a:cubicBezTo>
                  <a:cubicBezTo>
                    <a:pt x="82" y="0"/>
                    <a:pt x="82" y="0"/>
                    <a:pt x="82" y="0"/>
                  </a:cubicBezTo>
                  <a:cubicBezTo>
                    <a:pt x="75" y="0"/>
                    <a:pt x="69" y="6"/>
                    <a:pt x="69" y="13"/>
                  </a:cubicBezTo>
                  <a:cubicBezTo>
                    <a:pt x="69" y="13"/>
                    <a:pt x="69" y="13"/>
                    <a:pt x="69" y="13"/>
                  </a:cubicBezTo>
                  <a:cubicBezTo>
                    <a:pt x="69" y="16"/>
                    <a:pt x="67" y="19"/>
                    <a:pt x="64" y="19"/>
                  </a:cubicBezTo>
                  <a:cubicBezTo>
                    <a:pt x="58" y="19"/>
                    <a:pt x="58" y="19"/>
                    <a:pt x="58" y="19"/>
                  </a:cubicBezTo>
                  <a:cubicBezTo>
                    <a:pt x="52" y="19"/>
                    <a:pt x="47" y="24"/>
                    <a:pt x="47" y="30"/>
                  </a:cubicBezTo>
                  <a:cubicBezTo>
                    <a:pt x="47" y="30"/>
                    <a:pt x="47" y="30"/>
                    <a:pt x="47" y="30"/>
                  </a:cubicBezTo>
                  <a:cubicBezTo>
                    <a:pt x="47" y="36"/>
                    <a:pt x="52" y="41"/>
                    <a:pt x="58" y="41"/>
                  </a:cubicBezTo>
                  <a:cubicBezTo>
                    <a:pt x="106" y="41"/>
                    <a:pt x="106" y="41"/>
                    <a:pt x="106" y="41"/>
                  </a:cubicBezTo>
                  <a:cubicBezTo>
                    <a:pt x="112" y="41"/>
                    <a:pt x="117" y="36"/>
                    <a:pt x="117" y="30"/>
                  </a:cubicBezTo>
                  <a:cubicBezTo>
                    <a:pt x="117" y="30"/>
                    <a:pt x="117" y="30"/>
                    <a:pt x="117" y="30"/>
                  </a:cubicBezTo>
                  <a:cubicBezTo>
                    <a:pt x="117" y="24"/>
                    <a:pt x="112" y="19"/>
                    <a:pt x="106" y="19"/>
                  </a:cubicBezTo>
                  <a:close/>
                  <a:moveTo>
                    <a:pt x="82" y="19"/>
                  </a:moveTo>
                  <a:cubicBezTo>
                    <a:pt x="79" y="19"/>
                    <a:pt x="77" y="16"/>
                    <a:pt x="77" y="13"/>
                  </a:cubicBezTo>
                  <a:cubicBezTo>
                    <a:pt x="77" y="10"/>
                    <a:pt x="79" y="8"/>
                    <a:pt x="82" y="8"/>
                  </a:cubicBezTo>
                  <a:cubicBezTo>
                    <a:pt x="85" y="8"/>
                    <a:pt x="88" y="10"/>
                    <a:pt x="88" y="13"/>
                  </a:cubicBezTo>
                  <a:cubicBezTo>
                    <a:pt x="88" y="16"/>
                    <a:pt x="85" y="19"/>
                    <a:pt x="82" y="19"/>
                  </a:cubicBezTo>
                  <a:close/>
                  <a:moveTo>
                    <a:pt x="107" y="231"/>
                  </a:moveTo>
                  <a:cubicBezTo>
                    <a:pt x="14" y="231"/>
                    <a:pt x="14" y="231"/>
                    <a:pt x="14" y="231"/>
                  </a:cubicBezTo>
                  <a:cubicBezTo>
                    <a:pt x="6" y="231"/>
                    <a:pt x="0" y="224"/>
                    <a:pt x="0" y="216"/>
                  </a:cubicBezTo>
                  <a:cubicBezTo>
                    <a:pt x="0" y="41"/>
                    <a:pt x="0" y="41"/>
                    <a:pt x="0" y="41"/>
                  </a:cubicBezTo>
                  <a:cubicBezTo>
                    <a:pt x="0" y="33"/>
                    <a:pt x="6" y="26"/>
                    <a:pt x="11" y="26"/>
                  </a:cubicBezTo>
                  <a:cubicBezTo>
                    <a:pt x="40" y="26"/>
                    <a:pt x="40" y="26"/>
                    <a:pt x="40" y="26"/>
                  </a:cubicBezTo>
                  <a:cubicBezTo>
                    <a:pt x="40" y="27"/>
                    <a:pt x="40" y="29"/>
                    <a:pt x="40" y="30"/>
                  </a:cubicBezTo>
                  <a:cubicBezTo>
                    <a:pt x="40" y="40"/>
                    <a:pt x="48" y="48"/>
                    <a:pt x="58" y="48"/>
                  </a:cubicBezTo>
                  <a:cubicBezTo>
                    <a:pt x="106" y="48"/>
                    <a:pt x="106" y="48"/>
                    <a:pt x="106" y="48"/>
                  </a:cubicBezTo>
                  <a:cubicBezTo>
                    <a:pt x="116" y="48"/>
                    <a:pt x="124" y="40"/>
                    <a:pt x="124" y="30"/>
                  </a:cubicBezTo>
                  <a:cubicBezTo>
                    <a:pt x="124" y="28"/>
                    <a:pt x="124" y="27"/>
                    <a:pt x="124" y="26"/>
                  </a:cubicBezTo>
                  <a:cubicBezTo>
                    <a:pt x="146" y="26"/>
                    <a:pt x="146" y="26"/>
                    <a:pt x="146" y="26"/>
                  </a:cubicBezTo>
                  <a:cubicBezTo>
                    <a:pt x="158" y="26"/>
                    <a:pt x="164" y="33"/>
                    <a:pt x="164" y="41"/>
                  </a:cubicBezTo>
                  <a:cubicBezTo>
                    <a:pt x="164" y="151"/>
                    <a:pt x="164" y="151"/>
                    <a:pt x="164" y="151"/>
                  </a:cubicBezTo>
                  <a:cubicBezTo>
                    <a:pt x="163" y="151"/>
                    <a:pt x="162" y="150"/>
                    <a:pt x="161" y="150"/>
                  </a:cubicBezTo>
                  <a:cubicBezTo>
                    <a:pt x="156" y="150"/>
                    <a:pt x="151" y="151"/>
                    <a:pt x="146" y="152"/>
                  </a:cubicBezTo>
                  <a:cubicBezTo>
                    <a:pt x="146" y="66"/>
                    <a:pt x="146" y="66"/>
                    <a:pt x="146" y="66"/>
                  </a:cubicBezTo>
                  <a:cubicBezTo>
                    <a:pt x="18" y="66"/>
                    <a:pt x="18" y="66"/>
                    <a:pt x="18" y="66"/>
                  </a:cubicBezTo>
                  <a:cubicBezTo>
                    <a:pt x="18" y="213"/>
                    <a:pt x="18" y="213"/>
                    <a:pt x="18" y="213"/>
                  </a:cubicBezTo>
                  <a:cubicBezTo>
                    <a:pt x="102" y="213"/>
                    <a:pt x="102" y="213"/>
                    <a:pt x="102" y="213"/>
                  </a:cubicBezTo>
                  <a:cubicBezTo>
                    <a:pt x="103" y="219"/>
                    <a:pt x="104" y="225"/>
                    <a:pt x="107" y="231"/>
                  </a:cubicBezTo>
                  <a:close/>
                  <a:moveTo>
                    <a:pt x="161" y="161"/>
                  </a:moveTo>
                  <a:cubicBezTo>
                    <a:pt x="135" y="161"/>
                    <a:pt x="113" y="183"/>
                    <a:pt x="113" y="209"/>
                  </a:cubicBezTo>
                  <a:cubicBezTo>
                    <a:pt x="113" y="235"/>
                    <a:pt x="135" y="256"/>
                    <a:pt x="161" y="256"/>
                  </a:cubicBezTo>
                  <a:cubicBezTo>
                    <a:pt x="187" y="256"/>
                    <a:pt x="208" y="235"/>
                    <a:pt x="208" y="209"/>
                  </a:cubicBezTo>
                  <a:cubicBezTo>
                    <a:pt x="208" y="183"/>
                    <a:pt x="187" y="161"/>
                    <a:pt x="161" y="161"/>
                  </a:cubicBezTo>
                  <a:close/>
                  <a:moveTo>
                    <a:pt x="192" y="199"/>
                  </a:moveTo>
                  <a:cubicBezTo>
                    <a:pt x="163" y="232"/>
                    <a:pt x="163" y="232"/>
                    <a:pt x="163" y="232"/>
                  </a:cubicBezTo>
                  <a:cubicBezTo>
                    <a:pt x="161" y="234"/>
                    <a:pt x="159" y="235"/>
                    <a:pt x="157" y="235"/>
                  </a:cubicBezTo>
                  <a:cubicBezTo>
                    <a:pt x="156" y="235"/>
                    <a:pt x="154" y="234"/>
                    <a:pt x="153" y="233"/>
                  </a:cubicBezTo>
                  <a:cubicBezTo>
                    <a:pt x="134" y="218"/>
                    <a:pt x="134" y="218"/>
                    <a:pt x="134" y="218"/>
                  </a:cubicBezTo>
                  <a:cubicBezTo>
                    <a:pt x="131" y="216"/>
                    <a:pt x="131" y="211"/>
                    <a:pt x="133" y="208"/>
                  </a:cubicBezTo>
                  <a:cubicBezTo>
                    <a:pt x="136" y="205"/>
                    <a:pt x="140" y="204"/>
                    <a:pt x="143" y="207"/>
                  </a:cubicBezTo>
                  <a:cubicBezTo>
                    <a:pt x="156" y="217"/>
                    <a:pt x="156" y="217"/>
                    <a:pt x="156" y="217"/>
                  </a:cubicBezTo>
                  <a:cubicBezTo>
                    <a:pt x="181" y="189"/>
                    <a:pt x="181" y="189"/>
                    <a:pt x="181" y="189"/>
                  </a:cubicBezTo>
                  <a:cubicBezTo>
                    <a:pt x="184" y="186"/>
                    <a:pt x="188" y="186"/>
                    <a:pt x="191" y="189"/>
                  </a:cubicBezTo>
                  <a:cubicBezTo>
                    <a:pt x="194" y="192"/>
                    <a:pt x="195" y="196"/>
                    <a:pt x="192" y="199"/>
                  </a:cubicBezTo>
                  <a:close/>
                  <a:moveTo>
                    <a:pt x="128" y="128"/>
                  </a:moveTo>
                  <a:cubicBezTo>
                    <a:pt x="33" y="128"/>
                    <a:pt x="33" y="128"/>
                    <a:pt x="33" y="128"/>
                  </a:cubicBezTo>
                  <a:cubicBezTo>
                    <a:pt x="31" y="128"/>
                    <a:pt x="29" y="127"/>
                    <a:pt x="29" y="125"/>
                  </a:cubicBezTo>
                  <a:cubicBezTo>
                    <a:pt x="29" y="121"/>
                    <a:pt x="29" y="121"/>
                    <a:pt x="29" y="121"/>
                  </a:cubicBezTo>
                  <a:cubicBezTo>
                    <a:pt x="29" y="119"/>
                    <a:pt x="31" y="118"/>
                    <a:pt x="33" y="118"/>
                  </a:cubicBezTo>
                  <a:cubicBezTo>
                    <a:pt x="128" y="118"/>
                    <a:pt x="128" y="118"/>
                    <a:pt x="128" y="118"/>
                  </a:cubicBezTo>
                  <a:cubicBezTo>
                    <a:pt x="130" y="118"/>
                    <a:pt x="132" y="119"/>
                    <a:pt x="132" y="121"/>
                  </a:cubicBezTo>
                  <a:cubicBezTo>
                    <a:pt x="132" y="125"/>
                    <a:pt x="132" y="125"/>
                    <a:pt x="132" y="125"/>
                  </a:cubicBezTo>
                  <a:cubicBezTo>
                    <a:pt x="132" y="127"/>
                    <a:pt x="130" y="128"/>
                    <a:pt x="128" y="128"/>
                  </a:cubicBezTo>
                  <a:close/>
                  <a:moveTo>
                    <a:pt x="128" y="96"/>
                  </a:moveTo>
                  <a:cubicBezTo>
                    <a:pt x="33" y="96"/>
                    <a:pt x="33" y="96"/>
                    <a:pt x="33" y="96"/>
                  </a:cubicBezTo>
                  <a:cubicBezTo>
                    <a:pt x="31" y="96"/>
                    <a:pt x="29" y="94"/>
                    <a:pt x="29" y="92"/>
                  </a:cubicBezTo>
                  <a:cubicBezTo>
                    <a:pt x="29" y="88"/>
                    <a:pt x="29" y="88"/>
                    <a:pt x="29" y="88"/>
                  </a:cubicBezTo>
                  <a:cubicBezTo>
                    <a:pt x="29" y="86"/>
                    <a:pt x="31" y="85"/>
                    <a:pt x="33" y="85"/>
                  </a:cubicBezTo>
                  <a:cubicBezTo>
                    <a:pt x="128" y="85"/>
                    <a:pt x="128" y="85"/>
                    <a:pt x="128" y="85"/>
                  </a:cubicBezTo>
                  <a:cubicBezTo>
                    <a:pt x="130" y="85"/>
                    <a:pt x="132" y="86"/>
                    <a:pt x="132" y="88"/>
                  </a:cubicBezTo>
                  <a:cubicBezTo>
                    <a:pt x="132" y="92"/>
                    <a:pt x="132" y="92"/>
                    <a:pt x="132" y="92"/>
                  </a:cubicBezTo>
                  <a:cubicBezTo>
                    <a:pt x="132" y="94"/>
                    <a:pt x="130" y="96"/>
                    <a:pt x="128" y="96"/>
                  </a:cubicBezTo>
                  <a:close/>
                  <a:moveTo>
                    <a:pt x="110" y="158"/>
                  </a:moveTo>
                  <a:cubicBezTo>
                    <a:pt x="33" y="158"/>
                    <a:pt x="33" y="158"/>
                    <a:pt x="33" y="158"/>
                  </a:cubicBezTo>
                  <a:cubicBezTo>
                    <a:pt x="31" y="158"/>
                    <a:pt x="29" y="156"/>
                    <a:pt x="29" y="154"/>
                  </a:cubicBezTo>
                  <a:cubicBezTo>
                    <a:pt x="29" y="150"/>
                    <a:pt x="29" y="150"/>
                    <a:pt x="29" y="150"/>
                  </a:cubicBezTo>
                  <a:cubicBezTo>
                    <a:pt x="29" y="148"/>
                    <a:pt x="31" y="147"/>
                    <a:pt x="33" y="147"/>
                  </a:cubicBezTo>
                  <a:cubicBezTo>
                    <a:pt x="110" y="147"/>
                    <a:pt x="110" y="147"/>
                    <a:pt x="110" y="147"/>
                  </a:cubicBezTo>
                  <a:cubicBezTo>
                    <a:pt x="112" y="147"/>
                    <a:pt x="113" y="148"/>
                    <a:pt x="113" y="150"/>
                  </a:cubicBezTo>
                  <a:cubicBezTo>
                    <a:pt x="113" y="154"/>
                    <a:pt x="113" y="154"/>
                    <a:pt x="113" y="154"/>
                  </a:cubicBezTo>
                  <a:cubicBezTo>
                    <a:pt x="113" y="156"/>
                    <a:pt x="112" y="158"/>
                    <a:pt x="110" y="158"/>
                  </a:cubicBezTo>
                  <a:close/>
                  <a:moveTo>
                    <a:pt x="102" y="191"/>
                  </a:moveTo>
                  <a:cubicBezTo>
                    <a:pt x="33" y="191"/>
                    <a:pt x="33" y="191"/>
                    <a:pt x="33" y="191"/>
                  </a:cubicBezTo>
                  <a:cubicBezTo>
                    <a:pt x="31" y="191"/>
                    <a:pt x="29" y="189"/>
                    <a:pt x="29" y="187"/>
                  </a:cubicBezTo>
                  <a:cubicBezTo>
                    <a:pt x="29" y="183"/>
                    <a:pt x="29" y="183"/>
                    <a:pt x="29" y="183"/>
                  </a:cubicBezTo>
                  <a:cubicBezTo>
                    <a:pt x="29" y="181"/>
                    <a:pt x="31" y="180"/>
                    <a:pt x="33" y="180"/>
                  </a:cubicBezTo>
                  <a:cubicBezTo>
                    <a:pt x="102" y="180"/>
                    <a:pt x="102" y="180"/>
                    <a:pt x="102" y="180"/>
                  </a:cubicBezTo>
                  <a:cubicBezTo>
                    <a:pt x="104" y="180"/>
                    <a:pt x="106" y="181"/>
                    <a:pt x="106" y="183"/>
                  </a:cubicBezTo>
                  <a:cubicBezTo>
                    <a:pt x="106" y="187"/>
                    <a:pt x="106" y="187"/>
                    <a:pt x="106" y="187"/>
                  </a:cubicBezTo>
                  <a:cubicBezTo>
                    <a:pt x="106" y="189"/>
                    <a:pt x="104" y="191"/>
                    <a:pt x="102" y="19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73" name="Rectangle 41"/>
          <p:cNvSpPr/>
          <p:nvPr/>
        </p:nvSpPr>
        <p:spPr>
          <a:xfrm>
            <a:off x="2195163" y="5036803"/>
            <a:ext cx="5040000" cy="25400"/>
          </a:xfrm>
          <a:prstGeom prst="rect">
            <a:avLst/>
          </a:prstGeom>
          <a:solidFill>
            <a:srgbClr val="F68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plug"/>
          <p:cNvSpPr>
            <a:spLocks noChangeAspect="1" noEditPoints="1"/>
          </p:cNvSpPr>
          <p:nvPr/>
        </p:nvSpPr>
        <p:spPr bwMode="auto">
          <a:xfrm>
            <a:off x="2025149" y="4989748"/>
            <a:ext cx="175600" cy="124668"/>
          </a:xfrm>
          <a:custGeom>
            <a:avLst/>
            <a:gdLst>
              <a:gd name="T0" fmla="*/ 187 w 187"/>
              <a:gd name="T1" fmla="*/ 72 h 132"/>
              <a:gd name="T2" fmla="*/ 179 w 187"/>
              <a:gd name="T3" fmla="*/ 79 h 132"/>
              <a:gd name="T4" fmla="*/ 167 w 187"/>
              <a:gd name="T5" fmla="*/ 79 h 132"/>
              <a:gd name="T6" fmla="*/ 167 w 187"/>
              <a:gd name="T7" fmla="*/ 85 h 132"/>
              <a:gd name="T8" fmla="*/ 140 w 187"/>
              <a:gd name="T9" fmla="*/ 113 h 132"/>
              <a:gd name="T10" fmla="*/ 93 w 187"/>
              <a:gd name="T11" fmla="*/ 113 h 132"/>
              <a:gd name="T12" fmla="*/ 89 w 187"/>
              <a:gd name="T13" fmla="*/ 112 h 132"/>
              <a:gd name="T14" fmla="*/ 89 w 187"/>
              <a:gd name="T15" fmla="*/ 117 h 132"/>
              <a:gd name="T16" fmla="*/ 73 w 187"/>
              <a:gd name="T17" fmla="*/ 132 h 132"/>
              <a:gd name="T18" fmla="*/ 58 w 187"/>
              <a:gd name="T19" fmla="*/ 117 h 132"/>
              <a:gd name="T20" fmla="*/ 58 w 187"/>
              <a:gd name="T21" fmla="*/ 15 h 132"/>
              <a:gd name="T22" fmla="*/ 73 w 187"/>
              <a:gd name="T23" fmla="*/ 0 h 132"/>
              <a:gd name="T24" fmla="*/ 89 w 187"/>
              <a:gd name="T25" fmla="*/ 15 h 132"/>
              <a:gd name="T26" fmla="*/ 89 w 187"/>
              <a:gd name="T27" fmla="*/ 20 h 132"/>
              <a:gd name="T28" fmla="*/ 93 w 187"/>
              <a:gd name="T29" fmla="*/ 19 h 132"/>
              <a:gd name="T30" fmla="*/ 140 w 187"/>
              <a:gd name="T31" fmla="*/ 19 h 132"/>
              <a:gd name="T32" fmla="*/ 167 w 187"/>
              <a:gd name="T33" fmla="*/ 47 h 132"/>
              <a:gd name="T34" fmla="*/ 167 w 187"/>
              <a:gd name="T35" fmla="*/ 49 h 132"/>
              <a:gd name="T36" fmla="*/ 179 w 187"/>
              <a:gd name="T37" fmla="*/ 49 h 132"/>
              <a:gd name="T38" fmla="*/ 187 w 187"/>
              <a:gd name="T39" fmla="*/ 55 h 132"/>
              <a:gd name="T40" fmla="*/ 187 w 187"/>
              <a:gd name="T41" fmla="*/ 72 h 132"/>
              <a:gd name="T42" fmla="*/ 11 w 187"/>
              <a:gd name="T43" fmla="*/ 48 h 132"/>
              <a:gd name="T44" fmla="*/ 54 w 187"/>
              <a:gd name="T45" fmla="*/ 48 h 132"/>
              <a:gd name="T46" fmla="*/ 54 w 187"/>
              <a:gd name="T47" fmla="*/ 27 h 132"/>
              <a:gd name="T48" fmla="*/ 11 w 187"/>
              <a:gd name="T49" fmla="*/ 27 h 132"/>
              <a:gd name="T50" fmla="*/ 0 w 187"/>
              <a:gd name="T51" fmla="*/ 38 h 132"/>
              <a:gd name="T52" fmla="*/ 11 w 187"/>
              <a:gd name="T53" fmla="*/ 48 h 132"/>
              <a:gd name="T54" fmla="*/ 0 w 187"/>
              <a:gd name="T55" fmla="*/ 93 h 132"/>
              <a:gd name="T56" fmla="*/ 11 w 187"/>
              <a:gd name="T57" fmla="*/ 104 h 132"/>
              <a:gd name="T58" fmla="*/ 54 w 187"/>
              <a:gd name="T59" fmla="*/ 104 h 132"/>
              <a:gd name="T60" fmla="*/ 54 w 187"/>
              <a:gd name="T61" fmla="*/ 83 h 132"/>
              <a:gd name="T62" fmla="*/ 11 w 187"/>
              <a:gd name="T63" fmla="*/ 83 h 132"/>
              <a:gd name="T64" fmla="*/ 0 w 187"/>
              <a:gd name="T65" fmla="*/ 9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7" h="132">
                <a:moveTo>
                  <a:pt x="187" y="72"/>
                </a:moveTo>
                <a:cubicBezTo>
                  <a:pt x="186" y="76"/>
                  <a:pt x="184" y="79"/>
                  <a:pt x="179" y="79"/>
                </a:cubicBezTo>
                <a:cubicBezTo>
                  <a:pt x="167" y="79"/>
                  <a:pt x="167" y="79"/>
                  <a:pt x="167" y="79"/>
                </a:cubicBezTo>
                <a:cubicBezTo>
                  <a:pt x="167" y="85"/>
                  <a:pt x="167" y="85"/>
                  <a:pt x="167" y="85"/>
                </a:cubicBezTo>
                <a:cubicBezTo>
                  <a:pt x="167" y="100"/>
                  <a:pt x="155" y="113"/>
                  <a:pt x="140" y="113"/>
                </a:cubicBezTo>
                <a:cubicBezTo>
                  <a:pt x="93" y="113"/>
                  <a:pt x="93" y="113"/>
                  <a:pt x="93" y="113"/>
                </a:cubicBezTo>
                <a:cubicBezTo>
                  <a:pt x="91" y="113"/>
                  <a:pt x="90" y="112"/>
                  <a:pt x="89" y="112"/>
                </a:cubicBezTo>
                <a:cubicBezTo>
                  <a:pt x="89" y="117"/>
                  <a:pt x="89" y="117"/>
                  <a:pt x="89" y="117"/>
                </a:cubicBezTo>
                <a:cubicBezTo>
                  <a:pt x="89" y="125"/>
                  <a:pt x="82" y="132"/>
                  <a:pt x="73" y="132"/>
                </a:cubicBezTo>
                <a:cubicBezTo>
                  <a:pt x="65" y="132"/>
                  <a:pt x="58" y="125"/>
                  <a:pt x="58" y="117"/>
                </a:cubicBezTo>
                <a:cubicBezTo>
                  <a:pt x="58" y="15"/>
                  <a:pt x="58" y="15"/>
                  <a:pt x="58" y="15"/>
                </a:cubicBezTo>
                <a:cubicBezTo>
                  <a:pt x="58" y="7"/>
                  <a:pt x="65" y="0"/>
                  <a:pt x="73" y="0"/>
                </a:cubicBezTo>
                <a:cubicBezTo>
                  <a:pt x="82" y="0"/>
                  <a:pt x="89" y="7"/>
                  <a:pt x="89" y="15"/>
                </a:cubicBezTo>
                <a:cubicBezTo>
                  <a:pt x="89" y="20"/>
                  <a:pt x="89" y="20"/>
                  <a:pt x="89" y="20"/>
                </a:cubicBezTo>
                <a:cubicBezTo>
                  <a:pt x="90" y="19"/>
                  <a:pt x="91" y="19"/>
                  <a:pt x="93" y="19"/>
                </a:cubicBezTo>
                <a:cubicBezTo>
                  <a:pt x="140" y="19"/>
                  <a:pt x="140" y="19"/>
                  <a:pt x="140" y="19"/>
                </a:cubicBezTo>
                <a:cubicBezTo>
                  <a:pt x="155" y="19"/>
                  <a:pt x="167" y="32"/>
                  <a:pt x="167" y="47"/>
                </a:cubicBezTo>
                <a:cubicBezTo>
                  <a:pt x="167" y="49"/>
                  <a:pt x="167" y="49"/>
                  <a:pt x="167" y="49"/>
                </a:cubicBezTo>
                <a:cubicBezTo>
                  <a:pt x="179" y="49"/>
                  <a:pt x="179" y="49"/>
                  <a:pt x="179" y="49"/>
                </a:cubicBezTo>
                <a:cubicBezTo>
                  <a:pt x="184" y="49"/>
                  <a:pt x="186" y="52"/>
                  <a:pt x="187" y="55"/>
                </a:cubicBezTo>
                <a:lnTo>
                  <a:pt x="187" y="72"/>
                </a:lnTo>
                <a:close/>
                <a:moveTo>
                  <a:pt x="11" y="48"/>
                </a:moveTo>
                <a:cubicBezTo>
                  <a:pt x="54" y="48"/>
                  <a:pt x="54" y="48"/>
                  <a:pt x="54" y="48"/>
                </a:cubicBezTo>
                <a:cubicBezTo>
                  <a:pt x="54" y="27"/>
                  <a:pt x="54" y="27"/>
                  <a:pt x="54" y="27"/>
                </a:cubicBezTo>
                <a:cubicBezTo>
                  <a:pt x="11" y="27"/>
                  <a:pt x="11" y="27"/>
                  <a:pt x="11" y="27"/>
                </a:cubicBezTo>
                <a:cubicBezTo>
                  <a:pt x="5" y="27"/>
                  <a:pt x="0" y="32"/>
                  <a:pt x="0" y="38"/>
                </a:cubicBezTo>
                <a:cubicBezTo>
                  <a:pt x="0" y="44"/>
                  <a:pt x="5" y="48"/>
                  <a:pt x="11" y="48"/>
                </a:cubicBezTo>
                <a:close/>
                <a:moveTo>
                  <a:pt x="0" y="93"/>
                </a:moveTo>
                <a:cubicBezTo>
                  <a:pt x="0" y="99"/>
                  <a:pt x="5" y="104"/>
                  <a:pt x="11" y="104"/>
                </a:cubicBezTo>
                <a:cubicBezTo>
                  <a:pt x="54" y="104"/>
                  <a:pt x="54" y="104"/>
                  <a:pt x="54" y="104"/>
                </a:cubicBezTo>
                <a:cubicBezTo>
                  <a:pt x="54" y="83"/>
                  <a:pt x="54" y="83"/>
                  <a:pt x="54" y="83"/>
                </a:cubicBezTo>
                <a:cubicBezTo>
                  <a:pt x="11" y="83"/>
                  <a:pt x="11" y="83"/>
                  <a:pt x="11" y="83"/>
                </a:cubicBezTo>
                <a:cubicBezTo>
                  <a:pt x="5" y="83"/>
                  <a:pt x="0" y="87"/>
                  <a:pt x="0" y="93"/>
                </a:cubicBezTo>
                <a:close/>
              </a:path>
            </a:pathLst>
          </a:custGeom>
          <a:solidFill>
            <a:srgbClr val="F68A20"/>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75" name="Group 43"/>
          <p:cNvGrpSpPr/>
          <p:nvPr/>
        </p:nvGrpSpPr>
        <p:grpSpPr>
          <a:xfrm>
            <a:off x="6124405" y="4608167"/>
            <a:ext cx="1117568" cy="1588195"/>
            <a:chOff x="5339378" y="1347504"/>
            <a:chExt cx="1117568" cy="1588195"/>
          </a:xfrm>
        </p:grpSpPr>
        <p:sp>
          <p:nvSpPr>
            <p:cNvPr id="76" name="text"/>
            <p:cNvSpPr/>
            <p:nvPr/>
          </p:nvSpPr>
          <p:spPr>
            <a:xfrm>
              <a:off x="5339378" y="2048220"/>
              <a:ext cx="1117568" cy="887479"/>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dirty="0">
                  <a:solidFill>
                    <a:srgbClr val="221E1F"/>
                  </a:solidFill>
                  <a:latin typeface="Calibri" panose="020F0502020204030204" pitchFamily="34" charset="0"/>
                </a:rPr>
                <a:t>Pilotmærkning og forventningsaf-stemning</a:t>
              </a:r>
            </a:p>
          </p:txBody>
        </p:sp>
        <p:grpSp>
          <p:nvGrpSpPr>
            <p:cNvPr id="77" name="Group 45"/>
            <p:cNvGrpSpPr/>
            <p:nvPr/>
          </p:nvGrpSpPr>
          <p:grpSpPr>
            <a:xfrm>
              <a:off x="5807181" y="1896754"/>
              <a:ext cx="247174" cy="108000"/>
              <a:chOff x="959111" y="1583570"/>
              <a:chExt cx="247174" cy="108000"/>
            </a:xfrm>
          </p:grpSpPr>
          <p:sp>
            <p:nvSpPr>
              <p:cNvPr id="96"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97"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9A1C4E"/>
                    </a:solidFill>
                    <a:latin typeface="Calibri" panose="020F0502020204030204" pitchFamily="34" charset="0"/>
                  </a:rPr>
                  <a:t>C</a:t>
                </a:r>
              </a:p>
            </p:txBody>
          </p:sp>
        </p:grpSp>
        <p:grpSp>
          <p:nvGrpSpPr>
            <p:cNvPr id="78" name="Group 46"/>
            <p:cNvGrpSpPr/>
            <p:nvPr/>
          </p:nvGrpSpPr>
          <p:grpSpPr>
            <a:xfrm>
              <a:off x="5750768" y="1640269"/>
              <a:ext cx="360000" cy="184571"/>
              <a:chOff x="906497" y="3803468"/>
              <a:chExt cx="360000" cy="184571"/>
            </a:xfrm>
            <a:solidFill>
              <a:srgbClr val="F68A20"/>
            </a:solidFill>
          </p:grpSpPr>
          <p:cxnSp>
            <p:nvCxnSpPr>
              <p:cNvPr id="93" name="Straight Connector 61"/>
              <p:cNvCxnSpPr/>
              <p:nvPr/>
            </p:nvCxnSpPr>
            <p:spPr>
              <a:xfrm>
                <a:off x="1086497" y="3808039"/>
                <a:ext cx="0" cy="14400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94" name="Oval 62"/>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63"/>
              <p:cNvCxnSpPr/>
              <p:nvPr/>
            </p:nvCxnSpPr>
            <p:spPr>
              <a:xfrm>
                <a:off x="906497" y="3803468"/>
                <a:ext cx="360000" cy="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79" name="Group 26"/>
            <p:cNvGrpSpPr>
              <a:grpSpLocks noChangeAspect="1"/>
            </p:cNvGrpSpPr>
            <p:nvPr/>
          </p:nvGrpSpPr>
          <p:grpSpPr bwMode="auto">
            <a:xfrm>
              <a:off x="5768768" y="1347504"/>
              <a:ext cx="324000" cy="293143"/>
              <a:chOff x="2003" y="2738"/>
              <a:chExt cx="315" cy="285"/>
            </a:xfrm>
            <a:solidFill>
              <a:srgbClr val="F68A20"/>
            </a:solidFill>
          </p:grpSpPr>
          <p:sp>
            <p:nvSpPr>
              <p:cNvPr id="80" name="Oval 27"/>
              <p:cNvSpPr>
                <a:spLocks noChangeArrowheads="1"/>
              </p:cNvSpPr>
              <p:nvPr/>
            </p:nvSpPr>
            <p:spPr bwMode="auto">
              <a:xfrm>
                <a:off x="2148" y="2898"/>
                <a:ext cx="11" cy="1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8"/>
              <p:cNvSpPr>
                <a:spLocks/>
              </p:cNvSpPr>
              <p:nvPr/>
            </p:nvSpPr>
            <p:spPr bwMode="auto">
              <a:xfrm>
                <a:off x="2003" y="2947"/>
                <a:ext cx="91" cy="38"/>
              </a:xfrm>
              <a:custGeom>
                <a:avLst/>
                <a:gdLst>
                  <a:gd name="T0" fmla="*/ 74 w 74"/>
                  <a:gd name="T1" fmla="*/ 24 h 31"/>
                  <a:gd name="T2" fmla="*/ 74 w 74"/>
                  <a:gd name="T3" fmla="*/ 24 h 31"/>
                  <a:gd name="T4" fmla="*/ 74 w 74"/>
                  <a:gd name="T5" fmla="*/ 24 h 31"/>
                  <a:gd name="T6" fmla="*/ 74 w 74"/>
                  <a:gd name="T7" fmla="*/ 23 h 31"/>
                  <a:gd name="T8" fmla="*/ 71 w 74"/>
                  <a:gd name="T9" fmla="*/ 11 h 31"/>
                  <a:gd name="T10" fmla="*/ 70 w 74"/>
                  <a:gd name="T11" fmla="*/ 10 h 31"/>
                  <a:gd name="T12" fmla="*/ 70 w 74"/>
                  <a:gd name="T13" fmla="*/ 10 h 31"/>
                  <a:gd name="T14" fmla="*/ 70 w 74"/>
                  <a:gd name="T15" fmla="*/ 10 h 31"/>
                  <a:gd name="T16" fmla="*/ 68 w 74"/>
                  <a:gd name="T17" fmla="*/ 7 h 31"/>
                  <a:gd name="T18" fmla="*/ 68 w 74"/>
                  <a:gd name="T19" fmla="*/ 7 h 31"/>
                  <a:gd name="T20" fmla="*/ 67 w 74"/>
                  <a:gd name="T21" fmla="*/ 7 h 31"/>
                  <a:gd name="T22" fmla="*/ 67 w 74"/>
                  <a:gd name="T23" fmla="*/ 7 h 31"/>
                  <a:gd name="T24" fmla="*/ 59 w 74"/>
                  <a:gd name="T25" fmla="*/ 4 h 31"/>
                  <a:gd name="T26" fmla="*/ 59 w 74"/>
                  <a:gd name="T27" fmla="*/ 4 h 31"/>
                  <a:gd name="T28" fmla="*/ 49 w 74"/>
                  <a:gd name="T29" fmla="*/ 0 h 31"/>
                  <a:gd name="T30" fmla="*/ 49 w 74"/>
                  <a:gd name="T31" fmla="*/ 0 h 31"/>
                  <a:gd name="T32" fmla="*/ 49 w 74"/>
                  <a:gd name="T33" fmla="*/ 0 h 31"/>
                  <a:gd name="T34" fmla="*/ 49 w 74"/>
                  <a:gd name="T35" fmla="*/ 0 h 31"/>
                  <a:gd name="T36" fmla="*/ 49 w 74"/>
                  <a:gd name="T37" fmla="*/ 0 h 31"/>
                  <a:gd name="T38" fmla="*/ 42 w 74"/>
                  <a:gd name="T39" fmla="*/ 21 h 31"/>
                  <a:gd name="T40" fmla="*/ 41 w 74"/>
                  <a:gd name="T41" fmla="*/ 6 h 31"/>
                  <a:gd name="T42" fmla="*/ 42 w 74"/>
                  <a:gd name="T43" fmla="*/ 5 h 31"/>
                  <a:gd name="T44" fmla="*/ 44 w 74"/>
                  <a:gd name="T45" fmla="*/ 0 h 31"/>
                  <a:gd name="T46" fmla="*/ 37 w 74"/>
                  <a:gd name="T47" fmla="*/ 2 h 31"/>
                  <a:gd name="T48" fmla="*/ 30 w 74"/>
                  <a:gd name="T49" fmla="*/ 0 h 31"/>
                  <a:gd name="T50" fmla="*/ 33 w 74"/>
                  <a:gd name="T51" fmla="*/ 5 h 31"/>
                  <a:gd name="T52" fmla="*/ 33 w 74"/>
                  <a:gd name="T53" fmla="*/ 6 h 31"/>
                  <a:gd name="T54" fmla="*/ 33 w 74"/>
                  <a:gd name="T55" fmla="*/ 21 h 31"/>
                  <a:gd name="T56" fmla="*/ 25 w 74"/>
                  <a:gd name="T57" fmla="*/ 0 h 31"/>
                  <a:gd name="T58" fmla="*/ 25 w 74"/>
                  <a:gd name="T59" fmla="*/ 0 h 31"/>
                  <a:gd name="T60" fmla="*/ 25 w 74"/>
                  <a:gd name="T61" fmla="*/ 0 h 31"/>
                  <a:gd name="T62" fmla="*/ 25 w 74"/>
                  <a:gd name="T63" fmla="*/ 0 h 31"/>
                  <a:gd name="T64" fmla="*/ 25 w 74"/>
                  <a:gd name="T65" fmla="*/ 0 h 31"/>
                  <a:gd name="T66" fmla="*/ 16 w 74"/>
                  <a:gd name="T67" fmla="*/ 4 h 31"/>
                  <a:gd name="T68" fmla="*/ 16 w 74"/>
                  <a:gd name="T69" fmla="*/ 4 h 31"/>
                  <a:gd name="T70" fmla="*/ 7 w 74"/>
                  <a:gd name="T71" fmla="*/ 7 h 31"/>
                  <a:gd name="T72" fmla="*/ 7 w 74"/>
                  <a:gd name="T73" fmla="*/ 7 h 31"/>
                  <a:gd name="T74" fmla="*/ 7 w 74"/>
                  <a:gd name="T75" fmla="*/ 7 h 31"/>
                  <a:gd name="T76" fmla="*/ 7 w 74"/>
                  <a:gd name="T77" fmla="*/ 7 h 31"/>
                  <a:gd name="T78" fmla="*/ 4 w 74"/>
                  <a:gd name="T79" fmla="*/ 10 h 31"/>
                  <a:gd name="T80" fmla="*/ 4 w 74"/>
                  <a:gd name="T81" fmla="*/ 10 h 31"/>
                  <a:gd name="T82" fmla="*/ 4 w 74"/>
                  <a:gd name="T83" fmla="*/ 10 h 31"/>
                  <a:gd name="T84" fmla="*/ 4 w 74"/>
                  <a:gd name="T85" fmla="*/ 11 h 31"/>
                  <a:gd name="T86" fmla="*/ 0 w 74"/>
                  <a:gd name="T87" fmla="*/ 23 h 31"/>
                  <a:gd name="T88" fmla="*/ 0 w 74"/>
                  <a:gd name="T89" fmla="*/ 24 h 31"/>
                  <a:gd name="T90" fmla="*/ 0 w 74"/>
                  <a:gd name="T91" fmla="*/ 24 h 31"/>
                  <a:gd name="T92" fmla="*/ 0 w 74"/>
                  <a:gd name="T93" fmla="*/ 24 h 31"/>
                  <a:gd name="T94" fmla="*/ 0 w 74"/>
                  <a:gd name="T95" fmla="*/ 25 h 31"/>
                  <a:gd name="T96" fmla="*/ 6 w 74"/>
                  <a:gd name="T97" fmla="*/ 31 h 31"/>
                  <a:gd name="T98" fmla="*/ 12 w 74"/>
                  <a:gd name="T99" fmla="*/ 31 h 31"/>
                  <a:gd name="T100" fmla="*/ 37 w 74"/>
                  <a:gd name="T101" fmla="*/ 31 h 31"/>
                  <a:gd name="T102" fmla="*/ 37 w 74"/>
                  <a:gd name="T103" fmla="*/ 31 h 31"/>
                  <a:gd name="T104" fmla="*/ 37 w 74"/>
                  <a:gd name="T105" fmla="*/ 31 h 31"/>
                  <a:gd name="T106" fmla="*/ 38 w 74"/>
                  <a:gd name="T107" fmla="*/ 31 h 31"/>
                  <a:gd name="T108" fmla="*/ 63 w 74"/>
                  <a:gd name="T109" fmla="*/ 31 h 31"/>
                  <a:gd name="T110" fmla="*/ 68 w 74"/>
                  <a:gd name="T111" fmla="*/ 31 h 31"/>
                  <a:gd name="T112" fmla="*/ 74 w 74"/>
                  <a:gd name="T113" fmla="*/ 25 h 31"/>
                  <a:gd name="T114" fmla="*/ 74 w 74"/>
                  <a:gd name="T115" fmla="*/ 2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31">
                    <a:moveTo>
                      <a:pt x="74" y="24"/>
                    </a:moveTo>
                    <a:cubicBezTo>
                      <a:pt x="74" y="24"/>
                      <a:pt x="74" y="24"/>
                      <a:pt x="74" y="24"/>
                    </a:cubicBezTo>
                    <a:cubicBezTo>
                      <a:pt x="74" y="24"/>
                      <a:pt x="74" y="24"/>
                      <a:pt x="74" y="24"/>
                    </a:cubicBezTo>
                    <a:cubicBezTo>
                      <a:pt x="74" y="23"/>
                      <a:pt x="74" y="23"/>
                      <a:pt x="74" y="23"/>
                    </a:cubicBezTo>
                    <a:cubicBezTo>
                      <a:pt x="73" y="20"/>
                      <a:pt x="71" y="14"/>
                      <a:pt x="71" y="11"/>
                    </a:cubicBezTo>
                    <a:cubicBezTo>
                      <a:pt x="70" y="11"/>
                      <a:pt x="70" y="10"/>
                      <a:pt x="70" y="10"/>
                    </a:cubicBezTo>
                    <a:cubicBezTo>
                      <a:pt x="70" y="10"/>
                      <a:pt x="70" y="10"/>
                      <a:pt x="70" y="10"/>
                    </a:cubicBezTo>
                    <a:cubicBezTo>
                      <a:pt x="70" y="10"/>
                      <a:pt x="70" y="10"/>
                      <a:pt x="70" y="10"/>
                    </a:cubicBezTo>
                    <a:cubicBezTo>
                      <a:pt x="70" y="9"/>
                      <a:pt x="69" y="8"/>
                      <a:pt x="68" y="7"/>
                    </a:cubicBezTo>
                    <a:cubicBezTo>
                      <a:pt x="68" y="7"/>
                      <a:pt x="68" y="7"/>
                      <a:pt x="68" y="7"/>
                    </a:cubicBezTo>
                    <a:cubicBezTo>
                      <a:pt x="68" y="7"/>
                      <a:pt x="68" y="7"/>
                      <a:pt x="67" y="7"/>
                    </a:cubicBezTo>
                    <a:cubicBezTo>
                      <a:pt x="67" y="7"/>
                      <a:pt x="67" y="7"/>
                      <a:pt x="67" y="7"/>
                    </a:cubicBezTo>
                    <a:cubicBezTo>
                      <a:pt x="65" y="6"/>
                      <a:pt x="59" y="4"/>
                      <a:pt x="59" y="4"/>
                    </a:cubicBezTo>
                    <a:cubicBezTo>
                      <a:pt x="59" y="4"/>
                      <a:pt x="59" y="4"/>
                      <a:pt x="59" y="4"/>
                    </a:cubicBezTo>
                    <a:cubicBezTo>
                      <a:pt x="56" y="2"/>
                      <a:pt x="52" y="1"/>
                      <a:pt x="49" y="0"/>
                    </a:cubicBezTo>
                    <a:cubicBezTo>
                      <a:pt x="49" y="0"/>
                      <a:pt x="49" y="0"/>
                      <a:pt x="49" y="0"/>
                    </a:cubicBezTo>
                    <a:cubicBezTo>
                      <a:pt x="49" y="0"/>
                      <a:pt x="49" y="0"/>
                      <a:pt x="49" y="0"/>
                    </a:cubicBezTo>
                    <a:cubicBezTo>
                      <a:pt x="49" y="0"/>
                      <a:pt x="49" y="0"/>
                      <a:pt x="49" y="0"/>
                    </a:cubicBezTo>
                    <a:cubicBezTo>
                      <a:pt x="49" y="0"/>
                      <a:pt x="49" y="0"/>
                      <a:pt x="49" y="0"/>
                    </a:cubicBezTo>
                    <a:cubicBezTo>
                      <a:pt x="48" y="2"/>
                      <a:pt x="43" y="19"/>
                      <a:pt x="42" y="21"/>
                    </a:cubicBezTo>
                    <a:cubicBezTo>
                      <a:pt x="41" y="6"/>
                      <a:pt x="41" y="6"/>
                      <a:pt x="41" y="6"/>
                    </a:cubicBezTo>
                    <a:cubicBezTo>
                      <a:pt x="41" y="5"/>
                      <a:pt x="42" y="5"/>
                      <a:pt x="42" y="5"/>
                    </a:cubicBezTo>
                    <a:cubicBezTo>
                      <a:pt x="44" y="0"/>
                      <a:pt x="44" y="0"/>
                      <a:pt x="44" y="0"/>
                    </a:cubicBezTo>
                    <a:cubicBezTo>
                      <a:pt x="42" y="1"/>
                      <a:pt x="40" y="2"/>
                      <a:pt x="37" y="2"/>
                    </a:cubicBezTo>
                    <a:cubicBezTo>
                      <a:pt x="34" y="2"/>
                      <a:pt x="32" y="1"/>
                      <a:pt x="30" y="0"/>
                    </a:cubicBezTo>
                    <a:cubicBezTo>
                      <a:pt x="33" y="5"/>
                      <a:pt x="33" y="5"/>
                      <a:pt x="33" y="5"/>
                    </a:cubicBezTo>
                    <a:cubicBezTo>
                      <a:pt x="33" y="5"/>
                      <a:pt x="33" y="5"/>
                      <a:pt x="33" y="6"/>
                    </a:cubicBezTo>
                    <a:cubicBezTo>
                      <a:pt x="33" y="21"/>
                      <a:pt x="33" y="21"/>
                      <a:pt x="33" y="21"/>
                    </a:cubicBezTo>
                    <a:cubicBezTo>
                      <a:pt x="32" y="19"/>
                      <a:pt x="26" y="2"/>
                      <a:pt x="25" y="0"/>
                    </a:cubicBezTo>
                    <a:cubicBezTo>
                      <a:pt x="25" y="0"/>
                      <a:pt x="25" y="0"/>
                      <a:pt x="25" y="0"/>
                    </a:cubicBezTo>
                    <a:cubicBezTo>
                      <a:pt x="25" y="0"/>
                      <a:pt x="25" y="0"/>
                      <a:pt x="25" y="0"/>
                    </a:cubicBezTo>
                    <a:cubicBezTo>
                      <a:pt x="25" y="0"/>
                      <a:pt x="25" y="0"/>
                      <a:pt x="25" y="0"/>
                    </a:cubicBezTo>
                    <a:cubicBezTo>
                      <a:pt x="25" y="0"/>
                      <a:pt x="25" y="0"/>
                      <a:pt x="25" y="0"/>
                    </a:cubicBezTo>
                    <a:cubicBezTo>
                      <a:pt x="22" y="1"/>
                      <a:pt x="19" y="2"/>
                      <a:pt x="16" y="4"/>
                    </a:cubicBezTo>
                    <a:cubicBezTo>
                      <a:pt x="16" y="4"/>
                      <a:pt x="16" y="4"/>
                      <a:pt x="16" y="4"/>
                    </a:cubicBezTo>
                    <a:cubicBezTo>
                      <a:pt x="16" y="4"/>
                      <a:pt x="9" y="6"/>
                      <a:pt x="7" y="7"/>
                    </a:cubicBezTo>
                    <a:cubicBezTo>
                      <a:pt x="7" y="7"/>
                      <a:pt x="7" y="7"/>
                      <a:pt x="7" y="7"/>
                    </a:cubicBezTo>
                    <a:cubicBezTo>
                      <a:pt x="7" y="7"/>
                      <a:pt x="7" y="7"/>
                      <a:pt x="7" y="7"/>
                    </a:cubicBezTo>
                    <a:cubicBezTo>
                      <a:pt x="7" y="7"/>
                      <a:pt x="7" y="7"/>
                      <a:pt x="7" y="7"/>
                    </a:cubicBezTo>
                    <a:cubicBezTo>
                      <a:pt x="6" y="8"/>
                      <a:pt x="5" y="9"/>
                      <a:pt x="4" y="10"/>
                    </a:cubicBezTo>
                    <a:cubicBezTo>
                      <a:pt x="4" y="10"/>
                      <a:pt x="4" y="10"/>
                      <a:pt x="4" y="10"/>
                    </a:cubicBezTo>
                    <a:cubicBezTo>
                      <a:pt x="4" y="10"/>
                      <a:pt x="4" y="10"/>
                      <a:pt x="4" y="10"/>
                    </a:cubicBezTo>
                    <a:cubicBezTo>
                      <a:pt x="4" y="10"/>
                      <a:pt x="4" y="11"/>
                      <a:pt x="4" y="11"/>
                    </a:cubicBezTo>
                    <a:cubicBezTo>
                      <a:pt x="3" y="14"/>
                      <a:pt x="1" y="20"/>
                      <a:pt x="0" y="23"/>
                    </a:cubicBezTo>
                    <a:cubicBezTo>
                      <a:pt x="0" y="23"/>
                      <a:pt x="0" y="23"/>
                      <a:pt x="0" y="24"/>
                    </a:cubicBezTo>
                    <a:cubicBezTo>
                      <a:pt x="0" y="24"/>
                      <a:pt x="0" y="24"/>
                      <a:pt x="0" y="24"/>
                    </a:cubicBezTo>
                    <a:cubicBezTo>
                      <a:pt x="0" y="24"/>
                      <a:pt x="0" y="24"/>
                      <a:pt x="0" y="24"/>
                    </a:cubicBezTo>
                    <a:cubicBezTo>
                      <a:pt x="0" y="24"/>
                      <a:pt x="0" y="24"/>
                      <a:pt x="0" y="25"/>
                    </a:cubicBezTo>
                    <a:cubicBezTo>
                      <a:pt x="0" y="28"/>
                      <a:pt x="3" y="31"/>
                      <a:pt x="6" y="31"/>
                    </a:cubicBezTo>
                    <a:cubicBezTo>
                      <a:pt x="12" y="31"/>
                      <a:pt x="12" y="31"/>
                      <a:pt x="12" y="31"/>
                    </a:cubicBezTo>
                    <a:cubicBezTo>
                      <a:pt x="20" y="31"/>
                      <a:pt x="29" y="31"/>
                      <a:pt x="37" y="31"/>
                    </a:cubicBezTo>
                    <a:cubicBezTo>
                      <a:pt x="37" y="31"/>
                      <a:pt x="37" y="31"/>
                      <a:pt x="37" y="31"/>
                    </a:cubicBezTo>
                    <a:cubicBezTo>
                      <a:pt x="37" y="31"/>
                      <a:pt x="37" y="31"/>
                      <a:pt x="37" y="31"/>
                    </a:cubicBezTo>
                    <a:cubicBezTo>
                      <a:pt x="37" y="31"/>
                      <a:pt x="37" y="31"/>
                      <a:pt x="38" y="31"/>
                    </a:cubicBezTo>
                    <a:cubicBezTo>
                      <a:pt x="46" y="31"/>
                      <a:pt x="54" y="31"/>
                      <a:pt x="63" y="31"/>
                    </a:cubicBezTo>
                    <a:cubicBezTo>
                      <a:pt x="68" y="31"/>
                      <a:pt x="68" y="31"/>
                      <a:pt x="68" y="31"/>
                    </a:cubicBezTo>
                    <a:cubicBezTo>
                      <a:pt x="72" y="31"/>
                      <a:pt x="74" y="28"/>
                      <a:pt x="74" y="25"/>
                    </a:cubicBezTo>
                    <a:cubicBezTo>
                      <a:pt x="74" y="24"/>
                      <a:pt x="74" y="24"/>
                      <a:pt x="7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9"/>
              <p:cNvSpPr>
                <a:spLocks/>
              </p:cNvSpPr>
              <p:nvPr/>
            </p:nvSpPr>
            <p:spPr bwMode="auto">
              <a:xfrm>
                <a:off x="2024" y="2886"/>
                <a:ext cx="49" cy="57"/>
              </a:xfrm>
              <a:custGeom>
                <a:avLst/>
                <a:gdLst>
                  <a:gd name="T0" fmla="*/ 36 w 40"/>
                  <a:gd name="T1" fmla="*/ 21 h 47"/>
                  <a:gd name="T2" fmla="*/ 36 w 40"/>
                  <a:gd name="T3" fmla="*/ 16 h 47"/>
                  <a:gd name="T4" fmla="*/ 21 w 40"/>
                  <a:gd name="T5" fmla="*/ 0 h 47"/>
                  <a:gd name="T6" fmla="*/ 21 w 40"/>
                  <a:gd name="T7" fmla="*/ 0 h 47"/>
                  <a:gd name="T8" fmla="*/ 21 w 40"/>
                  <a:gd name="T9" fmla="*/ 0 h 47"/>
                  <a:gd name="T10" fmla="*/ 21 w 40"/>
                  <a:gd name="T11" fmla="*/ 0 h 47"/>
                  <a:gd name="T12" fmla="*/ 20 w 40"/>
                  <a:gd name="T13" fmla="*/ 0 h 47"/>
                  <a:gd name="T14" fmla="*/ 20 w 40"/>
                  <a:gd name="T15" fmla="*/ 0 h 47"/>
                  <a:gd name="T16" fmla="*/ 20 w 40"/>
                  <a:gd name="T17" fmla="*/ 0 h 47"/>
                  <a:gd name="T18" fmla="*/ 20 w 40"/>
                  <a:gd name="T19" fmla="*/ 0 h 47"/>
                  <a:gd name="T20" fmla="*/ 20 w 40"/>
                  <a:gd name="T21" fmla="*/ 0 h 47"/>
                  <a:gd name="T22" fmla="*/ 20 w 40"/>
                  <a:gd name="T23" fmla="*/ 0 h 47"/>
                  <a:gd name="T24" fmla="*/ 20 w 40"/>
                  <a:gd name="T25" fmla="*/ 0 h 47"/>
                  <a:gd name="T26" fmla="*/ 20 w 40"/>
                  <a:gd name="T27" fmla="*/ 0 h 47"/>
                  <a:gd name="T28" fmla="*/ 20 w 40"/>
                  <a:gd name="T29" fmla="*/ 0 h 47"/>
                  <a:gd name="T30" fmla="*/ 20 w 40"/>
                  <a:gd name="T31" fmla="*/ 0 h 47"/>
                  <a:gd name="T32" fmla="*/ 20 w 40"/>
                  <a:gd name="T33" fmla="*/ 0 h 47"/>
                  <a:gd name="T34" fmla="*/ 4 w 40"/>
                  <a:gd name="T35" fmla="*/ 16 h 47"/>
                  <a:gd name="T36" fmla="*/ 4 w 40"/>
                  <a:gd name="T37" fmla="*/ 21 h 47"/>
                  <a:gd name="T38" fmla="*/ 1 w 40"/>
                  <a:gd name="T39" fmla="*/ 25 h 47"/>
                  <a:gd name="T40" fmla="*/ 5 w 40"/>
                  <a:gd name="T41" fmla="*/ 32 h 47"/>
                  <a:gd name="T42" fmla="*/ 12 w 40"/>
                  <a:gd name="T43" fmla="*/ 43 h 47"/>
                  <a:gd name="T44" fmla="*/ 20 w 40"/>
                  <a:gd name="T45" fmla="*/ 47 h 47"/>
                  <a:gd name="T46" fmla="*/ 20 w 40"/>
                  <a:gd name="T47" fmla="*/ 47 h 47"/>
                  <a:gd name="T48" fmla="*/ 20 w 40"/>
                  <a:gd name="T49" fmla="*/ 47 h 47"/>
                  <a:gd name="T50" fmla="*/ 20 w 40"/>
                  <a:gd name="T51" fmla="*/ 47 h 47"/>
                  <a:gd name="T52" fmla="*/ 21 w 40"/>
                  <a:gd name="T53" fmla="*/ 47 h 47"/>
                  <a:gd name="T54" fmla="*/ 28 w 40"/>
                  <a:gd name="T55" fmla="*/ 43 h 47"/>
                  <a:gd name="T56" fmla="*/ 35 w 40"/>
                  <a:gd name="T57" fmla="*/ 32 h 47"/>
                  <a:gd name="T58" fmla="*/ 40 w 40"/>
                  <a:gd name="T59" fmla="*/ 25 h 47"/>
                  <a:gd name="T60" fmla="*/ 36 w 40"/>
                  <a:gd name="T61" fmla="*/ 2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0" h="47">
                    <a:moveTo>
                      <a:pt x="36" y="21"/>
                    </a:moveTo>
                    <a:cubicBezTo>
                      <a:pt x="36" y="20"/>
                      <a:pt x="36" y="16"/>
                      <a:pt x="36" y="16"/>
                    </a:cubicBezTo>
                    <a:cubicBezTo>
                      <a:pt x="36" y="7"/>
                      <a:pt x="29" y="0"/>
                      <a:pt x="21" y="0"/>
                    </a:cubicBezTo>
                    <a:cubicBezTo>
                      <a:pt x="21" y="0"/>
                      <a:pt x="21" y="0"/>
                      <a:pt x="21" y="0"/>
                    </a:cubicBezTo>
                    <a:cubicBezTo>
                      <a:pt x="21" y="0"/>
                      <a:pt x="21" y="0"/>
                      <a:pt x="21" y="0"/>
                    </a:cubicBezTo>
                    <a:cubicBezTo>
                      <a:pt x="21" y="0"/>
                      <a:pt x="21" y="0"/>
                      <a:pt x="21"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11" y="0"/>
                      <a:pt x="4" y="7"/>
                      <a:pt x="4" y="16"/>
                    </a:cubicBezTo>
                    <a:cubicBezTo>
                      <a:pt x="4" y="16"/>
                      <a:pt x="4" y="20"/>
                      <a:pt x="4" y="21"/>
                    </a:cubicBezTo>
                    <a:cubicBezTo>
                      <a:pt x="4" y="21"/>
                      <a:pt x="0" y="21"/>
                      <a:pt x="1" y="25"/>
                    </a:cubicBezTo>
                    <a:cubicBezTo>
                      <a:pt x="2" y="34"/>
                      <a:pt x="5" y="32"/>
                      <a:pt x="5" y="32"/>
                    </a:cubicBezTo>
                    <a:cubicBezTo>
                      <a:pt x="7" y="37"/>
                      <a:pt x="9" y="41"/>
                      <a:pt x="12" y="43"/>
                    </a:cubicBezTo>
                    <a:cubicBezTo>
                      <a:pt x="16" y="47"/>
                      <a:pt x="20" y="47"/>
                      <a:pt x="20" y="47"/>
                    </a:cubicBezTo>
                    <a:cubicBezTo>
                      <a:pt x="20" y="47"/>
                      <a:pt x="20" y="47"/>
                      <a:pt x="20" y="47"/>
                    </a:cubicBezTo>
                    <a:cubicBezTo>
                      <a:pt x="20" y="47"/>
                      <a:pt x="20" y="47"/>
                      <a:pt x="20" y="47"/>
                    </a:cubicBezTo>
                    <a:cubicBezTo>
                      <a:pt x="20" y="47"/>
                      <a:pt x="20" y="47"/>
                      <a:pt x="20" y="47"/>
                    </a:cubicBezTo>
                    <a:cubicBezTo>
                      <a:pt x="20" y="47"/>
                      <a:pt x="20" y="47"/>
                      <a:pt x="21" y="47"/>
                    </a:cubicBezTo>
                    <a:cubicBezTo>
                      <a:pt x="21" y="47"/>
                      <a:pt x="24" y="47"/>
                      <a:pt x="28" y="43"/>
                    </a:cubicBezTo>
                    <a:cubicBezTo>
                      <a:pt x="31" y="41"/>
                      <a:pt x="34" y="37"/>
                      <a:pt x="35" y="32"/>
                    </a:cubicBezTo>
                    <a:cubicBezTo>
                      <a:pt x="35" y="32"/>
                      <a:pt x="39" y="34"/>
                      <a:pt x="40" y="25"/>
                    </a:cubicBezTo>
                    <a:cubicBezTo>
                      <a:pt x="40" y="21"/>
                      <a:pt x="36" y="21"/>
                      <a:pt x="36"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30"/>
              <p:cNvSpPr>
                <a:spLocks/>
              </p:cNvSpPr>
              <p:nvPr/>
            </p:nvSpPr>
            <p:spPr bwMode="auto">
              <a:xfrm>
                <a:off x="2227" y="2947"/>
                <a:ext cx="91" cy="38"/>
              </a:xfrm>
              <a:custGeom>
                <a:avLst/>
                <a:gdLst>
                  <a:gd name="T0" fmla="*/ 74 w 74"/>
                  <a:gd name="T1" fmla="*/ 24 h 31"/>
                  <a:gd name="T2" fmla="*/ 74 w 74"/>
                  <a:gd name="T3" fmla="*/ 24 h 31"/>
                  <a:gd name="T4" fmla="*/ 74 w 74"/>
                  <a:gd name="T5" fmla="*/ 24 h 31"/>
                  <a:gd name="T6" fmla="*/ 74 w 74"/>
                  <a:gd name="T7" fmla="*/ 23 h 31"/>
                  <a:gd name="T8" fmla="*/ 70 w 74"/>
                  <a:gd name="T9" fmla="*/ 11 h 31"/>
                  <a:gd name="T10" fmla="*/ 70 w 74"/>
                  <a:gd name="T11" fmla="*/ 10 h 31"/>
                  <a:gd name="T12" fmla="*/ 70 w 74"/>
                  <a:gd name="T13" fmla="*/ 10 h 31"/>
                  <a:gd name="T14" fmla="*/ 70 w 74"/>
                  <a:gd name="T15" fmla="*/ 10 h 31"/>
                  <a:gd name="T16" fmla="*/ 67 w 74"/>
                  <a:gd name="T17" fmla="*/ 7 h 31"/>
                  <a:gd name="T18" fmla="*/ 67 w 74"/>
                  <a:gd name="T19" fmla="*/ 7 h 31"/>
                  <a:gd name="T20" fmla="*/ 67 w 74"/>
                  <a:gd name="T21" fmla="*/ 7 h 31"/>
                  <a:gd name="T22" fmla="*/ 67 w 74"/>
                  <a:gd name="T23" fmla="*/ 7 h 31"/>
                  <a:gd name="T24" fmla="*/ 58 w 74"/>
                  <a:gd name="T25" fmla="*/ 4 h 31"/>
                  <a:gd name="T26" fmla="*/ 58 w 74"/>
                  <a:gd name="T27" fmla="*/ 4 h 31"/>
                  <a:gd name="T28" fmla="*/ 49 w 74"/>
                  <a:gd name="T29" fmla="*/ 0 h 31"/>
                  <a:gd name="T30" fmla="*/ 49 w 74"/>
                  <a:gd name="T31" fmla="*/ 0 h 31"/>
                  <a:gd name="T32" fmla="*/ 49 w 74"/>
                  <a:gd name="T33" fmla="*/ 0 h 31"/>
                  <a:gd name="T34" fmla="*/ 49 w 74"/>
                  <a:gd name="T35" fmla="*/ 0 h 31"/>
                  <a:gd name="T36" fmla="*/ 49 w 74"/>
                  <a:gd name="T37" fmla="*/ 0 h 31"/>
                  <a:gd name="T38" fmla="*/ 41 w 74"/>
                  <a:gd name="T39" fmla="*/ 21 h 31"/>
                  <a:gd name="T40" fmla="*/ 41 w 74"/>
                  <a:gd name="T41" fmla="*/ 6 h 31"/>
                  <a:gd name="T42" fmla="*/ 41 w 74"/>
                  <a:gd name="T43" fmla="*/ 5 h 31"/>
                  <a:gd name="T44" fmla="*/ 44 w 74"/>
                  <a:gd name="T45" fmla="*/ 0 h 31"/>
                  <a:gd name="T46" fmla="*/ 37 w 74"/>
                  <a:gd name="T47" fmla="*/ 2 h 31"/>
                  <a:gd name="T48" fmla="*/ 30 w 74"/>
                  <a:gd name="T49" fmla="*/ 0 h 31"/>
                  <a:gd name="T50" fmla="*/ 32 w 74"/>
                  <a:gd name="T51" fmla="*/ 5 h 31"/>
                  <a:gd name="T52" fmla="*/ 33 w 74"/>
                  <a:gd name="T53" fmla="*/ 6 h 31"/>
                  <a:gd name="T54" fmla="*/ 32 w 74"/>
                  <a:gd name="T55" fmla="*/ 21 h 31"/>
                  <a:gd name="T56" fmla="*/ 25 w 74"/>
                  <a:gd name="T57" fmla="*/ 0 h 31"/>
                  <a:gd name="T58" fmla="*/ 25 w 74"/>
                  <a:gd name="T59" fmla="*/ 0 h 31"/>
                  <a:gd name="T60" fmla="*/ 25 w 74"/>
                  <a:gd name="T61" fmla="*/ 0 h 31"/>
                  <a:gd name="T62" fmla="*/ 25 w 74"/>
                  <a:gd name="T63" fmla="*/ 0 h 31"/>
                  <a:gd name="T64" fmla="*/ 25 w 74"/>
                  <a:gd name="T65" fmla="*/ 0 h 31"/>
                  <a:gd name="T66" fmla="*/ 15 w 74"/>
                  <a:gd name="T67" fmla="*/ 4 h 31"/>
                  <a:gd name="T68" fmla="*/ 15 w 74"/>
                  <a:gd name="T69" fmla="*/ 4 h 31"/>
                  <a:gd name="T70" fmla="*/ 7 w 74"/>
                  <a:gd name="T71" fmla="*/ 7 h 31"/>
                  <a:gd name="T72" fmla="*/ 7 w 74"/>
                  <a:gd name="T73" fmla="*/ 7 h 31"/>
                  <a:gd name="T74" fmla="*/ 6 w 74"/>
                  <a:gd name="T75" fmla="*/ 7 h 31"/>
                  <a:gd name="T76" fmla="*/ 6 w 74"/>
                  <a:gd name="T77" fmla="*/ 7 h 31"/>
                  <a:gd name="T78" fmla="*/ 4 w 74"/>
                  <a:gd name="T79" fmla="*/ 10 h 31"/>
                  <a:gd name="T80" fmla="*/ 4 w 74"/>
                  <a:gd name="T81" fmla="*/ 10 h 31"/>
                  <a:gd name="T82" fmla="*/ 4 w 74"/>
                  <a:gd name="T83" fmla="*/ 10 h 31"/>
                  <a:gd name="T84" fmla="*/ 3 w 74"/>
                  <a:gd name="T85" fmla="*/ 11 h 31"/>
                  <a:gd name="T86" fmla="*/ 0 w 74"/>
                  <a:gd name="T87" fmla="*/ 23 h 31"/>
                  <a:gd name="T88" fmla="*/ 0 w 74"/>
                  <a:gd name="T89" fmla="*/ 24 h 31"/>
                  <a:gd name="T90" fmla="*/ 0 w 74"/>
                  <a:gd name="T91" fmla="*/ 24 h 31"/>
                  <a:gd name="T92" fmla="*/ 0 w 74"/>
                  <a:gd name="T93" fmla="*/ 24 h 31"/>
                  <a:gd name="T94" fmla="*/ 0 w 74"/>
                  <a:gd name="T95" fmla="*/ 25 h 31"/>
                  <a:gd name="T96" fmla="*/ 6 w 74"/>
                  <a:gd name="T97" fmla="*/ 31 h 31"/>
                  <a:gd name="T98" fmla="*/ 11 w 74"/>
                  <a:gd name="T99" fmla="*/ 31 h 31"/>
                  <a:gd name="T100" fmla="*/ 36 w 74"/>
                  <a:gd name="T101" fmla="*/ 31 h 31"/>
                  <a:gd name="T102" fmla="*/ 37 w 74"/>
                  <a:gd name="T103" fmla="*/ 31 h 31"/>
                  <a:gd name="T104" fmla="*/ 37 w 74"/>
                  <a:gd name="T105" fmla="*/ 31 h 31"/>
                  <a:gd name="T106" fmla="*/ 37 w 74"/>
                  <a:gd name="T107" fmla="*/ 31 h 31"/>
                  <a:gd name="T108" fmla="*/ 62 w 74"/>
                  <a:gd name="T109" fmla="*/ 31 h 31"/>
                  <a:gd name="T110" fmla="*/ 68 w 74"/>
                  <a:gd name="T111" fmla="*/ 31 h 31"/>
                  <a:gd name="T112" fmla="*/ 74 w 74"/>
                  <a:gd name="T113" fmla="*/ 25 h 31"/>
                  <a:gd name="T114" fmla="*/ 74 w 74"/>
                  <a:gd name="T115" fmla="*/ 2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31">
                    <a:moveTo>
                      <a:pt x="74" y="24"/>
                    </a:moveTo>
                    <a:cubicBezTo>
                      <a:pt x="74" y="24"/>
                      <a:pt x="74" y="24"/>
                      <a:pt x="74" y="24"/>
                    </a:cubicBezTo>
                    <a:cubicBezTo>
                      <a:pt x="74" y="24"/>
                      <a:pt x="74" y="24"/>
                      <a:pt x="74" y="24"/>
                    </a:cubicBezTo>
                    <a:cubicBezTo>
                      <a:pt x="74" y="23"/>
                      <a:pt x="74" y="23"/>
                      <a:pt x="74" y="23"/>
                    </a:cubicBezTo>
                    <a:cubicBezTo>
                      <a:pt x="73" y="20"/>
                      <a:pt x="71" y="14"/>
                      <a:pt x="70" y="11"/>
                    </a:cubicBezTo>
                    <a:cubicBezTo>
                      <a:pt x="70" y="11"/>
                      <a:pt x="70" y="10"/>
                      <a:pt x="70" y="10"/>
                    </a:cubicBezTo>
                    <a:cubicBezTo>
                      <a:pt x="70" y="10"/>
                      <a:pt x="70" y="10"/>
                      <a:pt x="70" y="10"/>
                    </a:cubicBezTo>
                    <a:cubicBezTo>
                      <a:pt x="70" y="10"/>
                      <a:pt x="70" y="10"/>
                      <a:pt x="70" y="10"/>
                    </a:cubicBezTo>
                    <a:cubicBezTo>
                      <a:pt x="69" y="9"/>
                      <a:pt x="68" y="8"/>
                      <a:pt x="67" y="7"/>
                    </a:cubicBezTo>
                    <a:cubicBezTo>
                      <a:pt x="67" y="7"/>
                      <a:pt x="67" y="7"/>
                      <a:pt x="67" y="7"/>
                    </a:cubicBezTo>
                    <a:cubicBezTo>
                      <a:pt x="67" y="7"/>
                      <a:pt x="67" y="7"/>
                      <a:pt x="67" y="7"/>
                    </a:cubicBezTo>
                    <a:cubicBezTo>
                      <a:pt x="67" y="7"/>
                      <a:pt x="67" y="7"/>
                      <a:pt x="67" y="7"/>
                    </a:cubicBezTo>
                    <a:cubicBezTo>
                      <a:pt x="65" y="6"/>
                      <a:pt x="58" y="4"/>
                      <a:pt x="58" y="4"/>
                    </a:cubicBezTo>
                    <a:cubicBezTo>
                      <a:pt x="58" y="4"/>
                      <a:pt x="58" y="4"/>
                      <a:pt x="58" y="4"/>
                    </a:cubicBezTo>
                    <a:cubicBezTo>
                      <a:pt x="55" y="2"/>
                      <a:pt x="52" y="1"/>
                      <a:pt x="49" y="0"/>
                    </a:cubicBezTo>
                    <a:cubicBezTo>
                      <a:pt x="49" y="0"/>
                      <a:pt x="49" y="0"/>
                      <a:pt x="49" y="0"/>
                    </a:cubicBezTo>
                    <a:cubicBezTo>
                      <a:pt x="49" y="0"/>
                      <a:pt x="49" y="0"/>
                      <a:pt x="49" y="0"/>
                    </a:cubicBezTo>
                    <a:cubicBezTo>
                      <a:pt x="49" y="0"/>
                      <a:pt x="49" y="0"/>
                      <a:pt x="49" y="0"/>
                    </a:cubicBezTo>
                    <a:cubicBezTo>
                      <a:pt x="49" y="0"/>
                      <a:pt x="49" y="0"/>
                      <a:pt x="49" y="0"/>
                    </a:cubicBezTo>
                    <a:cubicBezTo>
                      <a:pt x="48" y="2"/>
                      <a:pt x="42" y="19"/>
                      <a:pt x="41" y="21"/>
                    </a:cubicBezTo>
                    <a:cubicBezTo>
                      <a:pt x="41" y="6"/>
                      <a:pt x="41" y="6"/>
                      <a:pt x="41" y="6"/>
                    </a:cubicBezTo>
                    <a:cubicBezTo>
                      <a:pt x="41" y="5"/>
                      <a:pt x="41" y="5"/>
                      <a:pt x="41" y="5"/>
                    </a:cubicBezTo>
                    <a:cubicBezTo>
                      <a:pt x="44" y="0"/>
                      <a:pt x="44" y="0"/>
                      <a:pt x="44" y="0"/>
                    </a:cubicBezTo>
                    <a:cubicBezTo>
                      <a:pt x="42" y="1"/>
                      <a:pt x="40" y="2"/>
                      <a:pt x="37" y="2"/>
                    </a:cubicBezTo>
                    <a:cubicBezTo>
                      <a:pt x="34" y="2"/>
                      <a:pt x="32" y="1"/>
                      <a:pt x="30" y="0"/>
                    </a:cubicBezTo>
                    <a:cubicBezTo>
                      <a:pt x="32" y="5"/>
                      <a:pt x="32" y="5"/>
                      <a:pt x="32" y="5"/>
                    </a:cubicBezTo>
                    <a:cubicBezTo>
                      <a:pt x="32" y="5"/>
                      <a:pt x="33" y="5"/>
                      <a:pt x="33" y="6"/>
                    </a:cubicBezTo>
                    <a:cubicBezTo>
                      <a:pt x="32" y="21"/>
                      <a:pt x="32" y="21"/>
                      <a:pt x="32" y="21"/>
                    </a:cubicBezTo>
                    <a:cubicBezTo>
                      <a:pt x="31" y="19"/>
                      <a:pt x="26" y="2"/>
                      <a:pt x="25" y="0"/>
                    </a:cubicBezTo>
                    <a:cubicBezTo>
                      <a:pt x="25" y="0"/>
                      <a:pt x="25" y="0"/>
                      <a:pt x="25" y="0"/>
                    </a:cubicBezTo>
                    <a:cubicBezTo>
                      <a:pt x="25" y="0"/>
                      <a:pt x="25" y="0"/>
                      <a:pt x="25" y="0"/>
                    </a:cubicBezTo>
                    <a:cubicBezTo>
                      <a:pt x="25" y="0"/>
                      <a:pt x="25" y="0"/>
                      <a:pt x="25" y="0"/>
                    </a:cubicBezTo>
                    <a:cubicBezTo>
                      <a:pt x="25" y="0"/>
                      <a:pt x="25" y="0"/>
                      <a:pt x="25" y="0"/>
                    </a:cubicBezTo>
                    <a:cubicBezTo>
                      <a:pt x="22" y="1"/>
                      <a:pt x="18" y="2"/>
                      <a:pt x="15" y="4"/>
                    </a:cubicBezTo>
                    <a:cubicBezTo>
                      <a:pt x="15" y="4"/>
                      <a:pt x="15" y="4"/>
                      <a:pt x="15" y="4"/>
                    </a:cubicBezTo>
                    <a:cubicBezTo>
                      <a:pt x="15" y="4"/>
                      <a:pt x="9" y="6"/>
                      <a:pt x="7" y="7"/>
                    </a:cubicBezTo>
                    <a:cubicBezTo>
                      <a:pt x="7" y="7"/>
                      <a:pt x="7" y="7"/>
                      <a:pt x="7" y="7"/>
                    </a:cubicBezTo>
                    <a:cubicBezTo>
                      <a:pt x="6" y="7"/>
                      <a:pt x="6" y="7"/>
                      <a:pt x="6" y="7"/>
                    </a:cubicBezTo>
                    <a:cubicBezTo>
                      <a:pt x="6" y="7"/>
                      <a:pt x="6" y="7"/>
                      <a:pt x="6" y="7"/>
                    </a:cubicBezTo>
                    <a:cubicBezTo>
                      <a:pt x="5" y="8"/>
                      <a:pt x="4" y="9"/>
                      <a:pt x="4" y="10"/>
                    </a:cubicBezTo>
                    <a:cubicBezTo>
                      <a:pt x="4" y="10"/>
                      <a:pt x="4" y="10"/>
                      <a:pt x="4" y="10"/>
                    </a:cubicBezTo>
                    <a:cubicBezTo>
                      <a:pt x="4" y="10"/>
                      <a:pt x="4" y="10"/>
                      <a:pt x="4" y="10"/>
                    </a:cubicBezTo>
                    <a:cubicBezTo>
                      <a:pt x="4" y="10"/>
                      <a:pt x="4" y="11"/>
                      <a:pt x="3" y="11"/>
                    </a:cubicBezTo>
                    <a:cubicBezTo>
                      <a:pt x="3" y="14"/>
                      <a:pt x="1" y="20"/>
                      <a:pt x="0" y="23"/>
                    </a:cubicBezTo>
                    <a:cubicBezTo>
                      <a:pt x="0" y="23"/>
                      <a:pt x="0" y="23"/>
                      <a:pt x="0" y="24"/>
                    </a:cubicBezTo>
                    <a:cubicBezTo>
                      <a:pt x="0" y="24"/>
                      <a:pt x="0" y="24"/>
                      <a:pt x="0" y="24"/>
                    </a:cubicBezTo>
                    <a:cubicBezTo>
                      <a:pt x="0" y="24"/>
                      <a:pt x="0" y="24"/>
                      <a:pt x="0" y="24"/>
                    </a:cubicBezTo>
                    <a:cubicBezTo>
                      <a:pt x="0" y="24"/>
                      <a:pt x="0" y="24"/>
                      <a:pt x="0" y="25"/>
                    </a:cubicBezTo>
                    <a:cubicBezTo>
                      <a:pt x="0" y="28"/>
                      <a:pt x="2" y="31"/>
                      <a:pt x="6" y="31"/>
                    </a:cubicBezTo>
                    <a:cubicBezTo>
                      <a:pt x="11" y="31"/>
                      <a:pt x="11" y="31"/>
                      <a:pt x="11" y="31"/>
                    </a:cubicBezTo>
                    <a:cubicBezTo>
                      <a:pt x="20" y="31"/>
                      <a:pt x="28" y="31"/>
                      <a:pt x="36" y="31"/>
                    </a:cubicBezTo>
                    <a:cubicBezTo>
                      <a:pt x="37" y="31"/>
                      <a:pt x="37" y="31"/>
                      <a:pt x="37" y="31"/>
                    </a:cubicBezTo>
                    <a:cubicBezTo>
                      <a:pt x="37" y="31"/>
                      <a:pt x="37" y="31"/>
                      <a:pt x="37" y="31"/>
                    </a:cubicBezTo>
                    <a:cubicBezTo>
                      <a:pt x="37" y="31"/>
                      <a:pt x="37" y="31"/>
                      <a:pt x="37" y="31"/>
                    </a:cubicBezTo>
                    <a:cubicBezTo>
                      <a:pt x="45" y="31"/>
                      <a:pt x="54" y="31"/>
                      <a:pt x="62" y="31"/>
                    </a:cubicBezTo>
                    <a:cubicBezTo>
                      <a:pt x="68" y="31"/>
                      <a:pt x="68" y="31"/>
                      <a:pt x="68" y="31"/>
                    </a:cubicBezTo>
                    <a:cubicBezTo>
                      <a:pt x="71" y="31"/>
                      <a:pt x="74" y="28"/>
                      <a:pt x="74" y="25"/>
                    </a:cubicBezTo>
                    <a:cubicBezTo>
                      <a:pt x="74" y="24"/>
                      <a:pt x="74" y="24"/>
                      <a:pt x="7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31"/>
              <p:cNvSpPr>
                <a:spLocks/>
              </p:cNvSpPr>
              <p:nvPr/>
            </p:nvSpPr>
            <p:spPr bwMode="auto">
              <a:xfrm>
                <a:off x="2248" y="2886"/>
                <a:ext cx="49" cy="57"/>
              </a:xfrm>
              <a:custGeom>
                <a:avLst/>
                <a:gdLst>
                  <a:gd name="T0" fmla="*/ 36 w 40"/>
                  <a:gd name="T1" fmla="*/ 21 h 47"/>
                  <a:gd name="T2" fmla="*/ 36 w 40"/>
                  <a:gd name="T3" fmla="*/ 16 h 47"/>
                  <a:gd name="T4" fmla="*/ 20 w 40"/>
                  <a:gd name="T5" fmla="*/ 0 h 47"/>
                  <a:gd name="T6" fmla="*/ 20 w 40"/>
                  <a:gd name="T7" fmla="*/ 0 h 47"/>
                  <a:gd name="T8" fmla="*/ 20 w 40"/>
                  <a:gd name="T9" fmla="*/ 0 h 47"/>
                  <a:gd name="T10" fmla="*/ 20 w 40"/>
                  <a:gd name="T11" fmla="*/ 0 h 47"/>
                  <a:gd name="T12" fmla="*/ 20 w 40"/>
                  <a:gd name="T13" fmla="*/ 0 h 47"/>
                  <a:gd name="T14" fmla="*/ 20 w 40"/>
                  <a:gd name="T15" fmla="*/ 0 h 47"/>
                  <a:gd name="T16" fmla="*/ 20 w 40"/>
                  <a:gd name="T17" fmla="*/ 0 h 47"/>
                  <a:gd name="T18" fmla="*/ 20 w 40"/>
                  <a:gd name="T19" fmla="*/ 0 h 47"/>
                  <a:gd name="T20" fmla="*/ 19 w 40"/>
                  <a:gd name="T21" fmla="*/ 0 h 47"/>
                  <a:gd name="T22" fmla="*/ 19 w 40"/>
                  <a:gd name="T23" fmla="*/ 0 h 47"/>
                  <a:gd name="T24" fmla="*/ 19 w 40"/>
                  <a:gd name="T25" fmla="*/ 0 h 47"/>
                  <a:gd name="T26" fmla="*/ 19 w 40"/>
                  <a:gd name="T27" fmla="*/ 0 h 47"/>
                  <a:gd name="T28" fmla="*/ 19 w 40"/>
                  <a:gd name="T29" fmla="*/ 0 h 47"/>
                  <a:gd name="T30" fmla="*/ 19 w 40"/>
                  <a:gd name="T31" fmla="*/ 0 h 47"/>
                  <a:gd name="T32" fmla="*/ 19 w 40"/>
                  <a:gd name="T33" fmla="*/ 0 h 47"/>
                  <a:gd name="T34" fmla="*/ 4 w 40"/>
                  <a:gd name="T35" fmla="*/ 16 h 47"/>
                  <a:gd name="T36" fmla="*/ 4 w 40"/>
                  <a:gd name="T37" fmla="*/ 21 h 47"/>
                  <a:gd name="T38" fmla="*/ 0 w 40"/>
                  <a:gd name="T39" fmla="*/ 25 h 47"/>
                  <a:gd name="T40" fmla="*/ 5 w 40"/>
                  <a:gd name="T41" fmla="*/ 32 h 47"/>
                  <a:gd name="T42" fmla="*/ 11 w 40"/>
                  <a:gd name="T43" fmla="*/ 43 h 47"/>
                  <a:gd name="T44" fmla="*/ 19 w 40"/>
                  <a:gd name="T45" fmla="*/ 47 h 47"/>
                  <a:gd name="T46" fmla="*/ 20 w 40"/>
                  <a:gd name="T47" fmla="*/ 47 h 47"/>
                  <a:gd name="T48" fmla="*/ 20 w 40"/>
                  <a:gd name="T49" fmla="*/ 47 h 47"/>
                  <a:gd name="T50" fmla="*/ 20 w 40"/>
                  <a:gd name="T51" fmla="*/ 47 h 47"/>
                  <a:gd name="T52" fmla="*/ 20 w 40"/>
                  <a:gd name="T53" fmla="*/ 47 h 47"/>
                  <a:gd name="T54" fmla="*/ 28 w 40"/>
                  <a:gd name="T55" fmla="*/ 43 h 47"/>
                  <a:gd name="T56" fmla="*/ 35 w 40"/>
                  <a:gd name="T57" fmla="*/ 32 h 47"/>
                  <a:gd name="T58" fmla="*/ 39 w 40"/>
                  <a:gd name="T59" fmla="*/ 25 h 47"/>
                  <a:gd name="T60" fmla="*/ 36 w 40"/>
                  <a:gd name="T61" fmla="*/ 2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0" h="47">
                    <a:moveTo>
                      <a:pt x="36" y="21"/>
                    </a:moveTo>
                    <a:cubicBezTo>
                      <a:pt x="36" y="20"/>
                      <a:pt x="36" y="16"/>
                      <a:pt x="36" y="16"/>
                    </a:cubicBezTo>
                    <a:cubicBezTo>
                      <a:pt x="36" y="7"/>
                      <a:pt x="29"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19" y="0"/>
                    </a:cubicBezTo>
                    <a:cubicBezTo>
                      <a:pt x="19" y="0"/>
                      <a:pt x="19" y="0"/>
                      <a:pt x="19" y="0"/>
                    </a:cubicBezTo>
                    <a:cubicBezTo>
                      <a:pt x="19" y="0"/>
                      <a:pt x="19" y="0"/>
                      <a:pt x="19" y="0"/>
                    </a:cubicBezTo>
                    <a:cubicBezTo>
                      <a:pt x="19" y="0"/>
                      <a:pt x="19" y="0"/>
                      <a:pt x="19" y="0"/>
                    </a:cubicBezTo>
                    <a:cubicBezTo>
                      <a:pt x="19" y="0"/>
                      <a:pt x="19" y="0"/>
                      <a:pt x="19" y="0"/>
                    </a:cubicBezTo>
                    <a:cubicBezTo>
                      <a:pt x="19" y="0"/>
                      <a:pt x="19" y="0"/>
                      <a:pt x="19" y="0"/>
                    </a:cubicBezTo>
                    <a:cubicBezTo>
                      <a:pt x="19" y="0"/>
                      <a:pt x="19" y="0"/>
                      <a:pt x="19" y="0"/>
                    </a:cubicBezTo>
                    <a:cubicBezTo>
                      <a:pt x="11" y="0"/>
                      <a:pt x="4" y="7"/>
                      <a:pt x="4" y="16"/>
                    </a:cubicBezTo>
                    <a:cubicBezTo>
                      <a:pt x="4" y="16"/>
                      <a:pt x="4" y="20"/>
                      <a:pt x="4" y="21"/>
                    </a:cubicBezTo>
                    <a:cubicBezTo>
                      <a:pt x="3" y="21"/>
                      <a:pt x="0" y="21"/>
                      <a:pt x="0" y="25"/>
                    </a:cubicBezTo>
                    <a:cubicBezTo>
                      <a:pt x="1" y="34"/>
                      <a:pt x="5" y="32"/>
                      <a:pt x="5" y="32"/>
                    </a:cubicBezTo>
                    <a:cubicBezTo>
                      <a:pt x="6" y="37"/>
                      <a:pt x="9" y="41"/>
                      <a:pt x="11" y="43"/>
                    </a:cubicBezTo>
                    <a:cubicBezTo>
                      <a:pt x="16" y="47"/>
                      <a:pt x="19" y="47"/>
                      <a:pt x="19" y="47"/>
                    </a:cubicBezTo>
                    <a:cubicBezTo>
                      <a:pt x="20" y="47"/>
                      <a:pt x="20" y="47"/>
                      <a:pt x="20" y="47"/>
                    </a:cubicBezTo>
                    <a:cubicBezTo>
                      <a:pt x="20" y="47"/>
                      <a:pt x="20" y="47"/>
                      <a:pt x="20" y="47"/>
                    </a:cubicBezTo>
                    <a:cubicBezTo>
                      <a:pt x="20" y="47"/>
                      <a:pt x="20" y="47"/>
                      <a:pt x="20" y="47"/>
                    </a:cubicBezTo>
                    <a:cubicBezTo>
                      <a:pt x="20" y="47"/>
                      <a:pt x="20" y="47"/>
                      <a:pt x="20" y="47"/>
                    </a:cubicBezTo>
                    <a:cubicBezTo>
                      <a:pt x="20" y="47"/>
                      <a:pt x="24" y="47"/>
                      <a:pt x="28" y="43"/>
                    </a:cubicBezTo>
                    <a:cubicBezTo>
                      <a:pt x="31" y="41"/>
                      <a:pt x="33" y="37"/>
                      <a:pt x="35" y="32"/>
                    </a:cubicBezTo>
                    <a:cubicBezTo>
                      <a:pt x="35" y="32"/>
                      <a:pt x="38" y="34"/>
                      <a:pt x="39" y="25"/>
                    </a:cubicBezTo>
                    <a:cubicBezTo>
                      <a:pt x="40" y="21"/>
                      <a:pt x="36" y="21"/>
                      <a:pt x="36"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32"/>
              <p:cNvSpPr>
                <a:spLocks/>
              </p:cNvSpPr>
              <p:nvPr/>
            </p:nvSpPr>
            <p:spPr bwMode="auto">
              <a:xfrm>
                <a:off x="2066" y="2738"/>
                <a:ext cx="177" cy="117"/>
              </a:xfrm>
              <a:custGeom>
                <a:avLst/>
                <a:gdLst>
                  <a:gd name="T0" fmla="*/ 72 w 144"/>
                  <a:gd name="T1" fmla="*/ 0 h 95"/>
                  <a:gd name="T2" fmla="*/ 0 w 144"/>
                  <a:gd name="T3" fmla="*/ 48 h 95"/>
                  <a:gd name="T4" fmla="*/ 72 w 144"/>
                  <a:gd name="T5" fmla="*/ 95 h 95"/>
                  <a:gd name="T6" fmla="*/ 73 w 144"/>
                  <a:gd name="T7" fmla="*/ 95 h 95"/>
                  <a:gd name="T8" fmla="*/ 73 w 144"/>
                  <a:gd name="T9" fmla="*/ 95 h 95"/>
                  <a:gd name="T10" fmla="*/ 73 w 144"/>
                  <a:gd name="T11" fmla="*/ 95 h 95"/>
                  <a:gd name="T12" fmla="*/ 144 w 144"/>
                  <a:gd name="T13" fmla="*/ 48 h 95"/>
                  <a:gd name="T14" fmla="*/ 72 w 144"/>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95">
                    <a:moveTo>
                      <a:pt x="72" y="0"/>
                    </a:moveTo>
                    <a:cubicBezTo>
                      <a:pt x="32" y="0"/>
                      <a:pt x="0" y="22"/>
                      <a:pt x="0" y="48"/>
                    </a:cubicBezTo>
                    <a:cubicBezTo>
                      <a:pt x="0" y="74"/>
                      <a:pt x="32" y="95"/>
                      <a:pt x="72" y="95"/>
                    </a:cubicBezTo>
                    <a:cubicBezTo>
                      <a:pt x="72" y="95"/>
                      <a:pt x="73" y="95"/>
                      <a:pt x="73" y="95"/>
                    </a:cubicBezTo>
                    <a:cubicBezTo>
                      <a:pt x="73" y="95"/>
                      <a:pt x="73" y="95"/>
                      <a:pt x="73" y="95"/>
                    </a:cubicBezTo>
                    <a:cubicBezTo>
                      <a:pt x="73" y="95"/>
                      <a:pt x="73" y="95"/>
                      <a:pt x="73" y="95"/>
                    </a:cubicBezTo>
                    <a:cubicBezTo>
                      <a:pt x="112" y="95"/>
                      <a:pt x="144" y="74"/>
                      <a:pt x="144" y="48"/>
                    </a:cubicBezTo>
                    <a:cubicBezTo>
                      <a:pt x="144" y="22"/>
                      <a:pt x="111" y="0"/>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Oval 33"/>
              <p:cNvSpPr>
                <a:spLocks noChangeArrowheads="1"/>
              </p:cNvSpPr>
              <p:nvPr/>
            </p:nvSpPr>
            <p:spPr bwMode="auto">
              <a:xfrm>
                <a:off x="2142" y="2868"/>
                <a:ext cx="24" cy="2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Oval 34"/>
              <p:cNvSpPr>
                <a:spLocks noChangeArrowheads="1"/>
              </p:cNvSpPr>
              <p:nvPr/>
            </p:nvSpPr>
            <p:spPr bwMode="auto">
              <a:xfrm>
                <a:off x="2231" y="2842"/>
                <a:ext cx="23" cy="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Oval 35"/>
              <p:cNvSpPr>
                <a:spLocks noChangeArrowheads="1"/>
              </p:cNvSpPr>
              <p:nvPr/>
            </p:nvSpPr>
            <p:spPr bwMode="auto">
              <a:xfrm>
                <a:off x="2065" y="2842"/>
                <a:ext cx="23" cy="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Oval 36"/>
              <p:cNvSpPr>
                <a:spLocks noChangeArrowheads="1"/>
              </p:cNvSpPr>
              <p:nvPr/>
            </p:nvSpPr>
            <p:spPr bwMode="auto">
              <a:xfrm>
                <a:off x="2254" y="2865"/>
                <a:ext cx="13" cy="1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Oval 37"/>
              <p:cNvSpPr>
                <a:spLocks noChangeArrowheads="1"/>
              </p:cNvSpPr>
              <p:nvPr/>
            </p:nvSpPr>
            <p:spPr bwMode="auto">
              <a:xfrm>
                <a:off x="2052" y="2866"/>
                <a:ext cx="13" cy="1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38"/>
              <p:cNvSpPr>
                <a:spLocks/>
              </p:cNvSpPr>
              <p:nvPr/>
            </p:nvSpPr>
            <p:spPr bwMode="auto">
              <a:xfrm>
                <a:off x="2109" y="2985"/>
                <a:ext cx="91" cy="38"/>
              </a:xfrm>
              <a:custGeom>
                <a:avLst/>
                <a:gdLst>
                  <a:gd name="T0" fmla="*/ 74 w 74"/>
                  <a:gd name="T1" fmla="*/ 24 h 31"/>
                  <a:gd name="T2" fmla="*/ 74 w 74"/>
                  <a:gd name="T3" fmla="*/ 24 h 31"/>
                  <a:gd name="T4" fmla="*/ 74 w 74"/>
                  <a:gd name="T5" fmla="*/ 24 h 31"/>
                  <a:gd name="T6" fmla="*/ 74 w 74"/>
                  <a:gd name="T7" fmla="*/ 23 h 31"/>
                  <a:gd name="T8" fmla="*/ 70 w 74"/>
                  <a:gd name="T9" fmla="*/ 12 h 31"/>
                  <a:gd name="T10" fmla="*/ 70 w 74"/>
                  <a:gd name="T11" fmla="*/ 10 h 31"/>
                  <a:gd name="T12" fmla="*/ 70 w 74"/>
                  <a:gd name="T13" fmla="*/ 10 h 31"/>
                  <a:gd name="T14" fmla="*/ 70 w 74"/>
                  <a:gd name="T15" fmla="*/ 10 h 31"/>
                  <a:gd name="T16" fmla="*/ 67 w 74"/>
                  <a:gd name="T17" fmla="*/ 8 h 31"/>
                  <a:gd name="T18" fmla="*/ 67 w 74"/>
                  <a:gd name="T19" fmla="*/ 8 h 31"/>
                  <a:gd name="T20" fmla="*/ 67 w 74"/>
                  <a:gd name="T21" fmla="*/ 7 h 31"/>
                  <a:gd name="T22" fmla="*/ 67 w 74"/>
                  <a:gd name="T23" fmla="*/ 7 h 31"/>
                  <a:gd name="T24" fmla="*/ 58 w 74"/>
                  <a:gd name="T25" fmla="*/ 4 h 31"/>
                  <a:gd name="T26" fmla="*/ 58 w 74"/>
                  <a:gd name="T27" fmla="*/ 4 h 31"/>
                  <a:gd name="T28" fmla="*/ 49 w 74"/>
                  <a:gd name="T29" fmla="*/ 0 h 31"/>
                  <a:gd name="T30" fmla="*/ 49 w 74"/>
                  <a:gd name="T31" fmla="*/ 0 h 31"/>
                  <a:gd name="T32" fmla="*/ 49 w 74"/>
                  <a:gd name="T33" fmla="*/ 0 h 31"/>
                  <a:gd name="T34" fmla="*/ 49 w 74"/>
                  <a:gd name="T35" fmla="*/ 0 h 31"/>
                  <a:gd name="T36" fmla="*/ 49 w 74"/>
                  <a:gd name="T37" fmla="*/ 0 h 31"/>
                  <a:gd name="T38" fmla="*/ 41 w 74"/>
                  <a:gd name="T39" fmla="*/ 21 h 31"/>
                  <a:gd name="T40" fmla="*/ 41 w 74"/>
                  <a:gd name="T41" fmla="*/ 6 h 31"/>
                  <a:gd name="T42" fmla="*/ 41 w 74"/>
                  <a:gd name="T43" fmla="*/ 5 h 31"/>
                  <a:gd name="T44" fmla="*/ 44 w 74"/>
                  <a:gd name="T45" fmla="*/ 0 h 31"/>
                  <a:gd name="T46" fmla="*/ 37 w 74"/>
                  <a:gd name="T47" fmla="*/ 2 h 31"/>
                  <a:gd name="T48" fmla="*/ 30 w 74"/>
                  <a:gd name="T49" fmla="*/ 0 h 31"/>
                  <a:gd name="T50" fmla="*/ 32 w 74"/>
                  <a:gd name="T51" fmla="*/ 5 h 31"/>
                  <a:gd name="T52" fmla="*/ 33 w 74"/>
                  <a:gd name="T53" fmla="*/ 6 h 31"/>
                  <a:gd name="T54" fmla="*/ 32 w 74"/>
                  <a:gd name="T55" fmla="*/ 21 h 31"/>
                  <a:gd name="T56" fmla="*/ 25 w 74"/>
                  <a:gd name="T57" fmla="*/ 0 h 31"/>
                  <a:gd name="T58" fmla="*/ 25 w 74"/>
                  <a:gd name="T59" fmla="*/ 0 h 31"/>
                  <a:gd name="T60" fmla="*/ 25 w 74"/>
                  <a:gd name="T61" fmla="*/ 0 h 31"/>
                  <a:gd name="T62" fmla="*/ 25 w 74"/>
                  <a:gd name="T63" fmla="*/ 0 h 31"/>
                  <a:gd name="T64" fmla="*/ 25 w 74"/>
                  <a:gd name="T65" fmla="*/ 0 h 31"/>
                  <a:gd name="T66" fmla="*/ 15 w 74"/>
                  <a:gd name="T67" fmla="*/ 4 h 31"/>
                  <a:gd name="T68" fmla="*/ 15 w 74"/>
                  <a:gd name="T69" fmla="*/ 4 h 31"/>
                  <a:gd name="T70" fmla="*/ 7 w 74"/>
                  <a:gd name="T71" fmla="*/ 7 h 31"/>
                  <a:gd name="T72" fmla="*/ 7 w 74"/>
                  <a:gd name="T73" fmla="*/ 7 h 31"/>
                  <a:gd name="T74" fmla="*/ 6 w 74"/>
                  <a:gd name="T75" fmla="*/ 8 h 31"/>
                  <a:gd name="T76" fmla="*/ 6 w 74"/>
                  <a:gd name="T77" fmla="*/ 8 h 31"/>
                  <a:gd name="T78" fmla="*/ 4 w 74"/>
                  <a:gd name="T79" fmla="*/ 10 h 31"/>
                  <a:gd name="T80" fmla="*/ 4 w 74"/>
                  <a:gd name="T81" fmla="*/ 10 h 31"/>
                  <a:gd name="T82" fmla="*/ 4 w 74"/>
                  <a:gd name="T83" fmla="*/ 10 h 31"/>
                  <a:gd name="T84" fmla="*/ 3 w 74"/>
                  <a:gd name="T85" fmla="*/ 12 h 31"/>
                  <a:gd name="T86" fmla="*/ 0 w 74"/>
                  <a:gd name="T87" fmla="*/ 23 h 31"/>
                  <a:gd name="T88" fmla="*/ 0 w 74"/>
                  <a:gd name="T89" fmla="*/ 24 h 31"/>
                  <a:gd name="T90" fmla="*/ 0 w 74"/>
                  <a:gd name="T91" fmla="*/ 24 h 31"/>
                  <a:gd name="T92" fmla="*/ 0 w 74"/>
                  <a:gd name="T93" fmla="*/ 24 h 31"/>
                  <a:gd name="T94" fmla="*/ 0 w 74"/>
                  <a:gd name="T95" fmla="*/ 25 h 31"/>
                  <a:gd name="T96" fmla="*/ 6 w 74"/>
                  <a:gd name="T97" fmla="*/ 31 h 31"/>
                  <a:gd name="T98" fmla="*/ 11 w 74"/>
                  <a:gd name="T99" fmla="*/ 31 h 31"/>
                  <a:gd name="T100" fmla="*/ 36 w 74"/>
                  <a:gd name="T101" fmla="*/ 31 h 31"/>
                  <a:gd name="T102" fmla="*/ 37 w 74"/>
                  <a:gd name="T103" fmla="*/ 31 h 31"/>
                  <a:gd name="T104" fmla="*/ 37 w 74"/>
                  <a:gd name="T105" fmla="*/ 31 h 31"/>
                  <a:gd name="T106" fmla="*/ 37 w 74"/>
                  <a:gd name="T107" fmla="*/ 31 h 31"/>
                  <a:gd name="T108" fmla="*/ 62 w 74"/>
                  <a:gd name="T109" fmla="*/ 31 h 31"/>
                  <a:gd name="T110" fmla="*/ 68 w 74"/>
                  <a:gd name="T111" fmla="*/ 31 h 31"/>
                  <a:gd name="T112" fmla="*/ 74 w 74"/>
                  <a:gd name="T113" fmla="*/ 25 h 31"/>
                  <a:gd name="T114" fmla="*/ 74 w 74"/>
                  <a:gd name="T115" fmla="*/ 2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31">
                    <a:moveTo>
                      <a:pt x="74" y="24"/>
                    </a:moveTo>
                    <a:cubicBezTo>
                      <a:pt x="74" y="24"/>
                      <a:pt x="74" y="24"/>
                      <a:pt x="74" y="24"/>
                    </a:cubicBezTo>
                    <a:cubicBezTo>
                      <a:pt x="74" y="24"/>
                      <a:pt x="74" y="24"/>
                      <a:pt x="74" y="24"/>
                    </a:cubicBezTo>
                    <a:cubicBezTo>
                      <a:pt x="74" y="24"/>
                      <a:pt x="74" y="23"/>
                      <a:pt x="74" y="23"/>
                    </a:cubicBezTo>
                    <a:cubicBezTo>
                      <a:pt x="73" y="20"/>
                      <a:pt x="71" y="14"/>
                      <a:pt x="70" y="12"/>
                    </a:cubicBezTo>
                    <a:cubicBezTo>
                      <a:pt x="70" y="11"/>
                      <a:pt x="70" y="11"/>
                      <a:pt x="70" y="10"/>
                    </a:cubicBezTo>
                    <a:cubicBezTo>
                      <a:pt x="70" y="10"/>
                      <a:pt x="70" y="10"/>
                      <a:pt x="70" y="10"/>
                    </a:cubicBezTo>
                    <a:cubicBezTo>
                      <a:pt x="70" y="10"/>
                      <a:pt x="70" y="10"/>
                      <a:pt x="70" y="10"/>
                    </a:cubicBezTo>
                    <a:cubicBezTo>
                      <a:pt x="69" y="9"/>
                      <a:pt x="68" y="8"/>
                      <a:pt x="67" y="8"/>
                    </a:cubicBezTo>
                    <a:cubicBezTo>
                      <a:pt x="67" y="8"/>
                      <a:pt x="67" y="8"/>
                      <a:pt x="67" y="8"/>
                    </a:cubicBezTo>
                    <a:cubicBezTo>
                      <a:pt x="67" y="8"/>
                      <a:pt x="67" y="7"/>
                      <a:pt x="67" y="7"/>
                    </a:cubicBezTo>
                    <a:cubicBezTo>
                      <a:pt x="67" y="7"/>
                      <a:pt x="67" y="7"/>
                      <a:pt x="67" y="7"/>
                    </a:cubicBezTo>
                    <a:cubicBezTo>
                      <a:pt x="65" y="6"/>
                      <a:pt x="58" y="4"/>
                      <a:pt x="58" y="4"/>
                    </a:cubicBezTo>
                    <a:cubicBezTo>
                      <a:pt x="58" y="4"/>
                      <a:pt x="58" y="4"/>
                      <a:pt x="58" y="4"/>
                    </a:cubicBezTo>
                    <a:cubicBezTo>
                      <a:pt x="55" y="2"/>
                      <a:pt x="52" y="1"/>
                      <a:pt x="49" y="0"/>
                    </a:cubicBezTo>
                    <a:cubicBezTo>
                      <a:pt x="49" y="0"/>
                      <a:pt x="49" y="0"/>
                      <a:pt x="49" y="0"/>
                    </a:cubicBezTo>
                    <a:cubicBezTo>
                      <a:pt x="49" y="0"/>
                      <a:pt x="49" y="0"/>
                      <a:pt x="49" y="0"/>
                    </a:cubicBezTo>
                    <a:cubicBezTo>
                      <a:pt x="49" y="0"/>
                      <a:pt x="49" y="0"/>
                      <a:pt x="49" y="0"/>
                    </a:cubicBezTo>
                    <a:cubicBezTo>
                      <a:pt x="49" y="0"/>
                      <a:pt x="49" y="0"/>
                      <a:pt x="49" y="0"/>
                    </a:cubicBezTo>
                    <a:cubicBezTo>
                      <a:pt x="48" y="3"/>
                      <a:pt x="42" y="19"/>
                      <a:pt x="41" y="21"/>
                    </a:cubicBezTo>
                    <a:cubicBezTo>
                      <a:pt x="41" y="6"/>
                      <a:pt x="41" y="6"/>
                      <a:pt x="41" y="6"/>
                    </a:cubicBezTo>
                    <a:cubicBezTo>
                      <a:pt x="41" y="6"/>
                      <a:pt x="41" y="5"/>
                      <a:pt x="41" y="5"/>
                    </a:cubicBezTo>
                    <a:cubicBezTo>
                      <a:pt x="44" y="0"/>
                      <a:pt x="44" y="0"/>
                      <a:pt x="44" y="0"/>
                    </a:cubicBezTo>
                    <a:cubicBezTo>
                      <a:pt x="42" y="2"/>
                      <a:pt x="39" y="2"/>
                      <a:pt x="37" y="2"/>
                    </a:cubicBezTo>
                    <a:cubicBezTo>
                      <a:pt x="34" y="2"/>
                      <a:pt x="32" y="2"/>
                      <a:pt x="30" y="0"/>
                    </a:cubicBezTo>
                    <a:cubicBezTo>
                      <a:pt x="32" y="5"/>
                      <a:pt x="32" y="5"/>
                      <a:pt x="32" y="5"/>
                    </a:cubicBezTo>
                    <a:cubicBezTo>
                      <a:pt x="32" y="5"/>
                      <a:pt x="33" y="6"/>
                      <a:pt x="33" y="6"/>
                    </a:cubicBezTo>
                    <a:cubicBezTo>
                      <a:pt x="32" y="21"/>
                      <a:pt x="32" y="21"/>
                      <a:pt x="32" y="21"/>
                    </a:cubicBezTo>
                    <a:cubicBezTo>
                      <a:pt x="31" y="19"/>
                      <a:pt x="25" y="3"/>
                      <a:pt x="25" y="0"/>
                    </a:cubicBezTo>
                    <a:cubicBezTo>
                      <a:pt x="25" y="0"/>
                      <a:pt x="25" y="0"/>
                      <a:pt x="25" y="0"/>
                    </a:cubicBezTo>
                    <a:cubicBezTo>
                      <a:pt x="25" y="0"/>
                      <a:pt x="25" y="0"/>
                      <a:pt x="25" y="0"/>
                    </a:cubicBezTo>
                    <a:cubicBezTo>
                      <a:pt x="25" y="0"/>
                      <a:pt x="25" y="0"/>
                      <a:pt x="25" y="0"/>
                    </a:cubicBezTo>
                    <a:cubicBezTo>
                      <a:pt x="25" y="0"/>
                      <a:pt x="25" y="0"/>
                      <a:pt x="25" y="0"/>
                    </a:cubicBezTo>
                    <a:cubicBezTo>
                      <a:pt x="22" y="1"/>
                      <a:pt x="18" y="2"/>
                      <a:pt x="15" y="4"/>
                    </a:cubicBezTo>
                    <a:cubicBezTo>
                      <a:pt x="15" y="4"/>
                      <a:pt x="15" y="4"/>
                      <a:pt x="15" y="4"/>
                    </a:cubicBezTo>
                    <a:cubicBezTo>
                      <a:pt x="15" y="4"/>
                      <a:pt x="9" y="6"/>
                      <a:pt x="7" y="7"/>
                    </a:cubicBezTo>
                    <a:cubicBezTo>
                      <a:pt x="7" y="7"/>
                      <a:pt x="7" y="7"/>
                      <a:pt x="7" y="7"/>
                    </a:cubicBezTo>
                    <a:cubicBezTo>
                      <a:pt x="6" y="7"/>
                      <a:pt x="6" y="8"/>
                      <a:pt x="6" y="8"/>
                    </a:cubicBezTo>
                    <a:cubicBezTo>
                      <a:pt x="6" y="8"/>
                      <a:pt x="6" y="8"/>
                      <a:pt x="6" y="8"/>
                    </a:cubicBezTo>
                    <a:cubicBezTo>
                      <a:pt x="5" y="8"/>
                      <a:pt x="4" y="9"/>
                      <a:pt x="4" y="10"/>
                    </a:cubicBezTo>
                    <a:cubicBezTo>
                      <a:pt x="4" y="10"/>
                      <a:pt x="4" y="10"/>
                      <a:pt x="4" y="10"/>
                    </a:cubicBezTo>
                    <a:cubicBezTo>
                      <a:pt x="4" y="10"/>
                      <a:pt x="4" y="10"/>
                      <a:pt x="4" y="10"/>
                    </a:cubicBezTo>
                    <a:cubicBezTo>
                      <a:pt x="4" y="11"/>
                      <a:pt x="3" y="11"/>
                      <a:pt x="3" y="12"/>
                    </a:cubicBezTo>
                    <a:cubicBezTo>
                      <a:pt x="3" y="14"/>
                      <a:pt x="1" y="20"/>
                      <a:pt x="0" y="23"/>
                    </a:cubicBezTo>
                    <a:cubicBezTo>
                      <a:pt x="0" y="23"/>
                      <a:pt x="0" y="24"/>
                      <a:pt x="0" y="24"/>
                    </a:cubicBezTo>
                    <a:cubicBezTo>
                      <a:pt x="0" y="24"/>
                      <a:pt x="0" y="24"/>
                      <a:pt x="0" y="24"/>
                    </a:cubicBezTo>
                    <a:cubicBezTo>
                      <a:pt x="0" y="24"/>
                      <a:pt x="0" y="24"/>
                      <a:pt x="0" y="24"/>
                    </a:cubicBezTo>
                    <a:cubicBezTo>
                      <a:pt x="0" y="24"/>
                      <a:pt x="0" y="25"/>
                      <a:pt x="0" y="25"/>
                    </a:cubicBezTo>
                    <a:cubicBezTo>
                      <a:pt x="0" y="28"/>
                      <a:pt x="2" y="31"/>
                      <a:pt x="6" y="31"/>
                    </a:cubicBezTo>
                    <a:cubicBezTo>
                      <a:pt x="11" y="31"/>
                      <a:pt x="11" y="31"/>
                      <a:pt x="11" y="31"/>
                    </a:cubicBezTo>
                    <a:cubicBezTo>
                      <a:pt x="20" y="31"/>
                      <a:pt x="28" y="31"/>
                      <a:pt x="36" y="31"/>
                    </a:cubicBezTo>
                    <a:cubicBezTo>
                      <a:pt x="36" y="31"/>
                      <a:pt x="37" y="31"/>
                      <a:pt x="37" y="31"/>
                    </a:cubicBezTo>
                    <a:cubicBezTo>
                      <a:pt x="37" y="31"/>
                      <a:pt x="37" y="31"/>
                      <a:pt x="37" y="31"/>
                    </a:cubicBezTo>
                    <a:cubicBezTo>
                      <a:pt x="37" y="31"/>
                      <a:pt x="37" y="31"/>
                      <a:pt x="37" y="31"/>
                    </a:cubicBezTo>
                    <a:cubicBezTo>
                      <a:pt x="45" y="31"/>
                      <a:pt x="54" y="31"/>
                      <a:pt x="62" y="31"/>
                    </a:cubicBezTo>
                    <a:cubicBezTo>
                      <a:pt x="68" y="31"/>
                      <a:pt x="68" y="31"/>
                      <a:pt x="68" y="31"/>
                    </a:cubicBezTo>
                    <a:cubicBezTo>
                      <a:pt x="71" y="31"/>
                      <a:pt x="74" y="28"/>
                      <a:pt x="74" y="25"/>
                    </a:cubicBezTo>
                    <a:cubicBezTo>
                      <a:pt x="74" y="25"/>
                      <a:pt x="74" y="24"/>
                      <a:pt x="7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39"/>
              <p:cNvSpPr>
                <a:spLocks/>
              </p:cNvSpPr>
              <p:nvPr/>
            </p:nvSpPr>
            <p:spPr bwMode="auto">
              <a:xfrm>
                <a:off x="2130" y="2924"/>
                <a:ext cx="49" cy="57"/>
              </a:xfrm>
              <a:custGeom>
                <a:avLst/>
                <a:gdLst>
                  <a:gd name="T0" fmla="*/ 36 w 40"/>
                  <a:gd name="T1" fmla="*/ 22 h 47"/>
                  <a:gd name="T2" fmla="*/ 36 w 40"/>
                  <a:gd name="T3" fmla="*/ 16 h 47"/>
                  <a:gd name="T4" fmla="*/ 20 w 40"/>
                  <a:gd name="T5" fmla="*/ 0 h 47"/>
                  <a:gd name="T6" fmla="*/ 20 w 40"/>
                  <a:gd name="T7" fmla="*/ 0 h 47"/>
                  <a:gd name="T8" fmla="*/ 20 w 40"/>
                  <a:gd name="T9" fmla="*/ 0 h 47"/>
                  <a:gd name="T10" fmla="*/ 20 w 40"/>
                  <a:gd name="T11" fmla="*/ 0 h 47"/>
                  <a:gd name="T12" fmla="*/ 20 w 40"/>
                  <a:gd name="T13" fmla="*/ 0 h 47"/>
                  <a:gd name="T14" fmla="*/ 20 w 40"/>
                  <a:gd name="T15" fmla="*/ 0 h 47"/>
                  <a:gd name="T16" fmla="*/ 20 w 40"/>
                  <a:gd name="T17" fmla="*/ 0 h 47"/>
                  <a:gd name="T18" fmla="*/ 20 w 40"/>
                  <a:gd name="T19" fmla="*/ 0 h 47"/>
                  <a:gd name="T20" fmla="*/ 19 w 40"/>
                  <a:gd name="T21" fmla="*/ 0 h 47"/>
                  <a:gd name="T22" fmla="*/ 19 w 40"/>
                  <a:gd name="T23" fmla="*/ 0 h 47"/>
                  <a:gd name="T24" fmla="*/ 19 w 40"/>
                  <a:gd name="T25" fmla="*/ 0 h 47"/>
                  <a:gd name="T26" fmla="*/ 19 w 40"/>
                  <a:gd name="T27" fmla="*/ 0 h 47"/>
                  <a:gd name="T28" fmla="*/ 19 w 40"/>
                  <a:gd name="T29" fmla="*/ 0 h 47"/>
                  <a:gd name="T30" fmla="*/ 19 w 40"/>
                  <a:gd name="T31" fmla="*/ 0 h 47"/>
                  <a:gd name="T32" fmla="*/ 19 w 40"/>
                  <a:gd name="T33" fmla="*/ 0 h 47"/>
                  <a:gd name="T34" fmla="*/ 4 w 40"/>
                  <a:gd name="T35" fmla="*/ 16 h 47"/>
                  <a:gd name="T36" fmla="*/ 4 w 40"/>
                  <a:gd name="T37" fmla="*/ 22 h 47"/>
                  <a:gd name="T38" fmla="*/ 0 w 40"/>
                  <a:gd name="T39" fmla="*/ 25 h 47"/>
                  <a:gd name="T40" fmla="*/ 5 w 40"/>
                  <a:gd name="T41" fmla="*/ 32 h 47"/>
                  <a:gd name="T42" fmla="*/ 11 w 40"/>
                  <a:gd name="T43" fmla="*/ 43 h 47"/>
                  <a:gd name="T44" fmla="*/ 19 w 40"/>
                  <a:gd name="T45" fmla="*/ 47 h 47"/>
                  <a:gd name="T46" fmla="*/ 20 w 40"/>
                  <a:gd name="T47" fmla="*/ 47 h 47"/>
                  <a:gd name="T48" fmla="*/ 20 w 40"/>
                  <a:gd name="T49" fmla="*/ 47 h 47"/>
                  <a:gd name="T50" fmla="*/ 20 w 40"/>
                  <a:gd name="T51" fmla="*/ 47 h 47"/>
                  <a:gd name="T52" fmla="*/ 20 w 40"/>
                  <a:gd name="T53" fmla="*/ 47 h 47"/>
                  <a:gd name="T54" fmla="*/ 28 w 40"/>
                  <a:gd name="T55" fmla="*/ 43 h 47"/>
                  <a:gd name="T56" fmla="*/ 35 w 40"/>
                  <a:gd name="T57" fmla="*/ 32 h 47"/>
                  <a:gd name="T58" fmla="*/ 39 w 40"/>
                  <a:gd name="T59" fmla="*/ 25 h 47"/>
                  <a:gd name="T60" fmla="*/ 36 w 40"/>
                  <a:gd name="T61" fmla="*/ 2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0" h="47">
                    <a:moveTo>
                      <a:pt x="36" y="22"/>
                    </a:moveTo>
                    <a:cubicBezTo>
                      <a:pt x="36" y="21"/>
                      <a:pt x="36" y="17"/>
                      <a:pt x="36" y="16"/>
                    </a:cubicBezTo>
                    <a:cubicBezTo>
                      <a:pt x="36" y="7"/>
                      <a:pt x="29"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20" y="0"/>
                      <a:pt x="20" y="0"/>
                    </a:cubicBezTo>
                    <a:cubicBezTo>
                      <a:pt x="20" y="0"/>
                      <a:pt x="19" y="0"/>
                      <a:pt x="19" y="0"/>
                    </a:cubicBezTo>
                    <a:cubicBezTo>
                      <a:pt x="19" y="0"/>
                      <a:pt x="19" y="0"/>
                      <a:pt x="19" y="0"/>
                    </a:cubicBezTo>
                    <a:cubicBezTo>
                      <a:pt x="19" y="0"/>
                      <a:pt x="19" y="0"/>
                      <a:pt x="19" y="0"/>
                    </a:cubicBezTo>
                    <a:cubicBezTo>
                      <a:pt x="19" y="0"/>
                      <a:pt x="19" y="0"/>
                      <a:pt x="19" y="0"/>
                    </a:cubicBezTo>
                    <a:cubicBezTo>
                      <a:pt x="19" y="0"/>
                      <a:pt x="19" y="0"/>
                      <a:pt x="19" y="0"/>
                    </a:cubicBezTo>
                    <a:cubicBezTo>
                      <a:pt x="19" y="0"/>
                      <a:pt x="19" y="0"/>
                      <a:pt x="19" y="0"/>
                    </a:cubicBezTo>
                    <a:cubicBezTo>
                      <a:pt x="19" y="0"/>
                      <a:pt x="19" y="0"/>
                      <a:pt x="19" y="0"/>
                    </a:cubicBezTo>
                    <a:cubicBezTo>
                      <a:pt x="11" y="0"/>
                      <a:pt x="4" y="7"/>
                      <a:pt x="4" y="16"/>
                    </a:cubicBezTo>
                    <a:cubicBezTo>
                      <a:pt x="4" y="17"/>
                      <a:pt x="4" y="21"/>
                      <a:pt x="4" y="22"/>
                    </a:cubicBezTo>
                    <a:cubicBezTo>
                      <a:pt x="3" y="22"/>
                      <a:pt x="0" y="21"/>
                      <a:pt x="0" y="25"/>
                    </a:cubicBezTo>
                    <a:cubicBezTo>
                      <a:pt x="1" y="34"/>
                      <a:pt x="4" y="32"/>
                      <a:pt x="5" y="32"/>
                    </a:cubicBezTo>
                    <a:cubicBezTo>
                      <a:pt x="6" y="38"/>
                      <a:pt x="9" y="41"/>
                      <a:pt x="11" y="43"/>
                    </a:cubicBezTo>
                    <a:cubicBezTo>
                      <a:pt x="15" y="47"/>
                      <a:pt x="19" y="47"/>
                      <a:pt x="19" y="47"/>
                    </a:cubicBezTo>
                    <a:cubicBezTo>
                      <a:pt x="19" y="47"/>
                      <a:pt x="20" y="47"/>
                      <a:pt x="20" y="47"/>
                    </a:cubicBezTo>
                    <a:cubicBezTo>
                      <a:pt x="20" y="47"/>
                      <a:pt x="20" y="47"/>
                      <a:pt x="20" y="47"/>
                    </a:cubicBezTo>
                    <a:cubicBezTo>
                      <a:pt x="20" y="47"/>
                      <a:pt x="20" y="47"/>
                      <a:pt x="20" y="47"/>
                    </a:cubicBezTo>
                    <a:cubicBezTo>
                      <a:pt x="20" y="47"/>
                      <a:pt x="20" y="47"/>
                      <a:pt x="20" y="47"/>
                    </a:cubicBezTo>
                    <a:cubicBezTo>
                      <a:pt x="20" y="47"/>
                      <a:pt x="24" y="47"/>
                      <a:pt x="28" y="43"/>
                    </a:cubicBezTo>
                    <a:cubicBezTo>
                      <a:pt x="31" y="41"/>
                      <a:pt x="33" y="38"/>
                      <a:pt x="35" y="32"/>
                    </a:cubicBezTo>
                    <a:cubicBezTo>
                      <a:pt x="35" y="32"/>
                      <a:pt x="38" y="34"/>
                      <a:pt x="39" y="25"/>
                    </a:cubicBezTo>
                    <a:cubicBezTo>
                      <a:pt x="40" y="21"/>
                      <a:pt x="36" y="22"/>
                      <a:pt x="36"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98" name="Group 66"/>
          <p:cNvGrpSpPr/>
          <p:nvPr/>
        </p:nvGrpSpPr>
        <p:grpSpPr>
          <a:xfrm>
            <a:off x="4614519" y="4615218"/>
            <a:ext cx="1301143" cy="939840"/>
            <a:chOff x="3940838" y="1354555"/>
            <a:chExt cx="1301143" cy="939840"/>
          </a:xfrm>
        </p:grpSpPr>
        <p:sp>
          <p:nvSpPr>
            <p:cNvPr id="99" name="text"/>
            <p:cNvSpPr/>
            <p:nvPr/>
          </p:nvSpPr>
          <p:spPr>
            <a:xfrm>
              <a:off x="3940838" y="2049537"/>
              <a:ext cx="1301143" cy="244858"/>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b="1" dirty="0">
                  <a:solidFill>
                    <a:srgbClr val="221E1F"/>
                  </a:solidFill>
                  <a:latin typeface="Calibri" panose="020F0502020204030204" pitchFamily="34" charset="0"/>
                </a:rPr>
                <a:t>Tilbudsformulering og -vurdering</a:t>
              </a:r>
            </a:p>
          </p:txBody>
        </p:sp>
        <p:grpSp>
          <p:nvGrpSpPr>
            <p:cNvPr id="100" name="Group 68"/>
            <p:cNvGrpSpPr/>
            <p:nvPr/>
          </p:nvGrpSpPr>
          <p:grpSpPr>
            <a:xfrm>
              <a:off x="4436215" y="1896754"/>
              <a:ext cx="247174" cy="108000"/>
              <a:chOff x="959111" y="1583570"/>
              <a:chExt cx="247174" cy="108000"/>
            </a:xfrm>
          </p:grpSpPr>
          <p:sp>
            <p:nvSpPr>
              <p:cNvPr id="114"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dirty="0">
                    <a:solidFill>
                      <a:srgbClr val="81A03D"/>
                    </a:solidFill>
                    <a:latin typeface="Calibri" panose="020F0502020204030204" pitchFamily="34" charset="0"/>
                  </a:rPr>
                  <a:t>O</a:t>
                </a:r>
              </a:p>
            </p:txBody>
          </p:sp>
          <p:sp>
            <p:nvSpPr>
              <p:cNvPr id="115"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dirty="0">
                    <a:solidFill>
                      <a:srgbClr val="9A1C4E"/>
                    </a:solidFill>
                    <a:latin typeface="Calibri" panose="020F0502020204030204" pitchFamily="34" charset="0"/>
                  </a:rPr>
                  <a:t>C</a:t>
                </a:r>
              </a:p>
            </p:txBody>
          </p:sp>
        </p:grpSp>
        <p:grpSp>
          <p:nvGrpSpPr>
            <p:cNvPr id="101" name="Group 69"/>
            <p:cNvGrpSpPr/>
            <p:nvPr/>
          </p:nvGrpSpPr>
          <p:grpSpPr>
            <a:xfrm>
              <a:off x="4379802" y="1354555"/>
              <a:ext cx="360000" cy="470285"/>
              <a:chOff x="4379802" y="1354555"/>
              <a:chExt cx="360000" cy="470285"/>
            </a:xfrm>
          </p:grpSpPr>
          <p:grpSp>
            <p:nvGrpSpPr>
              <p:cNvPr id="102" name="Group 70"/>
              <p:cNvGrpSpPr/>
              <p:nvPr/>
            </p:nvGrpSpPr>
            <p:grpSpPr>
              <a:xfrm>
                <a:off x="4379802" y="1640269"/>
                <a:ext cx="360000" cy="184571"/>
                <a:chOff x="906497" y="3803468"/>
                <a:chExt cx="360000" cy="184571"/>
              </a:xfrm>
              <a:solidFill>
                <a:srgbClr val="F68A20"/>
              </a:solidFill>
            </p:grpSpPr>
            <p:cxnSp>
              <p:nvCxnSpPr>
                <p:cNvPr id="111" name="Straight Connector 79"/>
                <p:cNvCxnSpPr/>
                <p:nvPr/>
              </p:nvCxnSpPr>
              <p:spPr>
                <a:xfrm>
                  <a:off x="1086497" y="3808039"/>
                  <a:ext cx="0" cy="14400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112" name="Oval 80"/>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 name="Straight Connector 81"/>
                <p:cNvCxnSpPr/>
                <p:nvPr/>
              </p:nvCxnSpPr>
              <p:spPr>
                <a:xfrm>
                  <a:off x="906497" y="3803468"/>
                  <a:ext cx="360000" cy="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103" name="Group 42"/>
              <p:cNvGrpSpPr>
                <a:grpSpLocks noChangeAspect="1"/>
              </p:cNvGrpSpPr>
              <p:nvPr/>
            </p:nvGrpSpPr>
            <p:grpSpPr bwMode="auto">
              <a:xfrm>
                <a:off x="4440488" y="1354555"/>
                <a:ext cx="238629" cy="288000"/>
                <a:chOff x="2029" y="2722"/>
                <a:chExt cx="261" cy="315"/>
              </a:xfrm>
              <a:solidFill>
                <a:srgbClr val="F68A20"/>
              </a:solidFill>
            </p:grpSpPr>
            <p:sp>
              <p:nvSpPr>
                <p:cNvPr id="104" name="Oval 43"/>
                <p:cNvSpPr>
                  <a:spLocks noChangeArrowheads="1"/>
                </p:cNvSpPr>
                <p:nvPr/>
              </p:nvSpPr>
              <p:spPr bwMode="auto">
                <a:xfrm>
                  <a:off x="2126" y="2722"/>
                  <a:ext cx="65" cy="6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44"/>
                <p:cNvSpPr>
                  <a:spLocks noEditPoints="1"/>
                </p:cNvSpPr>
                <p:nvPr/>
              </p:nvSpPr>
              <p:spPr bwMode="auto">
                <a:xfrm>
                  <a:off x="2052" y="2788"/>
                  <a:ext cx="212" cy="249"/>
                </a:xfrm>
                <a:custGeom>
                  <a:avLst/>
                  <a:gdLst>
                    <a:gd name="T0" fmla="*/ 5 w 172"/>
                    <a:gd name="T1" fmla="*/ 39 h 202"/>
                    <a:gd name="T2" fmla="*/ 0 w 172"/>
                    <a:gd name="T3" fmla="*/ 48 h 202"/>
                    <a:gd name="T4" fmla="*/ 10 w 172"/>
                    <a:gd name="T5" fmla="*/ 58 h 202"/>
                    <a:gd name="T6" fmla="*/ 59 w 172"/>
                    <a:gd name="T7" fmla="*/ 41 h 202"/>
                    <a:gd name="T8" fmla="*/ 59 w 172"/>
                    <a:gd name="T9" fmla="*/ 82 h 202"/>
                    <a:gd name="T10" fmla="*/ 61 w 172"/>
                    <a:gd name="T11" fmla="*/ 91 h 202"/>
                    <a:gd name="T12" fmla="*/ 61 w 172"/>
                    <a:gd name="T13" fmla="*/ 91 h 202"/>
                    <a:gd name="T14" fmla="*/ 61 w 172"/>
                    <a:gd name="T15" fmla="*/ 190 h 202"/>
                    <a:gd name="T16" fmla="*/ 73 w 172"/>
                    <a:gd name="T17" fmla="*/ 202 h 202"/>
                    <a:gd name="T18" fmla="*/ 73 w 172"/>
                    <a:gd name="T19" fmla="*/ 202 h 202"/>
                    <a:gd name="T20" fmla="*/ 85 w 172"/>
                    <a:gd name="T21" fmla="*/ 190 h 202"/>
                    <a:gd name="T22" fmla="*/ 85 w 172"/>
                    <a:gd name="T23" fmla="*/ 105 h 202"/>
                    <a:gd name="T24" fmla="*/ 86 w 172"/>
                    <a:gd name="T25" fmla="*/ 105 h 202"/>
                    <a:gd name="T26" fmla="*/ 87 w 172"/>
                    <a:gd name="T27" fmla="*/ 105 h 202"/>
                    <a:gd name="T28" fmla="*/ 87 w 172"/>
                    <a:gd name="T29" fmla="*/ 190 h 202"/>
                    <a:gd name="T30" fmla="*/ 99 w 172"/>
                    <a:gd name="T31" fmla="*/ 202 h 202"/>
                    <a:gd name="T32" fmla="*/ 111 w 172"/>
                    <a:gd name="T33" fmla="*/ 190 h 202"/>
                    <a:gd name="T34" fmla="*/ 111 w 172"/>
                    <a:gd name="T35" fmla="*/ 91 h 202"/>
                    <a:gd name="T36" fmla="*/ 111 w 172"/>
                    <a:gd name="T37" fmla="*/ 91 h 202"/>
                    <a:gd name="T38" fmla="*/ 113 w 172"/>
                    <a:gd name="T39" fmla="*/ 82 h 202"/>
                    <a:gd name="T40" fmla="*/ 113 w 172"/>
                    <a:gd name="T41" fmla="*/ 41 h 202"/>
                    <a:gd name="T42" fmla="*/ 161 w 172"/>
                    <a:gd name="T43" fmla="*/ 58 h 202"/>
                    <a:gd name="T44" fmla="*/ 172 w 172"/>
                    <a:gd name="T45" fmla="*/ 48 h 202"/>
                    <a:gd name="T46" fmla="*/ 168 w 172"/>
                    <a:gd name="T47" fmla="*/ 40 h 202"/>
                    <a:gd name="T48" fmla="*/ 156 w 172"/>
                    <a:gd name="T49" fmla="*/ 38 h 202"/>
                    <a:gd name="T50" fmla="*/ 115 w 172"/>
                    <a:gd name="T51" fmla="*/ 15 h 202"/>
                    <a:gd name="T52" fmla="*/ 105 w 172"/>
                    <a:gd name="T53" fmla="*/ 7 h 202"/>
                    <a:gd name="T54" fmla="*/ 93 w 172"/>
                    <a:gd name="T55" fmla="*/ 1 h 202"/>
                    <a:gd name="T56" fmla="*/ 86 w 172"/>
                    <a:gd name="T57" fmla="*/ 7 h 202"/>
                    <a:gd name="T58" fmla="*/ 80 w 172"/>
                    <a:gd name="T59" fmla="*/ 0 h 202"/>
                    <a:gd name="T60" fmla="*/ 80 w 172"/>
                    <a:gd name="T61" fmla="*/ 0 h 202"/>
                    <a:gd name="T62" fmla="*/ 68 w 172"/>
                    <a:gd name="T63" fmla="*/ 6 h 202"/>
                    <a:gd name="T64" fmla="*/ 57 w 172"/>
                    <a:gd name="T65" fmla="*/ 15 h 202"/>
                    <a:gd name="T66" fmla="*/ 13 w 172"/>
                    <a:gd name="T67" fmla="*/ 38 h 202"/>
                    <a:gd name="T68" fmla="*/ 5 w 172"/>
                    <a:gd name="T69" fmla="*/ 39 h 202"/>
                    <a:gd name="T70" fmla="*/ 86 w 172"/>
                    <a:gd name="T71" fmla="*/ 60 h 202"/>
                    <a:gd name="T72" fmla="*/ 86 w 172"/>
                    <a:gd name="T73" fmla="*/ 60 h 202"/>
                    <a:gd name="T74" fmla="*/ 80 w 172"/>
                    <a:gd name="T75" fmla="*/ 51 h 202"/>
                    <a:gd name="T76" fmla="*/ 86 w 172"/>
                    <a:gd name="T77" fmla="*/ 8 h 202"/>
                    <a:gd name="T78" fmla="*/ 86 w 172"/>
                    <a:gd name="T79" fmla="*/ 8 h 202"/>
                    <a:gd name="T80" fmla="*/ 87 w 172"/>
                    <a:gd name="T81" fmla="*/ 15 h 202"/>
                    <a:gd name="T82" fmla="*/ 87 w 172"/>
                    <a:gd name="T83" fmla="*/ 16 h 202"/>
                    <a:gd name="T84" fmla="*/ 93 w 172"/>
                    <a:gd name="T85" fmla="*/ 51 h 202"/>
                    <a:gd name="T86" fmla="*/ 86 w 172"/>
                    <a:gd name="T87" fmla="*/ 6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2" h="202">
                      <a:moveTo>
                        <a:pt x="5" y="39"/>
                      </a:moveTo>
                      <a:cubicBezTo>
                        <a:pt x="2" y="41"/>
                        <a:pt x="0" y="44"/>
                        <a:pt x="0" y="48"/>
                      </a:cubicBezTo>
                      <a:cubicBezTo>
                        <a:pt x="0" y="54"/>
                        <a:pt x="5" y="58"/>
                        <a:pt x="10" y="58"/>
                      </a:cubicBezTo>
                      <a:cubicBezTo>
                        <a:pt x="32" y="58"/>
                        <a:pt x="48" y="50"/>
                        <a:pt x="59" y="41"/>
                      </a:cubicBezTo>
                      <a:cubicBezTo>
                        <a:pt x="59" y="82"/>
                        <a:pt x="59" y="82"/>
                        <a:pt x="59" y="82"/>
                      </a:cubicBezTo>
                      <a:cubicBezTo>
                        <a:pt x="59" y="85"/>
                        <a:pt x="60" y="88"/>
                        <a:pt x="61" y="91"/>
                      </a:cubicBezTo>
                      <a:cubicBezTo>
                        <a:pt x="61" y="91"/>
                        <a:pt x="61" y="91"/>
                        <a:pt x="61" y="91"/>
                      </a:cubicBezTo>
                      <a:cubicBezTo>
                        <a:pt x="61" y="190"/>
                        <a:pt x="61" y="190"/>
                        <a:pt x="61" y="190"/>
                      </a:cubicBezTo>
                      <a:cubicBezTo>
                        <a:pt x="61" y="197"/>
                        <a:pt x="66" y="202"/>
                        <a:pt x="73" y="202"/>
                      </a:cubicBezTo>
                      <a:cubicBezTo>
                        <a:pt x="73" y="202"/>
                        <a:pt x="73" y="202"/>
                        <a:pt x="73" y="202"/>
                      </a:cubicBezTo>
                      <a:cubicBezTo>
                        <a:pt x="80" y="202"/>
                        <a:pt x="85" y="197"/>
                        <a:pt x="85" y="190"/>
                      </a:cubicBezTo>
                      <a:cubicBezTo>
                        <a:pt x="85" y="105"/>
                        <a:pt x="85" y="105"/>
                        <a:pt x="85" y="105"/>
                      </a:cubicBezTo>
                      <a:cubicBezTo>
                        <a:pt x="86" y="105"/>
                        <a:pt x="86" y="105"/>
                        <a:pt x="86" y="105"/>
                      </a:cubicBezTo>
                      <a:cubicBezTo>
                        <a:pt x="86" y="105"/>
                        <a:pt x="87" y="105"/>
                        <a:pt x="87" y="105"/>
                      </a:cubicBezTo>
                      <a:cubicBezTo>
                        <a:pt x="87" y="190"/>
                        <a:pt x="87" y="190"/>
                        <a:pt x="87" y="190"/>
                      </a:cubicBezTo>
                      <a:cubicBezTo>
                        <a:pt x="87" y="197"/>
                        <a:pt x="92" y="202"/>
                        <a:pt x="99" y="202"/>
                      </a:cubicBezTo>
                      <a:cubicBezTo>
                        <a:pt x="106" y="202"/>
                        <a:pt x="111" y="197"/>
                        <a:pt x="111" y="190"/>
                      </a:cubicBezTo>
                      <a:cubicBezTo>
                        <a:pt x="111" y="91"/>
                        <a:pt x="111" y="91"/>
                        <a:pt x="111" y="91"/>
                      </a:cubicBezTo>
                      <a:cubicBezTo>
                        <a:pt x="111" y="91"/>
                        <a:pt x="111" y="91"/>
                        <a:pt x="111" y="91"/>
                      </a:cubicBezTo>
                      <a:cubicBezTo>
                        <a:pt x="112" y="88"/>
                        <a:pt x="113" y="85"/>
                        <a:pt x="113" y="82"/>
                      </a:cubicBezTo>
                      <a:cubicBezTo>
                        <a:pt x="113" y="41"/>
                        <a:pt x="113" y="41"/>
                        <a:pt x="113" y="41"/>
                      </a:cubicBezTo>
                      <a:cubicBezTo>
                        <a:pt x="124" y="50"/>
                        <a:pt x="140" y="58"/>
                        <a:pt x="161" y="58"/>
                      </a:cubicBezTo>
                      <a:cubicBezTo>
                        <a:pt x="167" y="58"/>
                        <a:pt x="172" y="54"/>
                        <a:pt x="172" y="48"/>
                      </a:cubicBezTo>
                      <a:cubicBezTo>
                        <a:pt x="172" y="45"/>
                        <a:pt x="170" y="42"/>
                        <a:pt x="168" y="40"/>
                      </a:cubicBezTo>
                      <a:cubicBezTo>
                        <a:pt x="156" y="38"/>
                        <a:pt x="156" y="38"/>
                        <a:pt x="156" y="38"/>
                      </a:cubicBezTo>
                      <a:cubicBezTo>
                        <a:pt x="136" y="36"/>
                        <a:pt x="124" y="25"/>
                        <a:pt x="115" y="15"/>
                      </a:cubicBezTo>
                      <a:cubicBezTo>
                        <a:pt x="111" y="12"/>
                        <a:pt x="108" y="9"/>
                        <a:pt x="105" y="7"/>
                      </a:cubicBezTo>
                      <a:cubicBezTo>
                        <a:pt x="102" y="4"/>
                        <a:pt x="97" y="2"/>
                        <a:pt x="93" y="1"/>
                      </a:cubicBezTo>
                      <a:cubicBezTo>
                        <a:pt x="86" y="7"/>
                        <a:pt x="86" y="7"/>
                        <a:pt x="86" y="7"/>
                      </a:cubicBezTo>
                      <a:cubicBezTo>
                        <a:pt x="80" y="0"/>
                        <a:pt x="80" y="0"/>
                        <a:pt x="80" y="0"/>
                      </a:cubicBezTo>
                      <a:cubicBezTo>
                        <a:pt x="80" y="0"/>
                        <a:pt x="80" y="0"/>
                        <a:pt x="80" y="0"/>
                      </a:cubicBezTo>
                      <a:cubicBezTo>
                        <a:pt x="75" y="1"/>
                        <a:pt x="71" y="3"/>
                        <a:pt x="68" y="6"/>
                      </a:cubicBezTo>
                      <a:cubicBezTo>
                        <a:pt x="64" y="8"/>
                        <a:pt x="61" y="12"/>
                        <a:pt x="57" y="15"/>
                      </a:cubicBezTo>
                      <a:cubicBezTo>
                        <a:pt x="47" y="25"/>
                        <a:pt x="35" y="37"/>
                        <a:pt x="13" y="38"/>
                      </a:cubicBezTo>
                      <a:cubicBezTo>
                        <a:pt x="5" y="39"/>
                        <a:pt x="5" y="39"/>
                        <a:pt x="5" y="39"/>
                      </a:cubicBezTo>
                      <a:moveTo>
                        <a:pt x="86" y="60"/>
                      </a:moveTo>
                      <a:cubicBezTo>
                        <a:pt x="86" y="60"/>
                        <a:pt x="86" y="60"/>
                        <a:pt x="86" y="60"/>
                      </a:cubicBezTo>
                      <a:cubicBezTo>
                        <a:pt x="80" y="51"/>
                        <a:pt x="80" y="51"/>
                        <a:pt x="80" y="51"/>
                      </a:cubicBezTo>
                      <a:cubicBezTo>
                        <a:pt x="86" y="8"/>
                        <a:pt x="86" y="8"/>
                        <a:pt x="86" y="8"/>
                      </a:cubicBezTo>
                      <a:cubicBezTo>
                        <a:pt x="86" y="8"/>
                        <a:pt x="86" y="8"/>
                        <a:pt x="86" y="8"/>
                      </a:cubicBezTo>
                      <a:cubicBezTo>
                        <a:pt x="87" y="15"/>
                        <a:pt x="87" y="15"/>
                        <a:pt x="87" y="15"/>
                      </a:cubicBezTo>
                      <a:cubicBezTo>
                        <a:pt x="87" y="15"/>
                        <a:pt x="87" y="15"/>
                        <a:pt x="87" y="16"/>
                      </a:cubicBezTo>
                      <a:cubicBezTo>
                        <a:pt x="93" y="51"/>
                        <a:pt x="93" y="51"/>
                        <a:pt x="93" y="51"/>
                      </a:cubicBezTo>
                      <a:lnTo>
                        <a:pt x="86"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45"/>
                <p:cNvSpPr>
                  <a:spLocks/>
                </p:cNvSpPr>
                <p:nvPr/>
              </p:nvSpPr>
              <p:spPr bwMode="auto">
                <a:xfrm>
                  <a:off x="2057" y="2786"/>
                  <a:ext cx="8" cy="15"/>
                </a:xfrm>
                <a:custGeom>
                  <a:avLst/>
                  <a:gdLst>
                    <a:gd name="T0" fmla="*/ 4 w 8"/>
                    <a:gd name="T1" fmla="*/ 0 h 15"/>
                    <a:gd name="T2" fmla="*/ 0 w 8"/>
                    <a:gd name="T3" fmla="*/ 15 h 15"/>
                    <a:gd name="T4" fmla="*/ 8 w 8"/>
                    <a:gd name="T5" fmla="*/ 15 h 15"/>
                    <a:gd name="T6" fmla="*/ 4 w 8"/>
                    <a:gd name="T7" fmla="*/ 0 h 15"/>
                    <a:gd name="T8" fmla="*/ 4 w 8"/>
                    <a:gd name="T9" fmla="*/ 0 h 15"/>
                  </a:gdLst>
                  <a:ahLst/>
                  <a:cxnLst>
                    <a:cxn ang="0">
                      <a:pos x="T0" y="T1"/>
                    </a:cxn>
                    <a:cxn ang="0">
                      <a:pos x="T2" y="T3"/>
                    </a:cxn>
                    <a:cxn ang="0">
                      <a:pos x="T4" y="T5"/>
                    </a:cxn>
                    <a:cxn ang="0">
                      <a:pos x="T6" y="T7"/>
                    </a:cxn>
                    <a:cxn ang="0">
                      <a:pos x="T8" y="T9"/>
                    </a:cxn>
                  </a:cxnLst>
                  <a:rect l="0" t="0" r="r" b="b"/>
                  <a:pathLst>
                    <a:path w="8" h="15">
                      <a:moveTo>
                        <a:pt x="4" y="0"/>
                      </a:moveTo>
                      <a:lnTo>
                        <a:pt x="0" y="15"/>
                      </a:lnTo>
                      <a:lnTo>
                        <a:pt x="8" y="15"/>
                      </a:lnTo>
                      <a:lnTo>
                        <a:pt x="4" y="0"/>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46"/>
                <p:cNvSpPr>
                  <a:spLocks noEditPoints="1"/>
                </p:cNvSpPr>
                <p:nvPr/>
              </p:nvSpPr>
              <p:spPr bwMode="auto">
                <a:xfrm>
                  <a:off x="2029" y="2764"/>
                  <a:ext cx="64" cy="64"/>
                </a:xfrm>
                <a:custGeom>
                  <a:avLst/>
                  <a:gdLst>
                    <a:gd name="T0" fmla="*/ 26 w 52"/>
                    <a:gd name="T1" fmla="*/ 0 h 52"/>
                    <a:gd name="T2" fmla="*/ 0 w 52"/>
                    <a:gd name="T3" fmla="*/ 26 h 52"/>
                    <a:gd name="T4" fmla="*/ 26 w 52"/>
                    <a:gd name="T5" fmla="*/ 52 h 52"/>
                    <a:gd name="T6" fmla="*/ 52 w 52"/>
                    <a:gd name="T7" fmla="*/ 26 h 52"/>
                    <a:gd name="T8" fmla="*/ 26 w 52"/>
                    <a:gd name="T9" fmla="*/ 0 h 52"/>
                    <a:gd name="T10" fmla="*/ 33 w 52"/>
                    <a:gd name="T11" fmla="*/ 42 h 52"/>
                    <a:gd name="T12" fmla="*/ 31 w 52"/>
                    <a:gd name="T13" fmla="*/ 34 h 52"/>
                    <a:gd name="T14" fmla="*/ 21 w 52"/>
                    <a:gd name="T15" fmla="*/ 34 h 52"/>
                    <a:gd name="T16" fmla="*/ 19 w 52"/>
                    <a:gd name="T17" fmla="*/ 42 h 52"/>
                    <a:gd name="T18" fmla="*/ 12 w 52"/>
                    <a:gd name="T19" fmla="*/ 42 h 52"/>
                    <a:gd name="T20" fmla="*/ 22 w 52"/>
                    <a:gd name="T21" fmla="*/ 10 h 52"/>
                    <a:gd name="T22" fmla="*/ 30 w 52"/>
                    <a:gd name="T23" fmla="*/ 10 h 52"/>
                    <a:gd name="T24" fmla="*/ 40 w 52"/>
                    <a:gd name="T25" fmla="*/ 42 h 52"/>
                    <a:gd name="T26" fmla="*/ 33 w 52"/>
                    <a:gd name="T27"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2">
                      <a:moveTo>
                        <a:pt x="26" y="0"/>
                      </a:moveTo>
                      <a:cubicBezTo>
                        <a:pt x="11" y="0"/>
                        <a:pt x="0" y="12"/>
                        <a:pt x="0" y="26"/>
                      </a:cubicBezTo>
                      <a:cubicBezTo>
                        <a:pt x="0" y="40"/>
                        <a:pt x="11" y="52"/>
                        <a:pt x="26" y="52"/>
                      </a:cubicBezTo>
                      <a:cubicBezTo>
                        <a:pt x="40" y="52"/>
                        <a:pt x="52" y="40"/>
                        <a:pt x="52" y="26"/>
                      </a:cubicBezTo>
                      <a:cubicBezTo>
                        <a:pt x="52" y="12"/>
                        <a:pt x="40" y="0"/>
                        <a:pt x="26" y="0"/>
                      </a:cubicBezTo>
                      <a:close/>
                      <a:moveTo>
                        <a:pt x="33" y="42"/>
                      </a:moveTo>
                      <a:cubicBezTo>
                        <a:pt x="31" y="34"/>
                        <a:pt x="31" y="34"/>
                        <a:pt x="31" y="34"/>
                      </a:cubicBezTo>
                      <a:cubicBezTo>
                        <a:pt x="21" y="34"/>
                        <a:pt x="21" y="34"/>
                        <a:pt x="21" y="34"/>
                      </a:cubicBezTo>
                      <a:cubicBezTo>
                        <a:pt x="19" y="42"/>
                        <a:pt x="19" y="42"/>
                        <a:pt x="19" y="42"/>
                      </a:cubicBezTo>
                      <a:cubicBezTo>
                        <a:pt x="12" y="42"/>
                        <a:pt x="12" y="42"/>
                        <a:pt x="12" y="42"/>
                      </a:cubicBezTo>
                      <a:cubicBezTo>
                        <a:pt x="22" y="10"/>
                        <a:pt x="22" y="10"/>
                        <a:pt x="22" y="10"/>
                      </a:cubicBezTo>
                      <a:cubicBezTo>
                        <a:pt x="30" y="10"/>
                        <a:pt x="30" y="10"/>
                        <a:pt x="30" y="10"/>
                      </a:cubicBezTo>
                      <a:cubicBezTo>
                        <a:pt x="40" y="42"/>
                        <a:pt x="40" y="42"/>
                        <a:pt x="40" y="42"/>
                      </a:cubicBezTo>
                      <a:lnTo>
                        <a:pt x="33"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47"/>
                <p:cNvSpPr>
                  <a:spLocks/>
                </p:cNvSpPr>
                <p:nvPr/>
              </p:nvSpPr>
              <p:spPr bwMode="auto">
                <a:xfrm>
                  <a:off x="2250" y="2781"/>
                  <a:ext cx="13" cy="10"/>
                </a:xfrm>
                <a:custGeom>
                  <a:avLst/>
                  <a:gdLst>
                    <a:gd name="T0" fmla="*/ 8 w 10"/>
                    <a:gd name="T1" fmla="*/ 7 h 8"/>
                    <a:gd name="T2" fmla="*/ 10 w 10"/>
                    <a:gd name="T3" fmla="*/ 4 h 8"/>
                    <a:gd name="T4" fmla="*/ 8 w 10"/>
                    <a:gd name="T5" fmla="*/ 1 h 8"/>
                    <a:gd name="T6" fmla="*/ 5 w 10"/>
                    <a:gd name="T7" fmla="*/ 0 h 8"/>
                    <a:gd name="T8" fmla="*/ 0 w 10"/>
                    <a:gd name="T9" fmla="*/ 0 h 8"/>
                    <a:gd name="T10" fmla="*/ 0 w 10"/>
                    <a:gd name="T11" fmla="*/ 8 h 8"/>
                    <a:gd name="T12" fmla="*/ 5 w 10"/>
                    <a:gd name="T13" fmla="*/ 8 h 8"/>
                    <a:gd name="T14" fmla="*/ 8 w 10"/>
                    <a:gd name="T15" fmla="*/ 7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8">
                      <a:moveTo>
                        <a:pt x="8" y="7"/>
                      </a:moveTo>
                      <a:cubicBezTo>
                        <a:pt x="9" y="6"/>
                        <a:pt x="10" y="6"/>
                        <a:pt x="10" y="4"/>
                      </a:cubicBezTo>
                      <a:cubicBezTo>
                        <a:pt x="10" y="3"/>
                        <a:pt x="9" y="2"/>
                        <a:pt x="8" y="1"/>
                      </a:cubicBezTo>
                      <a:cubicBezTo>
                        <a:pt x="8" y="1"/>
                        <a:pt x="6" y="0"/>
                        <a:pt x="5" y="0"/>
                      </a:cubicBezTo>
                      <a:cubicBezTo>
                        <a:pt x="0" y="0"/>
                        <a:pt x="0" y="0"/>
                        <a:pt x="0" y="0"/>
                      </a:cubicBezTo>
                      <a:cubicBezTo>
                        <a:pt x="0" y="8"/>
                        <a:pt x="0" y="8"/>
                        <a:pt x="0" y="8"/>
                      </a:cubicBezTo>
                      <a:cubicBezTo>
                        <a:pt x="5" y="8"/>
                        <a:pt x="5" y="8"/>
                        <a:pt x="5" y="8"/>
                      </a:cubicBezTo>
                      <a:cubicBezTo>
                        <a:pt x="6" y="8"/>
                        <a:pt x="8" y="8"/>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48"/>
                <p:cNvSpPr>
                  <a:spLocks/>
                </p:cNvSpPr>
                <p:nvPr/>
              </p:nvSpPr>
              <p:spPr bwMode="auto">
                <a:xfrm>
                  <a:off x="2250" y="2796"/>
                  <a:ext cx="14" cy="9"/>
                </a:xfrm>
                <a:custGeom>
                  <a:avLst/>
                  <a:gdLst>
                    <a:gd name="T0" fmla="*/ 7 w 11"/>
                    <a:gd name="T1" fmla="*/ 0 h 8"/>
                    <a:gd name="T2" fmla="*/ 0 w 11"/>
                    <a:gd name="T3" fmla="*/ 0 h 8"/>
                    <a:gd name="T4" fmla="*/ 0 w 11"/>
                    <a:gd name="T5" fmla="*/ 8 h 8"/>
                    <a:gd name="T6" fmla="*/ 6 w 11"/>
                    <a:gd name="T7" fmla="*/ 8 h 8"/>
                    <a:gd name="T8" fmla="*/ 10 w 11"/>
                    <a:gd name="T9" fmla="*/ 7 h 8"/>
                    <a:gd name="T10" fmla="*/ 11 w 11"/>
                    <a:gd name="T11" fmla="*/ 5 h 8"/>
                    <a:gd name="T12" fmla="*/ 10 w 11"/>
                    <a:gd name="T13" fmla="*/ 2 h 8"/>
                    <a:gd name="T14" fmla="*/ 7 w 11"/>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8">
                      <a:moveTo>
                        <a:pt x="7" y="0"/>
                      </a:moveTo>
                      <a:cubicBezTo>
                        <a:pt x="0" y="0"/>
                        <a:pt x="0" y="0"/>
                        <a:pt x="0" y="0"/>
                      </a:cubicBezTo>
                      <a:cubicBezTo>
                        <a:pt x="0" y="8"/>
                        <a:pt x="0" y="8"/>
                        <a:pt x="0" y="8"/>
                      </a:cubicBezTo>
                      <a:cubicBezTo>
                        <a:pt x="6" y="8"/>
                        <a:pt x="6" y="8"/>
                        <a:pt x="6" y="8"/>
                      </a:cubicBezTo>
                      <a:cubicBezTo>
                        <a:pt x="8" y="8"/>
                        <a:pt x="9" y="8"/>
                        <a:pt x="10" y="7"/>
                      </a:cubicBezTo>
                      <a:cubicBezTo>
                        <a:pt x="10" y="7"/>
                        <a:pt x="11" y="6"/>
                        <a:pt x="11" y="5"/>
                      </a:cubicBezTo>
                      <a:cubicBezTo>
                        <a:pt x="11" y="3"/>
                        <a:pt x="10" y="2"/>
                        <a:pt x="10" y="2"/>
                      </a:cubicBezTo>
                      <a:cubicBezTo>
                        <a:pt x="9" y="1"/>
                        <a:pt x="8"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49"/>
                <p:cNvSpPr>
                  <a:spLocks noEditPoints="1"/>
                </p:cNvSpPr>
                <p:nvPr/>
              </p:nvSpPr>
              <p:spPr bwMode="auto">
                <a:xfrm>
                  <a:off x="2226" y="2764"/>
                  <a:ext cx="64" cy="64"/>
                </a:xfrm>
                <a:custGeom>
                  <a:avLst/>
                  <a:gdLst>
                    <a:gd name="T0" fmla="*/ 26 w 52"/>
                    <a:gd name="T1" fmla="*/ 0 h 52"/>
                    <a:gd name="T2" fmla="*/ 0 w 52"/>
                    <a:gd name="T3" fmla="*/ 26 h 52"/>
                    <a:gd name="T4" fmla="*/ 26 w 52"/>
                    <a:gd name="T5" fmla="*/ 52 h 52"/>
                    <a:gd name="T6" fmla="*/ 52 w 52"/>
                    <a:gd name="T7" fmla="*/ 26 h 52"/>
                    <a:gd name="T8" fmla="*/ 26 w 52"/>
                    <a:gd name="T9" fmla="*/ 0 h 52"/>
                    <a:gd name="T10" fmla="*/ 35 w 52"/>
                    <a:gd name="T11" fmla="*/ 39 h 52"/>
                    <a:gd name="T12" fmla="*/ 26 w 52"/>
                    <a:gd name="T13" fmla="*/ 42 h 52"/>
                    <a:gd name="T14" fmla="*/ 12 w 52"/>
                    <a:gd name="T15" fmla="*/ 42 h 52"/>
                    <a:gd name="T16" fmla="*/ 12 w 52"/>
                    <a:gd name="T17" fmla="*/ 10 h 52"/>
                    <a:gd name="T18" fmla="*/ 25 w 52"/>
                    <a:gd name="T19" fmla="*/ 10 h 52"/>
                    <a:gd name="T20" fmla="*/ 34 w 52"/>
                    <a:gd name="T21" fmla="*/ 12 h 52"/>
                    <a:gd name="T22" fmla="*/ 37 w 52"/>
                    <a:gd name="T23" fmla="*/ 18 h 52"/>
                    <a:gd name="T24" fmla="*/ 36 w 52"/>
                    <a:gd name="T25" fmla="*/ 22 h 52"/>
                    <a:gd name="T26" fmla="*/ 33 w 52"/>
                    <a:gd name="T27" fmla="*/ 24 h 52"/>
                    <a:gd name="T28" fmla="*/ 37 w 52"/>
                    <a:gd name="T29" fmla="*/ 27 h 52"/>
                    <a:gd name="T30" fmla="*/ 38 w 52"/>
                    <a:gd name="T31" fmla="*/ 32 h 52"/>
                    <a:gd name="T32" fmla="*/ 35 w 52"/>
                    <a:gd name="T33" fmla="*/ 3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52">
                      <a:moveTo>
                        <a:pt x="26" y="0"/>
                      </a:moveTo>
                      <a:cubicBezTo>
                        <a:pt x="11" y="0"/>
                        <a:pt x="0" y="12"/>
                        <a:pt x="0" y="26"/>
                      </a:cubicBezTo>
                      <a:cubicBezTo>
                        <a:pt x="0" y="40"/>
                        <a:pt x="11" y="52"/>
                        <a:pt x="26" y="52"/>
                      </a:cubicBezTo>
                      <a:cubicBezTo>
                        <a:pt x="40" y="52"/>
                        <a:pt x="52" y="40"/>
                        <a:pt x="52" y="26"/>
                      </a:cubicBezTo>
                      <a:cubicBezTo>
                        <a:pt x="52" y="12"/>
                        <a:pt x="40" y="0"/>
                        <a:pt x="26" y="0"/>
                      </a:cubicBezTo>
                      <a:close/>
                      <a:moveTo>
                        <a:pt x="35" y="39"/>
                      </a:moveTo>
                      <a:cubicBezTo>
                        <a:pt x="33" y="40"/>
                        <a:pt x="30" y="42"/>
                        <a:pt x="26" y="42"/>
                      </a:cubicBezTo>
                      <a:cubicBezTo>
                        <a:pt x="12" y="42"/>
                        <a:pt x="12" y="42"/>
                        <a:pt x="12" y="42"/>
                      </a:cubicBezTo>
                      <a:cubicBezTo>
                        <a:pt x="12" y="10"/>
                        <a:pt x="12" y="10"/>
                        <a:pt x="12" y="10"/>
                      </a:cubicBezTo>
                      <a:cubicBezTo>
                        <a:pt x="25" y="10"/>
                        <a:pt x="25" y="10"/>
                        <a:pt x="25" y="10"/>
                      </a:cubicBezTo>
                      <a:cubicBezTo>
                        <a:pt x="28" y="10"/>
                        <a:pt x="31" y="10"/>
                        <a:pt x="34" y="12"/>
                      </a:cubicBezTo>
                      <a:cubicBezTo>
                        <a:pt x="36" y="13"/>
                        <a:pt x="37" y="15"/>
                        <a:pt x="37" y="18"/>
                      </a:cubicBezTo>
                      <a:cubicBezTo>
                        <a:pt x="37" y="19"/>
                        <a:pt x="37" y="21"/>
                        <a:pt x="36" y="22"/>
                      </a:cubicBezTo>
                      <a:cubicBezTo>
                        <a:pt x="35" y="23"/>
                        <a:pt x="34" y="24"/>
                        <a:pt x="33" y="24"/>
                      </a:cubicBezTo>
                      <a:cubicBezTo>
                        <a:pt x="34" y="25"/>
                        <a:pt x="36" y="26"/>
                        <a:pt x="37" y="27"/>
                      </a:cubicBezTo>
                      <a:cubicBezTo>
                        <a:pt x="38" y="28"/>
                        <a:pt x="38" y="30"/>
                        <a:pt x="38" y="32"/>
                      </a:cubicBezTo>
                      <a:cubicBezTo>
                        <a:pt x="38" y="35"/>
                        <a:pt x="37" y="37"/>
                        <a:pt x="35"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116" name="Group 84"/>
          <p:cNvGrpSpPr/>
          <p:nvPr/>
        </p:nvGrpSpPr>
        <p:grpSpPr>
          <a:xfrm>
            <a:off x="3365317" y="4615493"/>
            <a:ext cx="1249202" cy="920627"/>
            <a:chOff x="2788146" y="1354830"/>
            <a:chExt cx="1249202" cy="920627"/>
          </a:xfrm>
        </p:grpSpPr>
        <p:sp>
          <p:nvSpPr>
            <p:cNvPr id="117" name="text"/>
            <p:cNvSpPr/>
            <p:nvPr/>
          </p:nvSpPr>
          <p:spPr>
            <a:xfrm>
              <a:off x="2788146" y="2055857"/>
              <a:ext cx="1249202"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r>
                <a:rPr lang="en-US" sz="1200" dirty="0">
                  <a:solidFill>
                    <a:srgbClr val="221E1F"/>
                  </a:solidFill>
                  <a:latin typeface="Calibri" panose="020F0502020204030204" pitchFamily="34" charset="0"/>
                </a:rPr>
                <a:t>Udbudsformulering</a:t>
              </a:r>
            </a:p>
          </p:txBody>
        </p:sp>
        <p:sp>
          <p:nvSpPr>
            <p:cNvPr id="118" name="i"/>
            <p:cNvSpPr>
              <a:spLocks noChangeAspect="1"/>
            </p:cNvSpPr>
            <p:nvPr/>
          </p:nvSpPr>
          <p:spPr>
            <a:xfrm>
              <a:off x="3258312" y="1896754"/>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dirty="0">
                  <a:solidFill>
                    <a:srgbClr val="81A03D"/>
                  </a:solidFill>
                  <a:latin typeface="Calibri" panose="020F0502020204030204" pitchFamily="34" charset="0"/>
                </a:rPr>
                <a:t>O</a:t>
              </a:r>
            </a:p>
          </p:txBody>
        </p:sp>
        <p:grpSp>
          <p:nvGrpSpPr>
            <p:cNvPr id="119" name="Group 87"/>
            <p:cNvGrpSpPr/>
            <p:nvPr/>
          </p:nvGrpSpPr>
          <p:grpSpPr>
            <a:xfrm>
              <a:off x="3132312" y="1354830"/>
              <a:ext cx="360000" cy="470010"/>
              <a:chOff x="3132312" y="1354830"/>
              <a:chExt cx="360000" cy="470010"/>
            </a:xfrm>
          </p:grpSpPr>
          <p:grpSp>
            <p:nvGrpSpPr>
              <p:cNvPr id="120" name="Group 88"/>
              <p:cNvGrpSpPr/>
              <p:nvPr/>
            </p:nvGrpSpPr>
            <p:grpSpPr>
              <a:xfrm>
                <a:off x="3132312" y="1640269"/>
                <a:ext cx="360000" cy="184571"/>
                <a:chOff x="906497" y="3803468"/>
                <a:chExt cx="360000" cy="184571"/>
              </a:xfrm>
              <a:solidFill>
                <a:srgbClr val="F68A20"/>
              </a:solidFill>
            </p:grpSpPr>
            <p:cxnSp>
              <p:nvCxnSpPr>
                <p:cNvPr id="131" name="Straight Connector 99"/>
                <p:cNvCxnSpPr/>
                <p:nvPr/>
              </p:nvCxnSpPr>
              <p:spPr>
                <a:xfrm>
                  <a:off x="1086497" y="3808039"/>
                  <a:ext cx="0" cy="14400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132" name="Oval 100"/>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3" name="Straight Connector 101"/>
                <p:cNvCxnSpPr/>
                <p:nvPr/>
              </p:nvCxnSpPr>
              <p:spPr>
                <a:xfrm>
                  <a:off x="906497" y="3803468"/>
                  <a:ext cx="360000" cy="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121" name="Group 14"/>
              <p:cNvGrpSpPr>
                <a:grpSpLocks noChangeAspect="1"/>
              </p:cNvGrpSpPr>
              <p:nvPr/>
            </p:nvGrpSpPr>
            <p:grpSpPr bwMode="auto">
              <a:xfrm>
                <a:off x="3187970" y="1354830"/>
                <a:ext cx="248685" cy="288000"/>
                <a:chOff x="2024" y="2722"/>
                <a:chExt cx="272" cy="315"/>
              </a:xfrm>
              <a:solidFill>
                <a:srgbClr val="F68A20"/>
              </a:solidFill>
            </p:grpSpPr>
            <p:sp>
              <p:nvSpPr>
                <p:cNvPr id="122" name="Freeform 15"/>
                <p:cNvSpPr>
                  <a:spLocks noEditPoints="1"/>
                </p:cNvSpPr>
                <p:nvPr/>
              </p:nvSpPr>
              <p:spPr bwMode="auto">
                <a:xfrm>
                  <a:off x="2024" y="2722"/>
                  <a:ext cx="234" cy="315"/>
                </a:xfrm>
                <a:custGeom>
                  <a:avLst/>
                  <a:gdLst>
                    <a:gd name="T0" fmla="*/ 135 w 190"/>
                    <a:gd name="T1" fmla="*/ 239 h 256"/>
                    <a:gd name="T2" fmla="*/ 16 w 190"/>
                    <a:gd name="T3" fmla="*/ 239 h 256"/>
                    <a:gd name="T4" fmla="*/ 16 w 190"/>
                    <a:gd name="T5" fmla="*/ 17 h 256"/>
                    <a:gd name="T6" fmla="*/ 134 w 190"/>
                    <a:gd name="T7" fmla="*/ 17 h 256"/>
                    <a:gd name="T8" fmla="*/ 134 w 190"/>
                    <a:gd name="T9" fmla="*/ 53 h 256"/>
                    <a:gd name="T10" fmla="*/ 173 w 190"/>
                    <a:gd name="T11" fmla="*/ 53 h 256"/>
                    <a:gd name="T12" fmla="*/ 173 w 190"/>
                    <a:gd name="T13" fmla="*/ 107 h 256"/>
                    <a:gd name="T14" fmla="*/ 190 w 190"/>
                    <a:gd name="T15" fmla="*/ 107 h 256"/>
                    <a:gd name="T16" fmla="*/ 190 w 190"/>
                    <a:gd name="T17" fmla="*/ 49 h 256"/>
                    <a:gd name="T18" fmla="*/ 187 w 190"/>
                    <a:gd name="T19" fmla="*/ 42 h 256"/>
                    <a:gd name="T20" fmla="*/ 142 w 190"/>
                    <a:gd name="T21" fmla="*/ 2 h 256"/>
                    <a:gd name="T22" fmla="*/ 137 w 190"/>
                    <a:gd name="T23" fmla="*/ 0 h 256"/>
                    <a:gd name="T24" fmla="*/ 8 w 190"/>
                    <a:gd name="T25" fmla="*/ 0 h 256"/>
                    <a:gd name="T26" fmla="*/ 0 w 190"/>
                    <a:gd name="T27" fmla="*/ 8 h 256"/>
                    <a:gd name="T28" fmla="*/ 0 w 190"/>
                    <a:gd name="T29" fmla="*/ 248 h 256"/>
                    <a:gd name="T30" fmla="*/ 8 w 190"/>
                    <a:gd name="T31" fmla="*/ 256 h 256"/>
                    <a:gd name="T32" fmla="*/ 135 w 190"/>
                    <a:gd name="T33" fmla="*/ 256 h 256"/>
                    <a:gd name="T34" fmla="*/ 135 w 190"/>
                    <a:gd name="T35" fmla="*/ 239 h 256"/>
                    <a:gd name="T36" fmla="*/ 173 w 190"/>
                    <a:gd name="T37" fmla="*/ 53 h 256"/>
                    <a:gd name="T38" fmla="*/ 173 w 190"/>
                    <a:gd name="T39" fmla="*/ 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0" h="256">
                      <a:moveTo>
                        <a:pt x="135" y="239"/>
                      </a:moveTo>
                      <a:cubicBezTo>
                        <a:pt x="16" y="239"/>
                        <a:pt x="16" y="239"/>
                        <a:pt x="16" y="239"/>
                      </a:cubicBezTo>
                      <a:cubicBezTo>
                        <a:pt x="16" y="17"/>
                        <a:pt x="16" y="17"/>
                        <a:pt x="16" y="17"/>
                      </a:cubicBezTo>
                      <a:cubicBezTo>
                        <a:pt x="134" y="17"/>
                        <a:pt x="134" y="17"/>
                        <a:pt x="134" y="17"/>
                      </a:cubicBezTo>
                      <a:cubicBezTo>
                        <a:pt x="134" y="53"/>
                        <a:pt x="134" y="53"/>
                        <a:pt x="134" y="53"/>
                      </a:cubicBezTo>
                      <a:cubicBezTo>
                        <a:pt x="173" y="53"/>
                        <a:pt x="173" y="53"/>
                        <a:pt x="173" y="53"/>
                      </a:cubicBezTo>
                      <a:cubicBezTo>
                        <a:pt x="173" y="107"/>
                        <a:pt x="173" y="107"/>
                        <a:pt x="173" y="107"/>
                      </a:cubicBezTo>
                      <a:cubicBezTo>
                        <a:pt x="190" y="107"/>
                        <a:pt x="190" y="107"/>
                        <a:pt x="190" y="107"/>
                      </a:cubicBezTo>
                      <a:cubicBezTo>
                        <a:pt x="190" y="49"/>
                        <a:pt x="190" y="49"/>
                        <a:pt x="190" y="49"/>
                      </a:cubicBezTo>
                      <a:cubicBezTo>
                        <a:pt x="190" y="46"/>
                        <a:pt x="189" y="44"/>
                        <a:pt x="187" y="42"/>
                      </a:cubicBezTo>
                      <a:cubicBezTo>
                        <a:pt x="142" y="2"/>
                        <a:pt x="142" y="2"/>
                        <a:pt x="142" y="2"/>
                      </a:cubicBezTo>
                      <a:cubicBezTo>
                        <a:pt x="141" y="1"/>
                        <a:pt x="139" y="0"/>
                        <a:pt x="137" y="0"/>
                      </a:cubicBezTo>
                      <a:cubicBezTo>
                        <a:pt x="8" y="0"/>
                        <a:pt x="8" y="0"/>
                        <a:pt x="8" y="0"/>
                      </a:cubicBezTo>
                      <a:cubicBezTo>
                        <a:pt x="3" y="0"/>
                        <a:pt x="0" y="4"/>
                        <a:pt x="0" y="8"/>
                      </a:cubicBezTo>
                      <a:cubicBezTo>
                        <a:pt x="0" y="248"/>
                        <a:pt x="0" y="248"/>
                        <a:pt x="0" y="248"/>
                      </a:cubicBezTo>
                      <a:cubicBezTo>
                        <a:pt x="0" y="252"/>
                        <a:pt x="3" y="256"/>
                        <a:pt x="8" y="256"/>
                      </a:cubicBezTo>
                      <a:cubicBezTo>
                        <a:pt x="135" y="256"/>
                        <a:pt x="135" y="256"/>
                        <a:pt x="135" y="256"/>
                      </a:cubicBezTo>
                      <a:lnTo>
                        <a:pt x="135" y="239"/>
                      </a:lnTo>
                      <a:close/>
                      <a:moveTo>
                        <a:pt x="173" y="53"/>
                      </a:moveTo>
                      <a:cubicBezTo>
                        <a:pt x="173" y="53"/>
                        <a:pt x="173" y="53"/>
                        <a:pt x="173"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16"/>
                <p:cNvSpPr>
                  <a:spLocks noEditPoints="1"/>
                </p:cNvSpPr>
                <p:nvPr/>
              </p:nvSpPr>
              <p:spPr bwMode="auto">
                <a:xfrm>
                  <a:off x="2143" y="2826"/>
                  <a:ext cx="57" cy="11"/>
                </a:xfrm>
                <a:custGeom>
                  <a:avLst/>
                  <a:gdLst>
                    <a:gd name="T0" fmla="*/ 46 w 46"/>
                    <a:gd name="T1" fmla="*/ 0 h 9"/>
                    <a:gd name="T2" fmla="*/ 0 w 46"/>
                    <a:gd name="T3" fmla="*/ 0 h 9"/>
                    <a:gd name="T4" fmla="*/ 0 w 46"/>
                    <a:gd name="T5" fmla="*/ 0 h 9"/>
                    <a:gd name="T6" fmla="*/ 0 w 46"/>
                    <a:gd name="T7" fmla="*/ 9 h 9"/>
                    <a:gd name="T8" fmla="*/ 0 w 46"/>
                    <a:gd name="T9" fmla="*/ 9 h 9"/>
                    <a:gd name="T10" fmla="*/ 46 w 46"/>
                    <a:gd name="T11" fmla="*/ 9 h 9"/>
                    <a:gd name="T12" fmla="*/ 46 w 46"/>
                    <a:gd name="T13" fmla="*/ 9 h 9"/>
                    <a:gd name="T14" fmla="*/ 46 w 46"/>
                    <a:gd name="T15" fmla="*/ 0 h 9"/>
                    <a:gd name="T16" fmla="*/ 46 w 46"/>
                    <a:gd name="T17" fmla="*/ 0 h 9"/>
                    <a:gd name="T18" fmla="*/ 46 w 46"/>
                    <a:gd name="T19" fmla="*/ 0 h 9"/>
                    <a:gd name="T20" fmla="*/ 46 w 46"/>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9">
                      <a:moveTo>
                        <a:pt x="46" y="0"/>
                      </a:moveTo>
                      <a:cubicBezTo>
                        <a:pt x="0" y="0"/>
                        <a:pt x="0" y="0"/>
                        <a:pt x="0" y="0"/>
                      </a:cubicBezTo>
                      <a:cubicBezTo>
                        <a:pt x="0" y="0"/>
                        <a:pt x="0" y="0"/>
                        <a:pt x="0" y="0"/>
                      </a:cubicBezTo>
                      <a:cubicBezTo>
                        <a:pt x="0" y="9"/>
                        <a:pt x="0" y="9"/>
                        <a:pt x="0" y="9"/>
                      </a:cubicBezTo>
                      <a:cubicBezTo>
                        <a:pt x="0" y="9"/>
                        <a:pt x="0" y="9"/>
                        <a:pt x="0" y="9"/>
                      </a:cubicBezTo>
                      <a:cubicBezTo>
                        <a:pt x="46" y="9"/>
                        <a:pt x="46" y="9"/>
                        <a:pt x="46" y="9"/>
                      </a:cubicBezTo>
                      <a:cubicBezTo>
                        <a:pt x="46" y="9"/>
                        <a:pt x="46" y="9"/>
                        <a:pt x="46" y="9"/>
                      </a:cubicBezTo>
                      <a:cubicBezTo>
                        <a:pt x="46" y="0"/>
                        <a:pt x="46" y="0"/>
                        <a:pt x="46" y="0"/>
                      </a:cubicBezTo>
                      <a:cubicBezTo>
                        <a:pt x="46" y="0"/>
                        <a:pt x="46" y="0"/>
                        <a:pt x="46" y="0"/>
                      </a:cubicBezTo>
                      <a:close/>
                      <a:moveTo>
                        <a:pt x="46" y="0"/>
                      </a:moveTo>
                      <a:cubicBezTo>
                        <a:pt x="46" y="0"/>
                        <a:pt x="46" y="0"/>
                        <a:pt x="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17"/>
                <p:cNvSpPr>
                  <a:spLocks/>
                </p:cNvSpPr>
                <p:nvPr/>
              </p:nvSpPr>
              <p:spPr bwMode="auto">
                <a:xfrm>
                  <a:off x="2073" y="2793"/>
                  <a:ext cx="58" cy="44"/>
                </a:xfrm>
                <a:custGeom>
                  <a:avLst/>
                  <a:gdLst>
                    <a:gd name="T0" fmla="*/ 1 w 47"/>
                    <a:gd name="T1" fmla="*/ 20 h 36"/>
                    <a:gd name="T2" fmla="*/ 0 w 47"/>
                    <a:gd name="T3" fmla="*/ 19 h 36"/>
                    <a:gd name="T4" fmla="*/ 1 w 47"/>
                    <a:gd name="T5" fmla="*/ 18 h 36"/>
                    <a:gd name="T6" fmla="*/ 3 w 47"/>
                    <a:gd name="T7" fmla="*/ 15 h 36"/>
                    <a:gd name="T8" fmla="*/ 6 w 47"/>
                    <a:gd name="T9" fmla="*/ 15 h 36"/>
                    <a:gd name="T10" fmla="*/ 6 w 47"/>
                    <a:gd name="T11" fmla="*/ 15 h 36"/>
                    <a:gd name="T12" fmla="*/ 16 w 47"/>
                    <a:gd name="T13" fmla="*/ 26 h 36"/>
                    <a:gd name="T14" fmla="*/ 17 w 47"/>
                    <a:gd name="T15" fmla="*/ 26 h 36"/>
                    <a:gd name="T16" fmla="*/ 41 w 47"/>
                    <a:gd name="T17" fmla="*/ 1 h 36"/>
                    <a:gd name="T18" fmla="*/ 41 w 47"/>
                    <a:gd name="T19" fmla="*/ 1 h 36"/>
                    <a:gd name="T20" fmla="*/ 41 w 47"/>
                    <a:gd name="T21" fmla="*/ 1 h 36"/>
                    <a:gd name="T22" fmla="*/ 44 w 47"/>
                    <a:gd name="T23" fmla="*/ 1 h 36"/>
                    <a:gd name="T24" fmla="*/ 46 w 47"/>
                    <a:gd name="T25" fmla="*/ 3 h 36"/>
                    <a:gd name="T26" fmla="*/ 46 w 47"/>
                    <a:gd name="T27" fmla="*/ 6 h 36"/>
                    <a:gd name="T28" fmla="*/ 46 w 47"/>
                    <a:gd name="T29" fmla="*/ 6 h 36"/>
                    <a:gd name="T30" fmla="*/ 18 w 47"/>
                    <a:gd name="T31" fmla="*/ 36 h 36"/>
                    <a:gd name="T32" fmla="*/ 16 w 47"/>
                    <a:gd name="T33" fmla="*/ 36 h 36"/>
                    <a:gd name="T34" fmla="*/ 15 w 47"/>
                    <a:gd name="T35" fmla="*/ 36 h 36"/>
                    <a:gd name="T36" fmla="*/ 1 w 47"/>
                    <a:gd name="T37" fmla="*/ 21 h 36"/>
                    <a:gd name="T38" fmla="*/ 1 w 47"/>
                    <a:gd name="T3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36">
                      <a:moveTo>
                        <a:pt x="1" y="20"/>
                      </a:moveTo>
                      <a:cubicBezTo>
                        <a:pt x="0" y="20"/>
                        <a:pt x="0" y="19"/>
                        <a:pt x="0" y="19"/>
                      </a:cubicBezTo>
                      <a:cubicBezTo>
                        <a:pt x="0" y="18"/>
                        <a:pt x="0" y="18"/>
                        <a:pt x="1" y="18"/>
                      </a:cubicBezTo>
                      <a:cubicBezTo>
                        <a:pt x="3" y="15"/>
                        <a:pt x="3" y="15"/>
                        <a:pt x="3" y="15"/>
                      </a:cubicBezTo>
                      <a:cubicBezTo>
                        <a:pt x="4" y="14"/>
                        <a:pt x="5" y="14"/>
                        <a:pt x="6" y="15"/>
                      </a:cubicBezTo>
                      <a:cubicBezTo>
                        <a:pt x="6" y="15"/>
                        <a:pt x="6" y="15"/>
                        <a:pt x="6" y="15"/>
                      </a:cubicBezTo>
                      <a:cubicBezTo>
                        <a:pt x="16" y="26"/>
                        <a:pt x="16" y="26"/>
                        <a:pt x="16" y="26"/>
                      </a:cubicBezTo>
                      <a:cubicBezTo>
                        <a:pt x="16" y="26"/>
                        <a:pt x="17" y="26"/>
                        <a:pt x="17" y="26"/>
                      </a:cubicBezTo>
                      <a:cubicBezTo>
                        <a:pt x="41" y="1"/>
                        <a:pt x="41" y="1"/>
                        <a:pt x="41" y="1"/>
                      </a:cubicBezTo>
                      <a:cubicBezTo>
                        <a:pt x="41" y="1"/>
                        <a:pt x="41" y="1"/>
                        <a:pt x="41" y="1"/>
                      </a:cubicBezTo>
                      <a:cubicBezTo>
                        <a:pt x="41" y="1"/>
                        <a:pt x="41" y="1"/>
                        <a:pt x="41" y="1"/>
                      </a:cubicBezTo>
                      <a:cubicBezTo>
                        <a:pt x="42" y="0"/>
                        <a:pt x="43" y="0"/>
                        <a:pt x="44" y="1"/>
                      </a:cubicBezTo>
                      <a:cubicBezTo>
                        <a:pt x="46" y="3"/>
                        <a:pt x="46" y="3"/>
                        <a:pt x="46" y="3"/>
                      </a:cubicBezTo>
                      <a:cubicBezTo>
                        <a:pt x="47" y="4"/>
                        <a:pt x="47" y="5"/>
                        <a:pt x="46" y="6"/>
                      </a:cubicBezTo>
                      <a:cubicBezTo>
                        <a:pt x="46" y="6"/>
                        <a:pt x="46" y="6"/>
                        <a:pt x="46" y="6"/>
                      </a:cubicBezTo>
                      <a:cubicBezTo>
                        <a:pt x="18" y="36"/>
                        <a:pt x="18" y="36"/>
                        <a:pt x="18" y="36"/>
                      </a:cubicBezTo>
                      <a:cubicBezTo>
                        <a:pt x="17" y="36"/>
                        <a:pt x="17" y="36"/>
                        <a:pt x="16" y="36"/>
                      </a:cubicBezTo>
                      <a:cubicBezTo>
                        <a:pt x="16" y="36"/>
                        <a:pt x="15" y="36"/>
                        <a:pt x="15" y="36"/>
                      </a:cubicBezTo>
                      <a:cubicBezTo>
                        <a:pt x="1" y="21"/>
                        <a:pt x="1" y="21"/>
                        <a:pt x="1" y="21"/>
                      </a:cubicBezTo>
                      <a:cubicBezTo>
                        <a:pt x="1" y="20"/>
                        <a:pt x="1" y="20"/>
                        <a:pt x="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18"/>
                <p:cNvSpPr>
                  <a:spLocks noEditPoints="1"/>
                </p:cNvSpPr>
                <p:nvPr/>
              </p:nvSpPr>
              <p:spPr bwMode="auto">
                <a:xfrm>
                  <a:off x="2143" y="2897"/>
                  <a:ext cx="25" cy="12"/>
                </a:xfrm>
                <a:custGeom>
                  <a:avLst/>
                  <a:gdLst>
                    <a:gd name="T0" fmla="*/ 20 w 20"/>
                    <a:gd name="T1" fmla="*/ 0 h 10"/>
                    <a:gd name="T2" fmla="*/ 0 w 20"/>
                    <a:gd name="T3" fmla="*/ 0 h 10"/>
                    <a:gd name="T4" fmla="*/ 0 w 20"/>
                    <a:gd name="T5" fmla="*/ 0 h 10"/>
                    <a:gd name="T6" fmla="*/ 0 w 20"/>
                    <a:gd name="T7" fmla="*/ 9 h 10"/>
                    <a:gd name="T8" fmla="*/ 0 w 20"/>
                    <a:gd name="T9" fmla="*/ 10 h 10"/>
                    <a:gd name="T10" fmla="*/ 20 w 20"/>
                    <a:gd name="T11" fmla="*/ 10 h 10"/>
                    <a:gd name="T12" fmla="*/ 20 w 20"/>
                    <a:gd name="T13" fmla="*/ 9 h 10"/>
                    <a:gd name="T14" fmla="*/ 20 w 20"/>
                    <a:gd name="T15" fmla="*/ 0 h 10"/>
                    <a:gd name="T16" fmla="*/ 20 w 20"/>
                    <a:gd name="T17" fmla="*/ 0 h 10"/>
                    <a:gd name="T18" fmla="*/ 20 w 20"/>
                    <a:gd name="T19" fmla="*/ 0 h 10"/>
                    <a:gd name="T20" fmla="*/ 20 w 20"/>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0">
                      <a:moveTo>
                        <a:pt x="20" y="0"/>
                      </a:moveTo>
                      <a:cubicBezTo>
                        <a:pt x="0" y="0"/>
                        <a:pt x="0" y="0"/>
                        <a:pt x="0" y="0"/>
                      </a:cubicBezTo>
                      <a:cubicBezTo>
                        <a:pt x="0" y="0"/>
                        <a:pt x="0" y="0"/>
                        <a:pt x="0" y="0"/>
                      </a:cubicBezTo>
                      <a:cubicBezTo>
                        <a:pt x="0" y="9"/>
                        <a:pt x="0" y="9"/>
                        <a:pt x="0" y="9"/>
                      </a:cubicBezTo>
                      <a:cubicBezTo>
                        <a:pt x="0" y="9"/>
                        <a:pt x="0" y="10"/>
                        <a:pt x="0" y="10"/>
                      </a:cubicBezTo>
                      <a:cubicBezTo>
                        <a:pt x="20" y="10"/>
                        <a:pt x="20" y="10"/>
                        <a:pt x="20" y="10"/>
                      </a:cubicBezTo>
                      <a:cubicBezTo>
                        <a:pt x="20" y="10"/>
                        <a:pt x="20" y="9"/>
                        <a:pt x="20" y="9"/>
                      </a:cubicBezTo>
                      <a:cubicBezTo>
                        <a:pt x="20" y="0"/>
                        <a:pt x="20" y="0"/>
                        <a:pt x="20" y="0"/>
                      </a:cubicBezTo>
                      <a:cubicBezTo>
                        <a:pt x="20" y="0"/>
                        <a:pt x="20" y="0"/>
                        <a:pt x="20" y="0"/>
                      </a:cubicBezTo>
                      <a:close/>
                      <a:moveTo>
                        <a:pt x="20" y="0"/>
                      </a:moveTo>
                      <a:cubicBezTo>
                        <a:pt x="20" y="0"/>
                        <a:pt x="20" y="0"/>
                        <a:pt x="2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19"/>
                <p:cNvSpPr>
                  <a:spLocks/>
                </p:cNvSpPr>
                <p:nvPr/>
              </p:nvSpPr>
              <p:spPr bwMode="auto">
                <a:xfrm>
                  <a:off x="2073" y="2863"/>
                  <a:ext cx="58" cy="46"/>
                </a:xfrm>
                <a:custGeom>
                  <a:avLst/>
                  <a:gdLst>
                    <a:gd name="T0" fmla="*/ 1 w 47"/>
                    <a:gd name="T1" fmla="*/ 20 h 37"/>
                    <a:gd name="T2" fmla="*/ 0 w 47"/>
                    <a:gd name="T3" fmla="*/ 19 h 37"/>
                    <a:gd name="T4" fmla="*/ 1 w 47"/>
                    <a:gd name="T5" fmla="*/ 18 h 37"/>
                    <a:gd name="T6" fmla="*/ 3 w 47"/>
                    <a:gd name="T7" fmla="*/ 15 h 37"/>
                    <a:gd name="T8" fmla="*/ 6 w 47"/>
                    <a:gd name="T9" fmla="*/ 15 h 37"/>
                    <a:gd name="T10" fmla="*/ 6 w 47"/>
                    <a:gd name="T11" fmla="*/ 15 h 37"/>
                    <a:gd name="T12" fmla="*/ 16 w 47"/>
                    <a:gd name="T13" fmla="*/ 26 h 37"/>
                    <a:gd name="T14" fmla="*/ 17 w 47"/>
                    <a:gd name="T15" fmla="*/ 26 h 37"/>
                    <a:gd name="T16" fmla="*/ 41 w 47"/>
                    <a:gd name="T17" fmla="*/ 1 h 37"/>
                    <a:gd name="T18" fmla="*/ 41 w 47"/>
                    <a:gd name="T19" fmla="*/ 1 h 37"/>
                    <a:gd name="T20" fmla="*/ 41 w 47"/>
                    <a:gd name="T21" fmla="*/ 1 h 37"/>
                    <a:gd name="T22" fmla="*/ 44 w 47"/>
                    <a:gd name="T23" fmla="*/ 1 h 37"/>
                    <a:gd name="T24" fmla="*/ 46 w 47"/>
                    <a:gd name="T25" fmla="*/ 4 h 37"/>
                    <a:gd name="T26" fmla="*/ 46 w 47"/>
                    <a:gd name="T27" fmla="*/ 6 h 37"/>
                    <a:gd name="T28" fmla="*/ 46 w 47"/>
                    <a:gd name="T29" fmla="*/ 6 h 37"/>
                    <a:gd name="T30" fmla="*/ 18 w 47"/>
                    <a:gd name="T31" fmla="*/ 36 h 37"/>
                    <a:gd name="T32" fmla="*/ 16 w 47"/>
                    <a:gd name="T33" fmla="*/ 37 h 37"/>
                    <a:gd name="T34" fmla="*/ 15 w 47"/>
                    <a:gd name="T35" fmla="*/ 36 h 37"/>
                    <a:gd name="T36" fmla="*/ 1 w 47"/>
                    <a:gd name="T37" fmla="*/ 21 h 37"/>
                    <a:gd name="T38" fmla="*/ 1 w 47"/>
                    <a:gd name="T39" fmla="*/ 2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37">
                      <a:moveTo>
                        <a:pt x="1" y="20"/>
                      </a:moveTo>
                      <a:cubicBezTo>
                        <a:pt x="0" y="20"/>
                        <a:pt x="0" y="19"/>
                        <a:pt x="0" y="19"/>
                      </a:cubicBezTo>
                      <a:cubicBezTo>
                        <a:pt x="0" y="19"/>
                        <a:pt x="0" y="18"/>
                        <a:pt x="1" y="18"/>
                      </a:cubicBezTo>
                      <a:cubicBezTo>
                        <a:pt x="3" y="15"/>
                        <a:pt x="3" y="15"/>
                        <a:pt x="3" y="15"/>
                      </a:cubicBezTo>
                      <a:cubicBezTo>
                        <a:pt x="4" y="15"/>
                        <a:pt x="5" y="15"/>
                        <a:pt x="6" y="15"/>
                      </a:cubicBezTo>
                      <a:cubicBezTo>
                        <a:pt x="6" y="15"/>
                        <a:pt x="6" y="15"/>
                        <a:pt x="6" y="15"/>
                      </a:cubicBezTo>
                      <a:cubicBezTo>
                        <a:pt x="16" y="26"/>
                        <a:pt x="16" y="26"/>
                        <a:pt x="16" y="26"/>
                      </a:cubicBezTo>
                      <a:cubicBezTo>
                        <a:pt x="16" y="26"/>
                        <a:pt x="17" y="26"/>
                        <a:pt x="17" y="26"/>
                      </a:cubicBezTo>
                      <a:cubicBezTo>
                        <a:pt x="41" y="1"/>
                        <a:pt x="41" y="1"/>
                        <a:pt x="41" y="1"/>
                      </a:cubicBezTo>
                      <a:cubicBezTo>
                        <a:pt x="41" y="1"/>
                        <a:pt x="41" y="1"/>
                        <a:pt x="41" y="1"/>
                      </a:cubicBezTo>
                      <a:cubicBezTo>
                        <a:pt x="41" y="1"/>
                        <a:pt x="41" y="1"/>
                        <a:pt x="41" y="1"/>
                      </a:cubicBezTo>
                      <a:cubicBezTo>
                        <a:pt x="42" y="0"/>
                        <a:pt x="43" y="0"/>
                        <a:pt x="44" y="1"/>
                      </a:cubicBezTo>
                      <a:cubicBezTo>
                        <a:pt x="46" y="4"/>
                        <a:pt x="46" y="4"/>
                        <a:pt x="46" y="4"/>
                      </a:cubicBezTo>
                      <a:cubicBezTo>
                        <a:pt x="47" y="4"/>
                        <a:pt x="47" y="5"/>
                        <a:pt x="46" y="6"/>
                      </a:cubicBezTo>
                      <a:cubicBezTo>
                        <a:pt x="46" y="6"/>
                        <a:pt x="46" y="6"/>
                        <a:pt x="46" y="6"/>
                      </a:cubicBezTo>
                      <a:cubicBezTo>
                        <a:pt x="18" y="36"/>
                        <a:pt x="18" y="36"/>
                        <a:pt x="18" y="36"/>
                      </a:cubicBezTo>
                      <a:cubicBezTo>
                        <a:pt x="17" y="36"/>
                        <a:pt x="17" y="37"/>
                        <a:pt x="16" y="37"/>
                      </a:cubicBezTo>
                      <a:cubicBezTo>
                        <a:pt x="16" y="37"/>
                        <a:pt x="15" y="36"/>
                        <a:pt x="15" y="36"/>
                      </a:cubicBezTo>
                      <a:cubicBezTo>
                        <a:pt x="1" y="21"/>
                        <a:pt x="1" y="21"/>
                        <a:pt x="1" y="21"/>
                      </a:cubicBezTo>
                      <a:cubicBezTo>
                        <a:pt x="1" y="20"/>
                        <a:pt x="1" y="20"/>
                        <a:pt x="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20"/>
                <p:cNvSpPr>
                  <a:spLocks noEditPoints="1"/>
                </p:cNvSpPr>
                <p:nvPr/>
              </p:nvSpPr>
              <p:spPr bwMode="auto">
                <a:xfrm>
                  <a:off x="2143" y="2967"/>
                  <a:ext cx="25" cy="12"/>
                </a:xfrm>
                <a:custGeom>
                  <a:avLst/>
                  <a:gdLst>
                    <a:gd name="T0" fmla="*/ 20 w 20"/>
                    <a:gd name="T1" fmla="*/ 0 h 10"/>
                    <a:gd name="T2" fmla="*/ 0 w 20"/>
                    <a:gd name="T3" fmla="*/ 0 h 10"/>
                    <a:gd name="T4" fmla="*/ 0 w 20"/>
                    <a:gd name="T5" fmla="*/ 1 h 10"/>
                    <a:gd name="T6" fmla="*/ 0 w 20"/>
                    <a:gd name="T7" fmla="*/ 9 h 10"/>
                    <a:gd name="T8" fmla="*/ 0 w 20"/>
                    <a:gd name="T9" fmla="*/ 10 h 10"/>
                    <a:gd name="T10" fmla="*/ 20 w 20"/>
                    <a:gd name="T11" fmla="*/ 10 h 10"/>
                    <a:gd name="T12" fmla="*/ 20 w 20"/>
                    <a:gd name="T13" fmla="*/ 9 h 10"/>
                    <a:gd name="T14" fmla="*/ 20 w 20"/>
                    <a:gd name="T15" fmla="*/ 1 h 10"/>
                    <a:gd name="T16" fmla="*/ 20 w 20"/>
                    <a:gd name="T17" fmla="*/ 0 h 10"/>
                    <a:gd name="T18" fmla="*/ 20 w 20"/>
                    <a:gd name="T19" fmla="*/ 0 h 10"/>
                    <a:gd name="T20" fmla="*/ 20 w 20"/>
                    <a:gd name="T2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0">
                      <a:moveTo>
                        <a:pt x="20" y="0"/>
                      </a:moveTo>
                      <a:cubicBezTo>
                        <a:pt x="0" y="0"/>
                        <a:pt x="0" y="0"/>
                        <a:pt x="0" y="0"/>
                      </a:cubicBezTo>
                      <a:cubicBezTo>
                        <a:pt x="0" y="0"/>
                        <a:pt x="0" y="0"/>
                        <a:pt x="0" y="1"/>
                      </a:cubicBezTo>
                      <a:cubicBezTo>
                        <a:pt x="0" y="9"/>
                        <a:pt x="0" y="9"/>
                        <a:pt x="0" y="9"/>
                      </a:cubicBezTo>
                      <a:cubicBezTo>
                        <a:pt x="0" y="10"/>
                        <a:pt x="0" y="10"/>
                        <a:pt x="0" y="10"/>
                      </a:cubicBezTo>
                      <a:cubicBezTo>
                        <a:pt x="20" y="10"/>
                        <a:pt x="20" y="10"/>
                        <a:pt x="20" y="10"/>
                      </a:cubicBezTo>
                      <a:cubicBezTo>
                        <a:pt x="20" y="10"/>
                        <a:pt x="20" y="10"/>
                        <a:pt x="20" y="9"/>
                      </a:cubicBezTo>
                      <a:cubicBezTo>
                        <a:pt x="20" y="1"/>
                        <a:pt x="20" y="1"/>
                        <a:pt x="20" y="1"/>
                      </a:cubicBezTo>
                      <a:cubicBezTo>
                        <a:pt x="20" y="0"/>
                        <a:pt x="20" y="0"/>
                        <a:pt x="20" y="0"/>
                      </a:cubicBezTo>
                      <a:close/>
                      <a:moveTo>
                        <a:pt x="20" y="0"/>
                      </a:moveTo>
                      <a:cubicBezTo>
                        <a:pt x="20" y="0"/>
                        <a:pt x="20" y="0"/>
                        <a:pt x="2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21"/>
                <p:cNvSpPr>
                  <a:spLocks/>
                </p:cNvSpPr>
                <p:nvPr/>
              </p:nvSpPr>
              <p:spPr bwMode="auto">
                <a:xfrm>
                  <a:off x="2073" y="2935"/>
                  <a:ext cx="58" cy="44"/>
                </a:xfrm>
                <a:custGeom>
                  <a:avLst/>
                  <a:gdLst>
                    <a:gd name="T0" fmla="*/ 1 w 47"/>
                    <a:gd name="T1" fmla="*/ 20 h 36"/>
                    <a:gd name="T2" fmla="*/ 0 w 47"/>
                    <a:gd name="T3" fmla="*/ 18 h 36"/>
                    <a:gd name="T4" fmla="*/ 1 w 47"/>
                    <a:gd name="T5" fmla="*/ 17 h 36"/>
                    <a:gd name="T6" fmla="*/ 3 w 47"/>
                    <a:gd name="T7" fmla="*/ 15 h 36"/>
                    <a:gd name="T8" fmla="*/ 6 w 47"/>
                    <a:gd name="T9" fmla="*/ 15 h 36"/>
                    <a:gd name="T10" fmla="*/ 6 w 47"/>
                    <a:gd name="T11" fmla="*/ 15 h 36"/>
                    <a:gd name="T12" fmla="*/ 16 w 47"/>
                    <a:gd name="T13" fmla="*/ 25 h 36"/>
                    <a:gd name="T14" fmla="*/ 17 w 47"/>
                    <a:gd name="T15" fmla="*/ 25 h 36"/>
                    <a:gd name="T16" fmla="*/ 41 w 47"/>
                    <a:gd name="T17" fmla="*/ 0 h 36"/>
                    <a:gd name="T18" fmla="*/ 41 w 47"/>
                    <a:gd name="T19" fmla="*/ 0 h 36"/>
                    <a:gd name="T20" fmla="*/ 41 w 47"/>
                    <a:gd name="T21" fmla="*/ 0 h 36"/>
                    <a:gd name="T22" fmla="*/ 44 w 47"/>
                    <a:gd name="T23" fmla="*/ 0 h 36"/>
                    <a:gd name="T24" fmla="*/ 46 w 47"/>
                    <a:gd name="T25" fmla="*/ 3 h 36"/>
                    <a:gd name="T26" fmla="*/ 46 w 47"/>
                    <a:gd name="T27" fmla="*/ 5 h 36"/>
                    <a:gd name="T28" fmla="*/ 46 w 47"/>
                    <a:gd name="T29" fmla="*/ 5 h 36"/>
                    <a:gd name="T30" fmla="*/ 18 w 47"/>
                    <a:gd name="T31" fmla="*/ 35 h 36"/>
                    <a:gd name="T32" fmla="*/ 16 w 47"/>
                    <a:gd name="T33" fmla="*/ 36 h 36"/>
                    <a:gd name="T34" fmla="*/ 15 w 47"/>
                    <a:gd name="T35" fmla="*/ 35 h 36"/>
                    <a:gd name="T36" fmla="*/ 1 w 47"/>
                    <a:gd name="T37" fmla="*/ 20 h 36"/>
                    <a:gd name="T38" fmla="*/ 1 w 47"/>
                    <a:gd name="T3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36">
                      <a:moveTo>
                        <a:pt x="1" y="20"/>
                      </a:moveTo>
                      <a:cubicBezTo>
                        <a:pt x="0" y="19"/>
                        <a:pt x="0" y="19"/>
                        <a:pt x="0" y="18"/>
                      </a:cubicBezTo>
                      <a:cubicBezTo>
                        <a:pt x="0" y="18"/>
                        <a:pt x="0" y="17"/>
                        <a:pt x="1" y="17"/>
                      </a:cubicBezTo>
                      <a:cubicBezTo>
                        <a:pt x="3" y="15"/>
                        <a:pt x="3" y="15"/>
                        <a:pt x="3" y="15"/>
                      </a:cubicBezTo>
                      <a:cubicBezTo>
                        <a:pt x="4" y="14"/>
                        <a:pt x="5" y="14"/>
                        <a:pt x="6" y="15"/>
                      </a:cubicBezTo>
                      <a:cubicBezTo>
                        <a:pt x="6" y="15"/>
                        <a:pt x="6" y="15"/>
                        <a:pt x="6" y="15"/>
                      </a:cubicBezTo>
                      <a:cubicBezTo>
                        <a:pt x="16" y="25"/>
                        <a:pt x="16" y="25"/>
                        <a:pt x="16" y="25"/>
                      </a:cubicBezTo>
                      <a:cubicBezTo>
                        <a:pt x="16" y="26"/>
                        <a:pt x="17" y="26"/>
                        <a:pt x="17" y="25"/>
                      </a:cubicBezTo>
                      <a:cubicBezTo>
                        <a:pt x="41" y="0"/>
                        <a:pt x="41" y="0"/>
                        <a:pt x="41" y="0"/>
                      </a:cubicBezTo>
                      <a:cubicBezTo>
                        <a:pt x="41" y="0"/>
                        <a:pt x="41" y="0"/>
                        <a:pt x="41" y="0"/>
                      </a:cubicBezTo>
                      <a:cubicBezTo>
                        <a:pt x="41" y="0"/>
                        <a:pt x="41" y="0"/>
                        <a:pt x="41" y="0"/>
                      </a:cubicBezTo>
                      <a:cubicBezTo>
                        <a:pt x="42" y="0"/>
                        <a:pt x="43" y="0"/>
                        <a:pt x="44" y="0"/>
                      </a:cubicBezTo>
                      <a:cubicBezTo>
                        <a:pt x="46" y="3"/>
                        <a:pt x="46" y="3"/>
                        <a:pt x="46" y="3"/>
                      </a:cubicBezTo>
                      <a:cubicBezTo>
                        <a:pt x="47" y="4"/>
                        <a:pt x="47" y="5"/>
                        <a:pt x="46" y="5"/>
                      </a:cubicBezTo>
                      <a:cubicBezTo>
                        <a:pt x="46" y="5"/>
                        <a:pt x="46" y="5"/>
                        <a:pt x="46" y="5"/>
                      </a:cubicBezTo>
                      <a:cubicBezTo>
                        <a:pt x="18" y="35"/>
                        <a:pt x="18" y="35"/>
                        <a:pt x="18" y="35"/>
                      </a:cubicBezTo>
                      <a:cubicBezTo>
                        <a:pt x="17" y="36"/>
                        <a:pt x="17" y="36"/>
                        <a:pt x="16" y="36"/>
                      </a:cubicBezTo>
                      <a:cubicBezTo>
                        <a:pt x="16" y="36"/>
                        <a:pt x="15" y="36"/>
                        <a:pt x="15" y="35"/>
                      </a:cubicBezTo>
                      <a:cubicBezTo>
                        <a:pt x="1" y="20"/>
                        <a:pt x="1" y="20"/>
                        <a:pt x="1" y="20"/>
                      </a:cubicBezTo>
                      <a:cubicBezTo>
                        <a:pt x="1" y="20"/>
                        <a:pt x="1" y="20"/>
                        <a:pt x="1"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22"/>
                <p:cNvSpPr>
                  <a:spLocks noEditPoints="1"/>
                </p:cNvSpPr>
                <p:nvPr/>
              </p:nvSpPr>
              <p:spPr bwMode="auto">
                <a:xfrm>
                  <a:off x="2190" y="2868"/>
                  <a:ext cx="106" cy="101"/>
                </a:xfrm>
                <a:custGeom>
                  <a:avLst/>
                  <a:gdLst>
                    <a:gd name="T0" fmla="*/ 81 w 86"/>
                    <a:gd name="T1" fmla="*/ 34 h 82"/>
                    <a:gd name="T2" fmla="*/ 78 w 86"/>
                    <a:gd name="T3" fmla="*/ 30 h 82"/>
                    <a:gd name="T4" fmla="*/ 78 w 86"/>
                    <a:gd name="T5" fmla="*/ 25 h 82"/>
                    <a:gd name="T6" fmla="*/ 78 w 86"/>
                    <a:gd name="T7" fmla="*/ 16 h 82"/>
                    <a:gd name="T8" fmla="*/ 69 w 86"/>
                    <a:gd name="T9" fmla="*/ 13 h 82"/>
                    <a:gd name="T10" fmla="*/ 64 w 86"/>
                    <a:gd name="T11" fmla="*/ 12 h 82"/>
                    <a:gd name="T12" fmla="*/ 62 w 86"/>
                    <a:gd name="T13" fmla="*/ 8 h 82"/>
                    <a:gd name="T14" fmla="*/ 56 w 86"/>
                    <a:gd name="T15" fmla="*/ 1 h 82"/>
                    <a:gd name="T16" fmla="*/ 55 w 86"/>
                    <a:gd name="T17" fmla="*/ 0 h 82"/>
                    <a:gd name="T18" fmla="*/ 48 w 86"/>
                    <a:gd name="T19" fmla="*/ 3 h 82"/>
                    <a:gd name="T20" fmla="*/ 43 w 86"/>
                    <a:gd name="T21" fmla="*/ 5 h 82"/>
                    <a:gd name="T22" fmla="*/ 38 w 86"/>
                    <a:gd name="T23" fmla="*/ 3 h 82"/>
                    <a:gd name="T24" fmla="*/ 32 w 86"/>
                    <a:gd name="T25" fmla="*/ 0 h 82"/>
                    <a:gd name="T26" fmla="*/ 30 w 86"/>
                    <a:gd name="T27" fmla="*/ 1 h 82"/>
                    <a:gd name="T28" fmla="*/ 24 w 86"/>
                    <a:gd name="T29" fmla="*/ 8 h 82"/>
                    <a:gd name="T30" fmla="*/ 22 w 86"/>
                    <a:gd name="T31" fmla="*/ 12 h 82"/>
                    <a:gd name="T32" fmla="*/ 17 w 86"/>
                    <a:gd name="T33" fmla="*/ 13 h 82"/>
                    <a:gd name="T34" fmla="*/ 8 w 86"/>
                    <a:gd name="T35" fmla="*/ 16 h 82"/>
                    <a:gd name="T36" fmla="*/ 8 w 86"/>
                    <a:gd name="T37" fmla="*/ 25 h 82"/>
                    <a:gd name="T38" fmla="*/ 8 w 86"/>
                    <a:gd name="T39" fmla="*/ 30 h 82"/>
                    <a:gd name="T40" fmla="*/ 5 w 86"/>
                    <a:gd name="T41" fmla="*/ 34 h 82"/>
                    <a:gd name="T42" fmla="*/ 0 w 86"/>
                    <a:gd name="T43" fmla="*/ 41 h 82"/>
                    <a:gd name="T44" fmla="*/ 5 w 86"/>
                    <a:gd name="T45" fmla="*/ 49 h 82"/>
                    <a:gd name="T46" fmla="*/ 8 w 86"/>
                    <a:gd name="T47" fmla="*/ 53 h 82"/>
                    <a:gd name="T48" fmla="*/ 8 w 86"/>
                    <a:gd name="T49" fmla="*/ 58 h 82"/>
                    <a:gd name="T50" fmla="*/ 8 w 86"/>
                    <a:gd name="T51" fmla="*/ 67 h 82"/>
                    <a:gd name="T52" fmla="*/ 17 w 86"/>
                    <a:gd name="T53" fmla="*/ 70 h 82"/>
                    <a:gd name="T54" fmla="*/ 22 w 86"/>
                    <a:gd name="T55" fmla="*/ 71 h 82"/>
                    <a:gd name="T56" fmla="*/ 24 w 86"/>
                    <a:gd name="T57" fmla="*/ 75 h 82"/>
                    <a:gd name="T58" fmla="*/ 30 w 86"/>
                    <a:gd name="T59" fmla="*/ 82 h 82"/>
                    <a:gd name="T60" fmla="*/ 32 w 86"/>
                    <a:gd name="T61" fmla="*/ 82 h 82"/>
                    <a:gd name="T62" fmla="*/ 38 w 86"/>
                    <a:gd name="T63" fmla="*/ 80 h 82"/>
                    <a:gd name="T64" fmla="*/ 43 w 86"/>
                    <a:gd name="T65" fmla="*/ 78 h 82"/>
                    <a:gd name="T66" fmla="*/ 48 w 86"/>
                    <a:gd name="T67" fmla="*/ 80 h 82"/>
                    <a:gd name="T68" fmla="*/ 55 w 86"/>
                    <a:gd name="T69" fmla="*/ 82 h 82"/>
                    <a:gd name="T70" fmla="*/ 56 w 86"/>
                    <a:gd name="T71" fmla="*/ 82 h 82"/>
                    <a:gd name="T72" fmla="*/ 62 w 86"/>
                    <a:gd name="T73" fmla="*/ 75 h 82"/>
                    <a:gd name="T74" fmla="*/ 64 w 86"/>
                    <a:gd name="T75" fmla="*/ 71 h 82"/>
                    <a:gd name="T76" fmla="*/ 69 w 86"/>
                    <a:gd name="T77" fmla="*/ 70 h 82"/>
                    <a:gd name="T78" fmla="*/ 78 w 86"/>
                    <a:gd name="T79" fmla="*/ 67 h 82"/>
                    <a:gd name="T80" fmla="*/ 78 w 86"/>
                    <a:gd name="T81" fmla="*/ 58 h 82"/>
                    <a:gd name="T82" fmla="*/ 78 w 86"/>
                    <a:gd name="T83" fmla="*/ 53 h 82"/>
                    <a:gd name="T84" fmla="*/ 81 w 86"/>
                    <a:gd name="T85" fmla="*/ 49 h 82"/>
                    <a:gd name="T86" fmla="*/ 86 w 86"/>
                    <a:gd name="T87" fmla="*/ 41 h 82"/>
                    <a:gd name="T88" fmla="*/ 81 w 86"/>
                    <a:gd name="T89" fmla="*/ 34 h 82"/>
                    <a:gd name="T90" fmla="*/ 43 w 86"/>
                    <a:gd name="T91" fmla="*/ 57 h 82"/>
                    <a:gd name="T92" fmla="*/ 27 w 86"/>
                    <a:gd name="T93" fmla="*/ 41 h 82"/>
                    <a:gd name="T94" fmla="*/ 43 w 86"/>
                    <a:gd name="T95" fmla="*/ 26 h 82"/>
                    <a:gd name="T96" fmla="*/ 59 w 86"/>
                    <a:gd name="T97" fmla="*/ 41 h 82"/>
                    <a:gd name="T98" fmla="*/ 43 w 86"/>
                    <a:gd name="T99" fmla="*/ 5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6" h="82">
                      <a:moveTo>
                        <a:pt x="81" y="34"/>
                      </a:moveTo>
                      <a:cubicBezTo>
                        <a:pt x="80" y="32"/>
                        <a:pt x="78" y="31"/>
                        <a:pt x="78" y="30"/>
                      </a:cubicBezTo>
                      <a:cubicBezTo>
                        <a:pt x="77" y="29"/>
                        <a:pt x="78" y="27"/>
                        <a:pt x="78" y="25"/>
                      </a:cubicBezTo>
                      <a:cubicBezTo>
                        <a:pt x="79" y="22"/>
                        <a:pt x="80" y="19"/>
                        <a:pt x="78" y="16"/>
                      </a:cubicBezTo>
                      <a:cubicBezTo>
                        <a:pt x="76" y="14"/>
                        <a:pt x="72" y="13"/>
                        <a:pt x="69" y="13"/>
                      </a:cubicBezTo>
                      <a:cubicBezTo>
                        <a:pt x="67" y="13"/>
                        <a:pt x="65" y="13"/>
                        <a:pt x="64" y="12"/>
                      </a:cubicBezTo>
                      <a:cubicBezTo>
                        <a:pt x="64" y="11"/>
                        <a:pt x="63" y="9"/>
                        <a:pt x="62" y="8"/>
                      </a:cubicBezTo>
                      <a:cubicBezTo>
                        <a:pt x="61" y="5"/>
                        <a:pt x="59" y="2"/>
                        <a:pt x="56" y="1"/>
                      </a:cubicBezTo>
                      <a:cubicBezTo>
                        <a:pt x="56" y="0"/>
                        <a:pt x="55" y="0"/>
                        <a:pt x="55" y="0"/>
                      </a:cubicBezTo>
                      <a:cubicBezTo>
                        <a:pt x="52" y="0"/>
                        <a:pt x="50" y="2"/>
                        <a:pt x="48" y="3"/>
                      </a:cubicBezTo>
                      <a:cubicBezTo>
                        <a:pt x="46" y="4"/>
                        <a:pt x="44" y="5"/>
                        <a:pt x="43" y="5"/>
                      </a:cubicBezTo>
                      <a:cubicBezTo>
                        <a:pt x="42" y="5"/>
                        <a:pt x="40" y="4"/>
                        <a:pt x="38" y="3"/>
                      </a:cubicBezTo>
                      <a:cubicBezTo>
                        <a:pt x="36" y="2"/>
                        <a:pt x="34" y="0"/>
                        <a:pt x="32" y="0"/>
                      </a:cubicBezTo>
                      <a:cubicBezTo>
                        <a:pt x="31" y="0"/>
                        <a:pt x="30" y="0"/>
                        <a:pt x="30" y="1"/>
                      </a:cubicBezTo>
                      <a:cubicBezTo>
                        <a:pt x="27" y="2"/>
                        <a:pt x="25" y="5"/>
                        <a:pt x="24" y="8"/>
                      </a:cubicBezTo>
                      <a:cubicBezTo>
                        <a:pt x="23" y="9"/>
                        <a:pt x="23" y="11"/>
                        <a:pt x="22" y="12"/>
                      </a:cubicBezTo>
                      <a:cubicBezTo>
                        <a:pt x="21" y="13"/>
                        <a:pt x="19" y="13"/>
                        <a:pt x="17" y="13"/>
                      </a:cubicBezTo>
                      <a:cubicBezTo>
                        <a:pt x="14" y="13"/>
                        <a:pt x="10" y="14"/>
                        <a:pt x="8" y="16"/>
                      </a:cubicBezTo>
                      <a:cubicBezTo>
                        <a:pt x="7" y="19"/>
                        <a:pt x="7" y="22"/>
                        <a:pt x="8" y="25"/>
                      </a:cubicBezTo>
                      <a:cubicBezTo>
                        <a:pt x="8" y="27"/>
                        <a:pt x="9" y="29"/>
                        <a:pt x="8" y="30"/>
                      </a:cubicBezTo>
                      <a:cubicBezTo>
                        <a:pt x="8" y="31"/>
                        <a:pt x="7" y="32"/>
                        <a:pt x="5" y="34"/>
                      </a:cubicBezTo>
                      <a:cubicBezTo>
                        <a:pt x="3" y="36"/>
                        <a:pt x="0" y="38"/>
                        <a:pt x="0" y="41"/>
                      </a:cubicBezTo>
                      <a:cubicBezTo>
                        <a:pt x="0" y="45"/>
                        <a:pt x="3" y="47"/>
                        <a:pt x="5" y="49"/>
                      </a:cubicBezTo>
                      <a:cubicBezTo>
                        <a:pt x="7" y="50"/>
                        <a:pt x="8" y="52"/>
                        <a:pt x="8" y="53"/>
                      </a:cubicBezTo>
                      <a:cubicBezTo>
                        <a:pt x="9" y="54"/>
                        <a:pt x="8" y="56"/>
                        <a:pt x="8" y="58"/>
                      </a:cubicBezTo>
                      <a:cubicBezTo>
                        <a:pt x="7" y="61"/>
                        <a:pt x="7" y="64"/>
                        <a:pt x="8" y="67"/>
                      </a:cubicBezTo>
                      <a:cubicBezTo>
                        <a:pt x="10" y="69"/>
                        <a:pt x="14" y="69"/>
                        <a:pt x="17" y="70"/>
                      </a:cubicBezTo>
                      <a:cubicBezTo>
                        <a:pt x="19" y="70"/>
                        <a:pt x="21" y="70"/>
                        <a:pt x="22" y="71"/>
                      </a:cubicBezTo>
                      <a:cubicBezTo>
                        <a:pt x="23" y="71"/>
                        <a:pt x="23" y="73"/>
                        <a:pt x="24" y="75"/>
                      </a:cubicBezTo>
                      <a:cubicBezTo>
                        <a:pt x="25" y="78"/>
                        <a:pt x="27" y="81"/>
                        <a:pt x="30" y="82"/>
                      </a:cubicBezTo>
                      <a:cubicBezTo>
                        <a:pt x="30" y="82"/>
                        <a:pt x="31" y="82"/>
                        <a:pt x="32" y="82"/>
                      </a:cubicBezTo>
                      <a:cubicBezTo>
                        <a:pt x="34" y="82"/>
                        <a:pt x="36" y="81"/>
                        <a:pt x="38" y="80"/>
                      </a:cubicBezTo>
                      <a:cubicBezTo>
                        <a:pt x="40" y="79"/>
                        <a:pt x="42" y="78"/>
                        <a:pt x="43" y="78"/>
                      </a:cubicBezTo>
                      <a:cubicBezTo>
                        <a:pt x="44" y="78"/>
                        <a:pt x="46" y="79"/>
                        <a:pt x="48" y="80"/>
                      </a:cubicBezTo>
                      <a:cubicBezTo>
                        <a:pt x="50" y="81"/>
                        <a:pt x="52" y="82"/>
                        <a:pt x="55" y="82"/>
                      </a:cubicBezTo>
                      <a:cubicBezTo>
                        <a:pt x="55" y="82"/>
                        <a:pt x="56" y="82"/>
                        <a:pt x="56" y="82"/>
                      </a:cubicBezTo>
                      <a:cubicBezTo>
                        <a:pt x="59" y="81"/>
                        <a:pt x="61" y="78"/>
                        <a:pt x="62" y="75"/>
                      </a:cubicBezTo>
                      <a:cubicBezTo>
                        <a:pt x="63" y="73"/>
                        <a:pt x="64" y="71"/>
                        <a:pt x="64" y="71"/>
                      </a:cubicBezTo>
                      <a:cubicBezTo>
                        <a:pt x="65" y="70"/>
                        <a:pt x="67" y="70"/>
                        <a:pt x="69" y="70"/>
                      </a:cubicBezTo>
                      <a:cubicBezTo>
                        <a:pt x="72" y="69"/>
                        <a:pt x="76" y="69"/>
                        <a:pt x="78" y="67"/>
                      </a:cubicBezTo>
                      <a:cubicBezTo>
                        <a:pt x="80" y="64"/>
                        <a:pt x="79" y="61"/>
                        <a:pt x="78" y="58"/>
                      </a:cubicBezTo>
                      <a:cubicBezTo>
                        <a:pt x="78" y="56"/>
                        <a:pt x="77" y="54"/>
                        <a:pt x="78" y="53"/>
                      </a:cubicBezTo>
                      <a:cubicBezTo>
                        <a:pt x="78" y="52"/>
                        <a:pt x="80" y="50"/>
                        <a:pt x="81" y="49"/>
                      </a:cubicBezTo>
                      <a:cubicBezTo>
                        <a:pt x="83" y="47"/>
                        <a:pt x="86" y="45"/>
                        <a:pt x="86" y="41"/>
                      </a:cubicBezTo>
                      <a:cubicBezTo>
                        <a:pt x="86" y="38"/>
                        <a:pt x="83" y="36"/>
                        <a:pt x="81" y="34"/>
                      </a:cubicBezTo>
                      <a:close/>
                      <a:moveTo>
                        <a:pt x="43" y="57"/>
                      </a:moveTo>
                      <a:cubicBezTo>
                        <a:pt x="34" y="57"/>
                        <a:pt x="27" y="50"/>
                        <a:pt x="27" y="41"/>
                      </a:cubicBezTo>
                      <a:cubicBezTo>
                        <a:pt x="27" y="33"/>
                        <a:pt x="34" y="26"/>
                        <a:pt x="43" y="26"/>
                      </a:cubicBezTo>
                      <a:cubicBezTo>
                        <a:pt x="52" y="26"/>
                        <a:pt x="59" y="33"/>
                        <a:pt x="59" y="41"/>
                      </a:cubicBezTo>
                      <a:cubicBezTo>
                        <a:pt x="59" y="50"/>
                        <a:pt x="52" y="57"/>
                        <a:pt x="43"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23"/>
                <p:cNvSpPr>
                  <a:spLocks/>
                </p:cNvSpPr>
                <p:nvPr/>
              </p:nvSpPr>
              <p:spPr bwMode="auto">
                <a:xfrm>
                  <a:off x="2217" y="2973"/>
                  <a:ext cx="52" cy="64"/>
                </a:xfrm>
                <a:custGeom>
                  <a:avLst/>
                  <a:gdLst>
                    <a:gd name="T0" fmla="*/ 36 w 42"/>
                    <a:gd name="T1" fmla="*/ 5 h 52"/>
                    <a:gd name="T2" fmla="*/ 33 w 42"/>
                    <a:gd name="T3" fmla="*/ 6 h 52"/>
                    <a:gd name="T4" fmla="*/ 23 w 42"/>
                    <a:gd name="T5" fmla="*/ 3 h 52"/>
                    <a:gd name="T6" fmla="*/ 21 w 42"/>
                    <a:gd name="T7" fmla="*/ 1 h 52"/>
                    <a:gd name="T8" fmla="*/ 19 w 42"/>
                    <a:gd name="T9" fmla="*/ 3 h 52"/>
                    <a:gd name="T10" fmla="*/ 10 w 42"/>
                    <a:gd name="T11" fmla="*/ 6 h 52"/>
                    <a:gd name="T12" fmla="*/ 10 w 42"/>
                    <a:gd name="T13" fmla="*/ 6 h 52"/>
                    <a:gd name="T14" fmla="*/ 6 w 42"/>
                    <a:gd name="T15" fmla="*/ 5 h 52"/>
                    <a:gd name="T16" fmla="*/ 0 w 42"/>
                    <a:gd name="T17" fmla="*/ 0 h 52"/>
                    <a:gd name="T18" fmla="*/ 0 w 42"/>
                    <a:gd name="T19" fmla="*/ 50 h 52"/>
                    <a:gd name="T20" fmla="*/ 2 w 42"/>
                    <a:gd name="T21" fmla="*/ 52 h 52"/>
                    <a:gd name="T22" fmla="*/ 4 w 42"/>
                    <a:gd name="T23" fmla="*/ 51 h 52"/>
                    <a:gd name="T24" fmla="*/ 21 w 42"/>
                    <a:gd name="T25" fmla="*/ 36 h 52"/>
                    <a:gd name="T26" fmla="*/ 38 w 42"/>
                    <a:gd name="T27" fmla="*/ 51 h 52"/>
                    <a:gd name="T28" fmla="*/ 40 w 42"/>
                    <a:gd name="T29" fmla="*/ 52 h 52"/>
                    <a:gd name="T30" fmla="*/ 41 w 42"/>
                    <a:gd name="T31" fmla="*/ 52 h 52"/>
                    <a:gd name="T32" fmla="*/ 42 w 42"/>
                    <a:gd name="T33" fmla="*/ 50 h 52"/>
                    <a:gd name="T34" fmla="*/ 42 w 42"/>
                    <a:gd name="T35" fmla="*/ 0 h 52"/>
                    <a:gd name="T36" fmla="*/ 36 w 42"/>
                    <a:gd name="T37" fmla="*/ 5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52">
                      <a:moveTo>
                        <a:pt x="36" y="5"/>
                      </a:moveTo>
                      <a:cubicBezTo>
                        <a:pt x="35" y="6"/>
                        <a:pt x="34" y="6"/>
                        <a:pt x="33" y="6"/>
                      </a:cubicBezTo>
                      <a:cubicBezTo>
                        <a:pt x="29" y="6"/>
                        <a:pt x="26" y="4"/>
                        <a:pt x="23" y="3"/>
                      </a:cubicBezTo>
                      <a:cubicBezTo>
                        <a:pt x="23" y="2"/>
                        <a:pt x="22" y="2"/>
                        <a:pt x="21" y="1"/>
                      </a:cubicBezTo>
                      <a:cubicBezTo>
                        <a:pt x="20" y="2"/>
                        <a:pt x="19" y="2"/>
                        <a:pt x="19" y="3"/>
                      </a:cubicBezTo>
                      <a:cubicBezTo>
                        <a:pt x="16" y="4"/>
                        <a:pt x="13" y="6"/>
                        <a:pt x="10" y="6"/>
                      </a:cubicBezTo>
                      <a:cubicBezTo>
                        <a:pt x="10" y="6"/>
                        <a:pt x="10" y="6"/>
                        <a:pt x="10" y="6"/>
                      </a:cubicBezTo>
                      <a:cubicBezTo>
                        <a:pt x="8" y="6"/>
                        <a:pt x="7" y="6"/>
                        <a:pt x="6" y="5"/>
                      </a:cubicBezTo>
                      <a:cubicBezTo>
                        <a:pt x="3" y="4"/>
                        <a:pt x="1" y="2"/>
                        <a:pt x="0" y="0"/>
                      </a:cubicBezTo>
                      <a:cubicBezTo>
                        <a:pt x="0" y="50"/>
                        <a:pt x="0" y="50"/>
                        <a:pt x="0" y="50"/>
                      </a:cubicBezTo>
                      <a:cubicBezTo>
                        <a:pt x="0" y="51"/>
                        <a:pt x="1" y="51"/>
                        <a:pt x="2" y="52"/>
                      </a:cubicBezTo>
                      <a:cubicBezTo>
                        <a:pt x="2" y="52"/>
                        <a:pt x="4" y="52"/>
                        <a:pt x="4" y="51"/>
                      </a:cubicBezTo>
                      <a:cubicBezTo>
                        <a:pt x="21" y="36"/>
                        <a:pt x="21" y="36"/>
                        <a:pt x="21" y="36"/>
                      </a:cubicBezTo>
                      <a:cubicBezTo>
                        <a:pt x="38" y="51"/>
                        <a:pt x="38" y="51"/>
                        <a:pt x="38" y="51"/>
                      </a:cubicBezTo>
                      <a:cubicBezTo>
                        <a:pt x="38" y="52"/>
                        <a:pt x="39" y="52"/>
                        <a:pt x="40" y="52"/>
                      </a:cubicBezTo>
                      <a:cubicBezTo>
                        <a:pt x="40" y="52"/>
                        <a:pt x="40" y="52"/>
                        <a:pt x="41" y="52"/>
                      </a:cubicBezTo>
                      <a:cubicBezTo>
                        <a:pt x="41" y="51"/>
                        <a:pt x="42" y="51"/>
                        <a:pt x="42" y="50"/>
                      </a:cubicBezTo>
                      <a:cubicBezTo>
                        <a:pt x="42" y="0"/>
                        <a:pt x="42" y="0"/>
                        <a:pt x="42" y="0"/>
                      </a:cubicBezTo>
                      <a:cubicBezTo>
                        <a:pt x="41" y="2"/>
                        <a:pt x="39" y="4"/>
                        <a:pt x="36"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134" name="Group 102"/>
          <p:cNvGrpSpPr/>
          <p:nvPr/>
        </p:nvGrpSpPr>
        <p:grpSpPr>
          <a:xfrm>
            <a:off x="2267195" y="4668072"/>
            <a:ext cx="863971" cy="843715"/>
            <a:chOff x="1466768" y="1407409"/>
            <a:chExt cx="850527" cy="843715"/>
          </a:xfrm>
        </p:grpSpPr>
        <p:sp>
          <p:nvSpPr>
            <p:cNvPr id="135" name="text"/>
            <p:cNvSpPr/>
            <p:nvPr/>
          </p:nvSpPr>
          <p:spPr>
            <a:xfrm>
              <a:off x="1466768" y="2055376"/>
              <a:ext cx="850527" cy="195748"/>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da-DK" sz="1050" b="1" dirty="0">
                  <a:solidFill>
                    <a:srgbClr val="221E1F"/>
                  </a:solidFill>
                  <a:latin typeface="Calibri" panose="020F0502020204030204" pitchFamily="34" charset="0"/>
                </a:rPr>
                <a:t>Beslutning om at få </a:t>
              </a:r>
              <a:r>
                <a:rPr lang="da-DK" sz="1200" b="1" dirty="0">
                  <a:solidFill>
                    <a:srgbClr val="221E1F"/>
                  </a:solidFill>
                  <a:latin typeface="Calibri" panose="020F0502020204030204" pitchFamily="34" charset="0"/>
                </a:rPr>
                <a:t>mærket</a:t>
              </a:r>
              <a:endParaRPr lang="en-US" sz="1050" b="1" dirty="0">
                <a:solidFill>
                  <a:srgbClr val="221E1F"/>
                </a:solidFill>
                <a:latin typeface="Calibri" panose="020F0502020204030204" pitchFamily="34" charset="0"/>
              </a:endParaRPr>
            </a:p>
          </p:txBody>
        </p:sp>
        <p:sp>
          <p:nvSpPr>
            <p:cNvPr id="136" name="i"/>
            <p:cNvSpPr>
              <a:spLocks noChangeAspect="1"/>
            </p:cNvSpPr>
            <p:nvPr/>
          </p:nvSpPr>
          <p:spPr>
            <a:xfrm>
              <a:off x="1844768" y="1896754"/>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dirty="0">
                  <a:solidFill>
                    <a:srgbClr val="81A03D"/>
                  </a:solidFill>
                  <a:latin typeface="Calibri" panose="020F0502020204030204" pitchFamily="34" charset="0"/>
                </a:rPr>
                <a:t>O</a:t>
              </a:r>
            </a:p>
          </p:txBody>
        </p:sp>
        <p:grpSp>
          <p:nvGrpSpPr>
            <p:cNvPr id="137" name="Group 105"/>
            <p:cNvGrpSpPr/>
            <p:nvPr/>
          </p:nvGrpSpPr>
          <p:grpSpPr>
            <a:xfrm>
              <a:off x="1718768" y="1640269"/>
              <a:ext cx="360000" cy="184571"/>
              <a:chOff x="906497" y="3803468"/>
              <a:chExt cx="360000" cy="184571"/>
            </a:xfrm>
            <a:solidFill>
              <a:srgbClr val="F68A20"/>
            </a:solidFill>
          </p:grpSpPr>
          <p:cxnSp>
            <p:nvCxnSpPr>
              <p:cNvPr id="146" name="Straight Connector 114"/>
              <p:cNvCxnSpPr/>
              <p:nvPr/>
            </p:nvCxnSpPr>
            <p:spPr>
              <a:xfrm>
                <a:off x="1086497" y="3808039"/>
                <a:ext cx="0" cy="14400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147" name="Oval 115"/>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 name="Straight Connector 116"/>
              <p:cNvCxnSpPr/>
              <p:nvPr/>
            </p:nvCxnSpPr>
            <p:spPr>
              <a:xfrm>
                <a:off x="906497" y="3803468"/>
                <a:ext cx="360000" cy="0"/>
              </a:xfrm>
              <a:prstGeom prst="line">
                <a:avLst/>
              </a:prstGeom>
              <a:grpFill/>
              <a:ln w="12700">
                <a:solidFill>
                  <a:srgbClr val="F68A20"/>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138" name="t"/>
            <p:cNvGrpSpPr>
              <a:grpSpLocks noChangeAspect="1"/>
            </p:cNvGrpSpPr>
            <p:nvPr/>
          </p:nvGrpSpPr>
          <p:grpSpPr bwMode="auto">
            <a:xfrm>
              <a:off x="1736768" y="1407409"/>
              <a:ext cx="324000" cy="232013"/>
              <a:chOff x="2001" y="2766"/>
              <a:chExt cx="317" cy="227"/>
            </a:xfrm>
            <a:solidFill>
              <a:srgbClr val="F68A20"/>
            </a:solidFill>
          </p:grpSpPr>
          <p:sp>
            <p:nvSpPr>
              <p:cNvPr id="139" name="Freeform 5"/>
              <p:cNvSpPr>
                <a:spLocks/>
              </p:cNvSpPr>
              <p:nvPr/>
            </p:nvSpPr>
            <p:spPr bwMode="auto">
              <a:xfrm>
                <a:off x="2044" y="2779"/>
                <a:ext cx="101" cy="131"/>
              </a:xfrm>
              <a:custGeom>
                <a:avLst/>
                <a:gdLst>
                  <a:gd name="T0" fmla="*/ 9 w 82"/>
                  <a:gd name="T1" fmla="*/ 75 h 106"/>
                  <a:gd name="T2" fmla="*/ 32 w 82"/>
                  <a:gd name="T3" fmla="*/ 104 h 106"/>
                  <a:gd name="T4" fmla="*/ 49 w 82"/>
                  <a:gd name="T5" fmla="*/ 104 h 106"/>
                  <a:gd name="T6" fmla="*/ 72 w 82"/>
                  <a:gd name="T7" fmla="*/ 75 h 106"/>
                  <a:gd name="T8" fmla="*/ 78 w 82"/>
                  <a:gd name="T9" fmla="*/ 64 h 106"/>
                  <a:gd name="T10" fmla="*/ 75 w 82"/>
                  <a:gd name="T11" fmla="*/ 51 h 106"/>
                  <a:gd name="T12" fmla="*/ 77 w 82"/>
                  <a:gd name="T13" fmla="*/ 46 h 106"/>
                  <a:gd name="T14" fmla="*/ 66 w 82"/>
                  <a:gd name="T15" fmla="*/ 14 h 106"/>
                  <a:gd name="T16" fmla="*/ 57 w 82"/>
                  <a:gd name="T17" fmla="*/ 5 h 106"/>
                  <a:gd name="T18" fmla="*/ 38 w 82"/>
                  <a:gd name="T19" fmla="*/ 1 h 106"/>
                  <a:gd name="T20" fmla="*/ 31 w 82"/>
                  <a:gd name="T21" fmla="*/ 2 h 106"/>
                  <a:gd name="T22" fmla="*/ 31 w 82"/>
                  <a:gd name="T23" fmla="*/ 2 h 106"/>
                  <a:gd name="T24" fmla="*/ 23 w 82"/>
                  <a:gd name="T25" fmla="*/ 7 h 106"/>
                  <a:gd name="T26" fmla="*/ 14 w 82"/>
                  <a:gd name="T27" fmla="*/ 14 h 106"/>
                  <a:gd name="T28" fmla="*/ 5 w 82"/>
                  <a:gd name="T29" fmla="*/ 30 h 106"/>
                  <a:gd name="T30" fmla="*/ 5 w 82"/>
                  <a:gd name="T31" fmla="*/ 46 h 106"/>
                  <a:gd name="T32" fmla="*/ 5 w 82"/>
                  <a:gd name="T33" fmla="*/ 46 h 106"/>
                  <a:gd name="T34" fmla="*/ 6 w 82"/>
                  <a:gd name="T35" fmla="*/ 51 h 106"/>
                  <a:gd name="T36" fmla="*/ 3 w 82"/>
                  <a:gd name="T37" fmla="*/ 64 h 106"/>
                  <a:gd name="T38" fmla="*/ 9 w 82"/>
                  <a:gd name="T39" fmla="*/ 7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2" h="106">
                    <a:moveTo>
                      <a:pt x="9" y="75"/>
                    </a:moveTo>
                    <a:cubicBezTo>
                      <a:pt x="11" y="86"/>
                      <a:pt x="19" y="99"/>
                      <a:pt x="32" y="104"/>
                    </a:cubicBezTo>
                    <a:cubicBezTo>
                      <a:pt x="38" y="106"/>
                      <a:pt x="44" y="106"/>
                      <a:pt x="49" y="104"/>
                    </a:cubicBezTo>
                    <a:cubicBezTo>
                      <a:pt x="62" y="99"/>
                      <a:pt x="70" y="86"/>
                      <a:pt x="72" y="75"/>
                    </a:cubicBezTo>
                    <a:cubicBezTo>
                      <a:pt x="74" y="75"/>
                      <a:pt x="76" y="73"/>
                      <a:pt x="78" y="64"/>
                    </a:cubicBezTo>
                    <a:cubicBezTo>
                      <a:pt x="82" y="52"/>
                      <a:pt x="78" y="50"/>
                      <a:pt x="75" y="51"/>
                    </a:cubicBezTo>
                    <a:cubicBezTo>
                      <a:pt x="76" y="49"/>
                      <a:pt x="76" y="47"/>
                      <a:pt x="77" y="46"/>
                    </a:cubicBezTo>
                    <a:cubicBezTo>
                      <a:pt x="82" y="15"/>
                      <a:pt x="66" y="14"/>
                      <a:pt x="66" y="14"/>
                    </a:cubicBezTo>
                    <a:cubicBezTo>
                      <a:pt x="66" y="14"/>
                      <a:pt x="64" y="9"/>
                      <a:pt x="57" y="5"/>
                    </a:cubicBezTo>
                    <a:cubicBezTo>
                      <a:pt x="53" y="2"/>
                      <a:pt x="47" y="0"/>
                      <a:pt x="38" y="1"/>
                    </a:cubicBezTo>
                    <a:cubicBezTo>
                      <a:pt x="36" y="1"/>
                      <a:pt x="33" y="2"/>
                      <a:pt x="31" y="2"/>
                    </a:cubicBezTo>
                    <a:cubicBezTo>
                      <a:pt x="31" y="2"/>
                      <a:pt x="31" y="2"/>
                      <a:pt x="31" y="2"/>
                    </a:cubicBezTo>
                    <a:cubicBezTo>
                      <a:pt x="28" y="3"/>
                      <a:pt x="25" y="5"/>
                      <a:pt x="23" y="7"/>
                    </a:cubicBezTo>
                    <a:cubicBezTo>
                      <a:pt x="19" y="9"/>
                      <a:pt x="17" y="11"/>
                      <a:pt x="14" y="14"/>
                    </a:cubicBezTo>
                    <a:cubicBezTo>
                      <a:pt x="10" y="18"/>
                      <a:pt x="6" y="23"/>
                      <a:pt x="5" y="30"/>
                    </a:cubicBezTo>
                    <a:cubicBezTo>
                      <a:pt x="4" y="35"/>
                      <a:pt x="4" y="40"/>
                      <a:pt x="5" y="46"/>
                    </a:cubicBezTo>
                    <a:cubicBezTo>
                      <a:pt x="5" y="46"/>
                      <a:pt x="5" y="46"/>
                      <a:pt x="5" y="46"/>
                    </a:cubicBezTo>
                    <a:cubicBezTo>
                      <a:pt x="5" y="47"/>
                      <a:pt x="6" y="49"/>
                      <a:pt x="6" y="51"/>
                    </a:cubicBezTo>
                    <a:cubicBezTo>
                      <a:pt x="3" y="50"/>
                      <a:pt x="0" y="52"/>
                      <a:pt x="3" y="64"/>
                    </a:cubicBezTo>
                    <a:cubicBezTo>
                      <a:pt x="5" y="73"/>
                      <a:pt x="8" y="75"/>
                      <a:pt x="9"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6"/>
              <p:cNvSpPr>
                <a:spLocks/>
              </p:cNvSpPr>
              <p:nvPr/>
            </p:nvSpPr>
            <p:spPr bwMode="auto">
              <a:xfrm>
                <a:off x="2001" y="2908"/>
                <a:ext cx="186" cy="85"/>
              </a:xfrm>
              <a:custGeom>
                <a:avLst/>
                <a:gdLst>
                  <a:gd name="T0" fmla="*/ 131 w 151"/>
                  <a:gd name="T1" fmla="*/ 14 h 69"/>
                  <a:gd name="T2" fmla="*/ 102 w 151"/>
                  <a:gd name="T3" fmla="*/ 0 h 69"/>
                  <a:gd name="T4" fmla="*/ 88 w 151"/>
                  <a:gd name="T5" fmla="*/ 44 h 69"/>
                  <a:gd name="T6" fmla="*/ 86 w 151"/>
                  <a:gd name="T7" fmla="*/ 50 h 69"/>
                  <a:gd name="T8" fmla="*/ 80 w 151"/>
                  <a:gd name="T9" fmla="*/ 32 h 69"/>
                  <a:gd name="T10" fmla="*/ 76 w 151"/>
                  <a:gd name="T11" fmla="*/ 11 h 69"/>
                  <a:gd name="T12" fmla="*/ 76 w 151"/>
                  <a:gd name="T13" fmla="*/ 11 h 69"/>
                  <a:gd name="T14" fmla="*/ 76 w 151"/>
                  <a:gd name="T15" fmla="*/ 11 h 69"/>
                  <a:gd name="T16" fmla="*/ 76 w 151"/>
                  <a:gd name="T17" fmla="*/ 11 h 69"/>
                  <a:gd name="T18" fmla="*/ 76 w 151"/>
                  <a:gd name="T19" fmla="*/ 11 h 69"/>
                  <a:gd name="T20" fmla="*/ 76 w 151"/>
                  <a:gd name="T21" fmla="*/ 11 h 69"/>
                  <a:gd name="T22" fmla="*/ 76 w 151"/>
                  <a:gd name="T23" fmla="*/ 11 h 69"/>
                  <a:gd name="T24" fmla="*/ 72 w 151"/>
                  <a:gd name="T25" fmla="*/ 32 h 69"/>
                  <a:gd name="T26" fmla="*/ 66 w 151"/>
                  <a:gd name="T27" fmla="*/ 50 h 69"/>
                  <a:gd name="T28" fmla="*/ 64 w 151"/>
                  <a:gd name="T29" fmla="*/ 44 h 69"/>
                  <a:gd name="T30" fmla="*/ 50 w 151"/>
                  <a:gd name="T31" fmla="*/ 0 h 69"/>
                  <a:gd name="T32" fmla="*/ 20 w 151"/>
                  <a:gd name="T33" fmla="*/ 14 h 69"/>
                  <a:gd name="T34" fmla="*/ 1 w 151"/>
                  <a:gd name="T35" fmla="*/ 69 h 69"/>
                  <a:gd name="T36" fmla="*/ 76 w 151"/>
                  <a:gd name="T37" fmla="*/ 69 h 69"/>
                  <a:gd name="T38" fmla="*/ 76 w 151"/>
                  <a:gd name="T39" fmla="*/ 69 h 69"/>
                  <a:gd name="T40" fmla="*/ 151 w 151"/>
                  <a:gd name="T41" fmla="*/ 69 h 69"/>
                  <a:gd name="T42" fmla="*/ 131 w 151"/>
                  <a:gd name="T43" fmla="*/ 1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1" h="69">
                    <a:moveTo>
                      <a:pt x="131" y="14"/>
                    </a:moveTo>
                    <a:cubicBezTo>
                      <a:pt x="113" y="7"/>
                      <a:pt x="102" y="0"/>
                      <a:pt x="102" y="0"/>
                    </a:cubicBezTo>
                    <a:cubicBezTo>
                      <a:pt x="88" y="44"/>
                      <a:pt x="88" y="44"/>
                      <a:pt x="88" y="44"/>
                    </a:cubicBezTo>
                    <a:cubicBezTo>
                      <a:pt x="86" y="50"/>
                      <a:pt x="86" y="50"/>
                      <a:pt x="86" y="50"/>
                    </a:cubicBezTo>
                    <a:cubicBezTo>
                      <a:pt x="80" y="32"/>
                      <a:pt x="80" y="32"/>
                      <a:pt x="80" y="32"/>
                    </a:cubicBezTo>
                    <a:cubicBezTo>
                      <a:pt x="94" y="12"/>
                      <a:pt x="79" y="11"/>
                      <a:pt x="76" y="11"/>
                    </a:cubicBezTo>
                    <a:cubicBezTo>
                      <a:pt x="76" y="11"/>
                      <a:pt x="76" y="11"/>
                      <a:pt x="76" y="11"/>
                    </a:cubicBezTo>
                    <a:cubicBezTo>
                      <a:pt x="76" y="11"/>
                      <a:pt x="76" y="11"/>
                      <a:pt x="76" y="11"/>
                    </a:cubicBezTo>
                    <a:cubicBezTo>
                      <a:pt x="76" y="11"/>
                      <a:pt x="76" y="11"/>
                      <a:pt x="76" y="11"/>
                    </a:cubicBezTo>
                    <a:cubicBezTo>
                      <a:pt x="76" y="11"/>
                      <a:pt x="76" y="11"/>
                      <a:pt x="76" y="11"/>
                    </a:cubicBezTo>
                    <a:cubicBezTo>
                      <a:pt x="76" y="11"/>
                      <a:pt x="76" y="11"/>
                      <a:pt x="76" y="11"/>
                    </a:cubicBezTo>
                    <a:cubicBezTo>
                      <a:pt x="76" y="11"/>
                      <a:pt x="76" y="11"/>
                      <a:pt x="76" y="11"/>
                    </a:cubicBezTo>
                    <a:cubicBezTo>
                      <a:pt x="73" y="11"/>
                      <a:pt x="57" y="12"/>
                      <a:pt x="72" y="32"/>
                    </a:cubicBezTo>
                    <a:cubicBezTo>
                      <a:pt x="66" y="50"/>
                      <a:pt x="66" y="50"/>
                      <a:pt x="66" y="50"/>
                    </a:cubicBezTo>
                    <a:cubicBezTo>
                      <a:pt x="64" y="44"/>
                      <a:pt x="64" y="44"/>
                      <a:pt x="64" y="44"/>
                    </a:cubicBezTo>
                    <a:cubicBezTo>
                      <a:pt x="50" y="0"/>
                      <a:pt x="50" y="0"/>
                      <a:pt x="50" y="0"/>
                    </a:cubicBezTo>
                    <a:cubicBezTo>
                      <a:pt x="50" y="0"/>
                      <a:pt x="39" y="7"/>
                      <a:pt x="20" y="14"/>
                    </a:cubicBezTo>
                    <a:cubicBezTo>
                      <a:pt x="0" y="21"/>
                      <a:pt x="1" y="38"/>
                      <a:pt x="1" y="69"/>
                    </a:cubicBezTo>
                    <a:cubicBezTo>
                      <a:pt x="76" y="69"/>
                      <a:pt x="76" y="69"/>
                      <a:pt x="76" y="69"/>
                    </a:cubicBezTo>
                    <a:cubicBezTo>
                      <a:pt x="76" y="69"/>
                      <a:pt x="76" y="69"/>
                      <a:pt x="76" y="69"/>
                    </a:cubicBezTo>
                    <a:cubicBezTo>
                      <a:pt x="151" y="69"/>
                      <a:pt x="151" y="69"/>
                      <a:pt x="151" y="69"/>
                    </a:cubicBezTo>
                    <a:cubicBezTo>
                      <a:pt x="150" y="38"/>
                      <a:pt x="151" y="21"/>
                      <a:pt x="13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7"/>
              <p:cNvSpPr>
                <a:spLocks/>
              </p:cNvSpPr>
              <p:nvPr/>
            </p:nvSpPr>
            <p:spPr bwMode="auto">
              <a:xfrm>
                <a:off x="2140" y="2819"/>
                <a:ext cx="85" cy="88"/>
              </a:xfrm>
              <a:custGeom>
                <a:avLst/>
                <a:gdLst>
                  <a:gd name="T0" fmla="*/ 17 w 69"/>
                  <a:gd name="T1" fmla="*/ 71 h 71"/>
                  <a:gd name="T2" fmla="*/ 23 w 69"/>
                  <a:gd name="T3" fmla="*/ 31 h 71"/>
                  <a:gd name="T4" fmla="*/ 55 w 69"/>
                  <a:gd name="T5" fmla="*/ 22 h 71"/>
                  <a:gd name="T6" fmla="*/ 69 w 69"/>
                  <a:gd name="T7" fmla="*/ 9 h 71"/>
                  <a:gd name="T8" fmla="*/ 14 w 69"/>
                  <a:gd name="T9" fmla="*/ 16 h 71"/>
                  <a:gd name="T10" fmla="*/ 15 w 69"/>
                  <a:gd name="T11" fmla="*/ 20 h 71"/>
                  <a:gd name="T12" fmla="*/ 13 w 69"/>
                  <a:gd name="T13" fmla="*/ 36 h 71"/>
                  <a:gd name="T14" fmla="*/ 8 w 69"/>
                  <a:gd name="T15" fmla="*/ 49 h 71"/>
                  <a:gd name="T16" fmla="*/ 4 w 69"/>
                  <a:gd name="T17" fmla="*/ 54 h 71"/>
                  <a:gd name="T18" fmla="*/ 0 w 69"/>
                  <a:gd name="T19" fmla="*/ 63 h 71"/>
                  <a:gd name="T20" fmla="*/ 17 w 69"/>
                  <a:gd name="T2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1">
                    <a:moveTo>
                      <a:pt x="17" y="71"/>
                    </a:moveTo>
                    <a:cubicBezTo>
                      <a:pt x="10" y="58"/>
                      <a:pt x="12" y="42"/>
                      <a:pt x="23" y="31"/>
                    </a:cubicBezTo>
                    <a:cubicBezTo>
                      <a:pt x="31" y="22"/>
                      <a:pt x="44" y="19"/>
                      <a:pt x="55" y="22"/>
                    </a:cubicBezTo>
                    <a:cubicBezTo>
                      <a:pt x="69" y="9"/>
                      <a:pt x="69" y="9"/>
                      <a:pt x="69" y="9"/>
                    </a:cubicBezTo>
                    <a:cubicBezTo>
                      <a:pt x="51" y="0"/>
                      <a:pt x="29" y="2"/>
                      <a:pt x="14" y="16"/>
                    </a:cubicBezTo>
                    <a:cubicBezTo>
                      <a:pt x="14" y="17"/>
                      <a:pt x="15" y="19"/>
                      <a:pt x="15" y="20"/>
                    </a:cubicBezTo>
                    <a:cubicBezTo>
                      <a:pt x="16" y="25"/>
                      <a:pt x="15" y="30"/>
                      <a:pt x="13" y="36"/>
                    </a:cubicBezTo>
                    <a:cubicBezTo>
                      <a:pt x="12" y="42"/>
                      <a:pt x="10" y="46"/>
                      <a:pt x="8" y="49"/>
                    </a:cubicBezTo>
                    <a:cubicBezTo>
                      <a:pt x="7" y="51"/>
                      <a:pt x="5" y="53"/>
                      <a:pt x="4" y="54"/>
                    </a:cubicBezTo>
                    <a:cubicBezTo>
                      <a:pt x="3" y="57"/>
                      <a:pt x="1" y="60"/>
                      <a:pt x="0" y="63"/>
                    </a:cubicBezTo>
                    <a:cubicBezTo>
                      <a:pt x="4" y="65"/>
                      <a:pt x="9" y="68"/>
                      <a:pt x="17"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8"/>
              <p:cNvSpPr>
                <a:spLocks/>
              </p:cNvSpPr>
              <p:nvPr/>
            </p:nvSpPr>
            <p:spPr bwMode="auto">
              <a:xfrm>
                <a:off x="2192" y="2860"/>
                <a:ext cx="74" cy="90"/>
              </a:xfrm>
              <a:custGeom>
                <a:avLst/>
                <a:gdLst>
                  <a:gd name="T0" fmla="*/ 51 w 60"/>
                  <a:gd name="T1" fmla="*/ 0 h 73"/>
                  <a:gd name="T2" fmla="*/ 37 w 60"/>
                  <a:gd name="T3" fmla="*/ 13 h 73"/>
                  <a:gd name="T4" fmla="*/ 29 w 60"/>
                  <a:gd name="T5" fmla="*/ 46 h 73"/>
                  <a:gd name="T6" fmla="*/ 0 w 60"/>
                  <a:gd name="T7" fmla="*/ 55 h 73"/>
                  <a:gd name="T8" fmla="*/ 5 w 60"/>
                  <a:gd name="T9" fmla="*/ 66 h 73"/>
                  <a:gd name="T10" fmla="*/ 7 w 60"/>
                  <a:gd name="T11" fmla="*/ 73 h 73"/>
                  <a:gd name="T12" fmla="*/ 41 w 60"/>
                  <a:gd name="T13" fmla="*/ 58 h 73"/>
                  <a:gd name="T14" fmla="*/ 51 w 60"/>
                  <a:gd name="T15" fmla="*/ 0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73">
                    <a:moveTo>
                      <a:pt x="51" y="0"/>
                    </a:moveTo>
                    <a:cubicBezTo>
                      <a:pt x="37" y="13"/>
                      <a:pt x="37" y="13"/>
                      <a:pt x="37" y="13"/>
                    </a:cubicBezTo>
                    <a:cubicBezTo>
                      <a:pt x="40" y="24"/>
                      <a:pt x="37" y="37"/>
                      <a:pt x="29" y="46"/>
                    </a:cubicBezTo>
                    <a:cubicBezTo>
                      <a:pt x="21" y="53"/>
                      <a:pt x="10" y="56"/>
                      <a:pt x="0" y="55"/>
                    </a:cubicBezTo>
                    <a:cubicBezTo>
                      <a:pt x="3" y="58"/>
                      <a:pt x="4" y="62"/>
                      <a:pt x="5" y="66"/>
                    </a:cubicBezTo>
                    <a:cubicBezTo>
                      <a:pt x="6" y="68"/>
                      <a:pt x="7" y="70"/>
                      <a:pt x="7" y="73"/>
                    </a:cubicBezTo>
                    <a:cubicBezTo>
                      <a:pt x="19" y="72"/>
                      <a:pt x="31" y="67"/>
                      <a:pt x="41" y="58"/>
                    </a:cubicBezTo>
                    <a:cubicBezTo>
                      <a:pt x="56" y="42"/>
                      <a:pt x="60" y="19"/>
                      <a:pt x="5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9"/>
              <p:cNvSpPr>
                <a:spLocks/>
              </p:cNvSpPr>
              <p:nvPr/>
            </p:nvSpPr>
            <p:spPr bwMode="auto">
              <a:xfrm>
                <a:off x="2202" y="2827"/>
                <a:ext cx="112" cy="166"/>
              </a:xfrm>
              <a:custGeom>
                <a:avLst/>
                <a:gdLst>
                  <a:gd name="T0" fmla="*/ 55 w 91"/>
                  <a:gd name="T1" fmla="*/ 14 h 134"/>
                  <a:gd name="T2" fmla="*/ 44 w 91"/>
                  <a:gd name="T3" fmla="*/ 95 h 134"/>
                  <a:gd name="T4" fmla="*/ 0 w 91"/>
                  <a:gd name="T5" fmla="*/ 115 h 134"/>
                  <a:gd name="T6" fmla="*/ 0 w 91"/>
                  <a:gd name="T7" fmla="*/ 128 h 134"/>
                  <a:gd name="T8" fmla="*/ 1 w 91"/>
                  <a:gd name="T9" fmla="*/ 134 h 134"/>
                  <a:gd name="T10" fmla="*/ 1 w 91"/>
                  <a:gd name="T11" fmla="*/ 134 h 134"/>
                  <a:gd name="T12" fmla="*/ 57 w 91"/>
                  <a:gd name="T13" fmla="*/ 109 h 134"/>
                  <a:gd name="T14" fmla="*/ 68 w 91"/>
                  <a:gd name="T15" fmla="*/ 0 h 134"/>
                  <a:gd name="T16" fmla="*/ 55 w 91"/>
                  <a:gd name="T17" fmla="*/ 1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134">
                    <a:moveTo>
                      <a:pt x="55" y="14"/>
                    </a:moveTo>
                    <a:cubicBezTo>
                      <a:pt x="70" y="39"/>
                      <a:pt x="66" y="73"/>
                      <a:pt x="44" y="95"/>
                    </a:cubicBezTo>
                    <a:cubicBezTo>
                      <a:pt x="32" y="107"/>
                      <a:pt x="16" y="114"/>
                      <a:pt x="0" y="115"/>
                    </a:cubicBezTo>
                    <a:cubicBezTo>
                      <a:pt x="0" y="119"/>
                      <a:pt x="0" y="123"/>
                      <a:pt x="0" y="128"/>
                    </a:cubicBezTo>
                    <a:cubicBezTo>
                      <a:pt x="0" y="130"/>
                      <a:pt x="1" y="132"/>
                      <a:pt x="1" y="134"/>
                    </a:cubicBezTo>
                    <a:cubicBezTo>
                      <a:pt x="1" y="134"/>
                      <a:pt x="1" y="134"/>
                      <a:pt x="1" y="134"/>
                    </a:cubicBezTo>
                    <a:cubicBezTo>
                      <a:pt x="21" y="133"/>
                      <a:pt x="42" y="124"/>
                      <a:pt x="57" y="109"/>
                    </a:cubicBezTo>
                    <a:cubicBezTo>
                      <a:pt x="87" y="79"/>
                      <a:pt x="91" y="33"/>
                      <a:pt x="68" y="0"/>
                    </a:cubicBezTo>
                    <a:lnTo>
                      <a:pt x="55"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10"/>
              <p:cNvSpPr>
                <a:spLocks/>
              </p:cNvSpPr>
              <p:nvPr/>
            </p:nvSpPr>
            <p:spPr bwMode="auto">
              <a:xfrm>
                <a:off x="2174" y="2766"/>
                <a:ext cx="144" cy="144"/>
              </a:xfrm>
              <a:custGeom>
                <a:avLst/>
                <a:gdLst>
                  <a:gd name="T0" fmla="*/ 26 w 117"/>
                  <a:gd name="T1" fmla="*/ 81 h 117"/>
                  <a:gd name="T2" fmla="*/ 7 w 117"/>
                  <a:gd name="T3" fmla="*/ 85 h 117"/>
                  <a:gd name="T4" fmla="*/ 7 w 117"/>
                  <a:gd name="T5" fmla="*/ 110 h 117"/>
                  <a:gd name="T6" fmla="*/ 32 w 117"/>
                  <a:gd name="T7" fmla="*/ 110 h 117"/>
                  <a:gd name="T8" fmla="*/ 36 w 117"/>
                  <a:gd name="T9" fmla="*/ 91 h 117"/>
                  <a:gd name="T10" fmla="*/ 86 w 117"/>
                  <a:gd name="T11" fmla="*/ 40 h 117"/>
                  <a:gd name="T12" fmla="*/ 95 w 117"/>
                  <a:gd name="T13" fmla="*/ 41 h 117"/>
                  <a:gd name="T14" fmla="*/ 117 w 117"/>
                  <a:gd name="T15" fmla="*/ 19 h 117"/>
                  <a:gd name="T16" fmla="*/ 100 w 117"/>
                  <a:gd name="T17" fmla="*/ 17 h 117"/>
                  <a:gd name="T18" fmla="*/ 98 w 117"/>
                  <a:gd name="T19" fmla="*/ 0 h 117"/>
                  <a:gd name="T20" fmla="*/ 76 w 117"/>
                  <a:gd name="T21" fmla="*/ 22 h 117"/>
                  <a:gd name="T22" fmla="*/ 77 w 117"/>
                  <a:gd name="T23" fmla="*/ 31 h 117"/>
                  <a:gd name="T24" fmla="*/ 26 w 117"/>
                  <a:gd name="T25" fmla="*/ 8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117">
                    <a:moveTo>
                      <a:pt x="26" y="81"/>
                    </a:moveTo>
                    <a:cubicBezTo>
                      <a:pt x="20" y="79"/>
                      <a:pt x="12" y="80"/>
                      <a:pt x="7" y="85"/>
                    </a:cubicBezTo>
                    <a:cubicBezTo>
                      <a:pt x="0" y="92"/>
                      <a:pt x="0" y="103"/>
                      <a:pt x="7" y="110"/>
                    </a:cubicBezTo>
                    <a:cubicBezTo>
                      <a:pt x="14" y="117"/>
                      <a:pt x="25" y="117"/>
                      <a:pt x="32" y="110"/>
                    </a:cubicBezTo>
                    <a:cubicBezTo>
                      <a:pt x="37" y="105"/>
                      <a:pt x="38" y="97"/>
                      <a:pt x="36" y="91"/>
                    </a:cubicBezTo>
                    <a:cubicBezTo>
                      <a:pt x="86" y="40"/>
                      <a:pt x="86" y="40"/>
                      <a:pt x="86" y="40"/>
                    </a:cubicBezTo>
                    <a:cubicBezTo>
                      <a:pt x="95" y="41"/>
                      <a:pt x="95" y="41"/>
                      <a:pt x="95" y="41"/>
                    </a:cubicBezTo>
                    <a:cubicBezTo>
                      <a:pt x="117" y="19"/>
                      <a:pt x="117" y="19"/>
                      <a:pt x="117" y="19"/>
                    </a:cubicBezTo>
                    <a:cubicBezTo>
                      <a:pt x="100" y="17"/>
                      <a:pt x="100" y="17"/>
                      <a:pt x="100" y="17"/>
                    </a:cubicBezTo>
                    <a:cubicBezTo>
                      <a:pt x="98" y="0"/>
                      <a:pt x="98" y="0"/>
                      <a:pt x="98" y="0"/>
                    </a:cubicBezTo>
                    <a:cubicBezTo>
                      <a:pt x="76" y="22"/>
                      <a:pt x="76" y="22"/>
                      <a:pt x="76" y="22"/>
                    </a:cubicBezTo>
                    <a:cubicBezTo>
                      <a:pt x="77" y="31"/>
                      <a:pt x="77" y="31"/>
                      <a:pt x="77" y="31"/>
                    </a:cubicBezTo>
                    <a:lnTo>
                      <a:pt x="26"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11"/>
              <p:cNvSpPr>
                <a:spLocks/>
              </p:cNvSpPr>
              <p:nvPr/>
            </p:nvSpPr>
            <p:spPr bwMode="auto">
              <a:xfrm>
                <a:off x="2149" y="2774"/>
                <a:ext cx="107" cy="41"/>
              </a:xfrm>
              <a:custGeom>
                <a:avLst/>
                <a:gdLst>
                  <a:gd name="T0" fmla="*/ 7 w 87"/>
                  <a:gd name="T1" fmla="*/ 32 h 33"/>
                  <a:gd name="T2" fmla="*/ 74 w 87"/>
                  <a:gd name="T3" fmla="*/ 33 h 33"/>
                  <a:gd name="T4" fmla="*/ 87 w 87"/>
                  <a:gd name="T5" fmla="*/ 19 h 33"/>
                  <a:gd name="T6" fmla="*/ 0 w 87"/>
                  <a:gd name="T7" fmla="*/ 14 h 33"/>
                  <a:gd name="T8" fmla="*/ 1 w 87"/>
                  <a:gd name="T9" fmla="*/ 14 h 33"/>
                  <a:gd name="T10" fmla="*/ 7 w 87"/>
                  <a:gd name="T11" fmla="*/ 32 h 33"/>
                </a:gdLst>
                <a:ahLst/>
                <a:cxnLst>
                  <a:cxn ang="0">
                    <a:pos x="T0" y="T1"/>
                  </a:cxn>
                  <a:cxn ang="0">
                    <a:pos x="T2" y="T3"/>
                  </a:cxn>
                  <a:cxn ang="0">
                    <a:pos x="T4" y="T5"/>
                  </a:cxn>
                  <a:cxn ang="0">
                    <a:pos x="T6" y="T7"/>
                  </a:cxn>
                  <a:cxn ang="0">
                    <a:pos x="T8" y="T9"/>
                  </a:cxn>
                  <a:cxn ang="0">
                    <a:pos x="T10" y="T11"/>
                  </a:cxn>
                </a:cxnLst>
                <a:rect l="0" t="0" r="r" b="b"/>
                <a:pathLst>
                  <a:path w="87" h="33">
                    <a:moveTo>
                      <a:pt x="7" y="32"/>
                    </a:moveTo>
                    <a:cubicBezTo>
                      <a:pt x="28" y="20"/>
                      <a:pt x="53" y="21"/>
                      <a:pt x="74" y="33"/>
                    </a:cubicBezTo>
                    <a:cubicBezTo>
                      <a:pt x="87" y="19"/>
                      <a:pt x="87" y="19"/>
                      <a:pt x="87" y="19"/>
                    </a:cubicBezTo>
                    <a:cubicBezTo>
                      <a:pt x="61" y="2"/>
                      <a:pt x="28" y="0"/>
                      <a:pt x="0" y="14"/>
                    </a:cubicBezTo>
                    <a:cubicBezTo>
                      <a:pt x="1" y="14"/>
                      <a:pt x="1" y="14"/>
                      <a:pt x="1" y="14"/>
                    </a:cubicBezTo>
                    <a:cubicBezTo>
                      <a:pt x="4" y="19"/>
                      <a:pt x="6" y="25"/>
                      <a:pt x="7"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149" name="Oval 117"/>
          <p:cNvSpPr/>
          <p:nvPr/>
        </p:nvSpPr>
        <p:spPr>
          <a:xfrm>
            <a:off x="4820005" y="4467332"/>
            <a:ext cx="858129" cy="867955"/>
          </a:xfrm>
          <a:prstGeom prst="ellipse">
            <a:avLst/>
          </a:pr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50" name="Oval 118"/>
          <p:cNvSpPr/>
          <p:nvPr/>
        </p:nvSpPr>
        <p:spPr>
          <a:xfrm>
            <a:off x="2266057" y="4448565"/>
            <a:ext cx="858129" cy="867955"/>
          </a:xfrm>
          <a:prstGeom prst="ellipse">
            <a:avLst/>
          </a:pr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37004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 mærkningen</a:t>
            </a:r>
            <a:endParaRPr lang="da-DK" dirty="0"/>
          </a:p>
        </p:txBody>
      </p:sp>
      <p:sp>
        <p:nvSpPr>
          <p:cNvPr id="3" name="Pladsholder til indhold 2"/>
          <p:cNvSpPr>
            <a:spLocks noGrp="1"/>
          </p:cNvSpPr>
          <p:nvPr>
            <p:ph idx="1"/>
          </p:nvPr>
        </p:nvSpPr>
        <p:spPr/>
        <p:txBody>
          <a:bodyPr/>
          <a:lstStyle/>
          <a:p>
            <a:pPr marL="342900" indent="-342900">
              <a:buFont typeface="Arial" panose="020B0604020202020204" pitchFamily="34" charset="0"/>
              <a:buChar char="•"/>
            </a:pPr>
            <a:r>
              <a:rPr lang="da-DK" sz="2000" dirty="0"/>
              <a:t>Der er grundlæggende to former for dataindhentningsforløb: </a:t>
            </a:r>
          </a:p>
          <a:p>
            <a:pPr marL="1432636" lvl="2" indent="-285750"/>
            <a:r>
              <a:rPr lang="da-DK" sz="1800" dirty="0" smtClean="0"/>
              <a:t>Indhentning af dokumenter</a:t>
            </a:r>
          </a:p>
          <a:p>
            <a:pPr marL="1432636" lvl="2" indent="-285750"/>
            <a:r>
              <a:rPr lang="da-DK" sz="1800" dirty="0" smtClean="0"/>
              <a:t>Bygningsbesigtigelser</a:t>
            </a:r>
          </a:p>
          <a:p>
            <a:pPr marL="1432636" lvl="2" indent="-285750"/>
            <a:endParaRPr lang="da-DK" sz="1600" dirty="0"/>
          </a:p>
          <a:p>
            <a:pPr marL="342900" indent="-342900">
              <a:buFont typeface="Arial" panose="020B0604020202020204" pitchFamily="34" charset="0"/>
              <a:buChar char="•"/>
            </a:pPr>
            <a:r>
              <a:rPr lang="da-DK" sz="2000" dirty="0"/>
              <a:t>Decentralt møder energikonsulenten typisk </a:t>
            </a:r>
            <a:r>
              <a:rPr lang="da-DK" sz="2000" dirty="0" smtClean="0"/>
              <a:t>flere forskellige medarbejdertyper fra ”nøglegiveren” til ”guiden”</a:t>
            </a:r>
            <a:endParaRPr lang="da-DK" sz="2000" dirty="0"/>
          </a:p>
          <a:p>
            <a:endParaRPr lang="da-DK"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7</a:t>
            </a:fld>
            <a:endParaRPr lang="da-DK" dirty="0"/>
          </a:p>
        </p:txBody>
      </p:sp>
      <p:grpSp>
        <p:nvGrpSpPr>
          <p:cNvPr id="7" name="Group 132"/>
          <p:cNvGrpSpPr/>
          <p:nvPr/>
        </p:nvGrpSpPr>
        <p:grpSpPr>
          <a:xfrm>
            <a:off x="940695" y="4727525"/>
            <a:ext cx="991163" cy="914400"/>
            <a:chOff x="386553" y="3690225"/>
            <a:chExt cx="991163" cy="914400"/>
          </a:xfrm>
        </p:grpSpPr>
        <p:grpSp>
          <p:nvGrpSpPr>
            <p:cNvPr id="8" name="Group 133"/>
            <p:cNvGrpSpPr/>
            <p:nvPr/>
          </p:nvGrpSpPr>
          <p:grpSpPr>
            <a:xfrm>
              <a:off x="386553" y="3690225"/>
              <a:ext cx="991163" cy="914400"/>
              <a:chOff x="5840225" y="5478438"/>
              <a:chExt cx="991163" cy="914400"/>
            </a:xfrm>
          </p:grpSpPr>
          <p:sp>
            <p:nvSpPr>
              <p:cNvPr id="18" name="Rectangle 143"/>
              <p:cNvSpPr/>
              <p:nvPr/>
            </p:nvSpPr>
            <p:spPr>
              <a:xfrm>
                <a:off x="5840225" y="5478438"/>
                <a:ext cx="914400" cy="914400"/>
              </a:xfrm>
              <a:prstGeom prst="rect">
                <a:avLst/>
              </a:prstGeom>
              <a:solidFill>
                <a:srgbClr val="2BBDBA"/>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540000" rIns="36000" rtlCol="0" anchor="t"/>
              <a:lstStyle/>
              <a:p>
                <a:r>
                  <a:rPr lang="en-US" sz="900" b="1">
                    <a:solidFill>
                      <a:schemeClr val="bg1"/>
                    </a:solidFill>
                    <a:latin typeface="Calibri" panose="020F0502020204030204" pitchFamily="34" charset="0"/>
                  </a:rPr>
                  <a:t>SELVE MÆRKNINGEN</a:t>
                </a:r>
              </a:p>
            </p:txBody>
          </p:sp>
          <p:sp>
            <p:nvSpPr>
              <p:cNvPr id="19" name="Isosceles Triangle 144"/>
              <p:cNvSpPr>
                <a:spLocks noChangeAspect="1"/>
              </p:cNvSpPr>
              <p:nvPr/>
            </p:nvSpPr>
            <p:spPr>
              <a:xfrm rot="5400000" flipH="1">
                <a:off x="6720988" y="5897239"/>
                <a:ext cx="144000" cy="76800"/>
              </a:xfrm>
              <a:prstGeom prst="triangle">
                <a:avLst/>
              </a:prstGeom>
              <a:solidFill>
                <a:srgbClr val="2BB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23"/>
            <p:cNvGrpSpPr>
              <a:grpSpLocks noChangeAspect="1"/>
            </p:cNvGrpSpPr>
            <p:nvPr/>
          </p:nvGrpSpPr>
          <p:grpSpPr bwMode="auto">
            <a:xfrm>
              <a:off x="492827" y="3779952"/>
              <a:ext cx="330380" cy="360000"/>
              <a:chOff x="2015" y="2722"/>
              <a:chExt cx="290" cy="316"/>
            </a:xfrm>
            <a:solidFill>
              <a:schemeClr val="bg1"/>
            </a:solidFill>
          </p:grpSpPr>
          <p:sp>
            <p:nvSpPr>
              <p:cNvPr id="10" name="Freeform 24"/>
              <p:cNvSpPr>
                <a:spLocks noEditPoints="1"/>
              </p:cNvSpPr>
              <p:nvPr/>
            </p:nvSpPr>
            <p:spPr bwMode="auto">
              <a:xfrm>
                <a:off x="2015" y="2722"/>
                <a:ext cx="234" cy="316"/>
              </a:xfrm>
              <a:custGeom>
                <a:avLst/>
                <a:gdLst>
                  <a:gd name="T0" fmla="*/ 173 w 190"/>
                  <a:gd name="T1" fmla="*/ 227 h 256"/>
                  <a:gd name="T2" fmla="*/ 173 w 190"/>
                  <a:gd name="T3" fmla="*/ 239 h 256"/>
                  <a:gd name="T4" fmla="*/ 16 w 190"/>
                  <a:gd name="T5" fmla="*/ 239 h 256"/>
                  <a:gd name="T6" fmla="*/ 16 w 190"/>
                  <a:gd name="T7" fmla="*/ 17 h 256"/>
                  <a:gd name="T8" fmla="*/ 134 w 190"/>
                  <a:gd name="T9" fmla="*/ 17 h 256"/>
                  <a:gd name="T10" fmla="*/ 134 w 190"/>
                  <a:gd name="T11" fmla="*/ 53 h 256"/>
                  <a:gd name="T12" fmla="*/ 173 w 190"/>
                  <a:gd name="T13" fmla="*/ 53 h 256"/>
                  <a:gd name="T14" fmla="*/ 173 w 190"/>
                  <a:gd name="T15" fmla="*/ 121 h 256"/>
                  <a:gd name="T16" fmla="*/ 190 w 190"/>
                  <a:gd name="T17" fmla="*/ 121 h 256"/>
                  <a:gd name="T18" fmla="*/ 190 w 190"/>
                  <a:gd name="T19" fmla="*/ 48 h 256"/>
                  <a:gd name="T20" fmla="*/ 187 w 190"/>
                  <a:gd name="T21" fmla="*/ 42 h 256"/>
                  <a:gd name="T22" fmla="*/ 142 w 190"/>
                  <a:gd name="T23" fmla="*/ 2 h 256"/>
                  <a:gd name="T24" fmla="*/ 137 w 190"/>
                  <a:gd name="T25" fmla="*/ 0 h 256"/>
                  <a:gd name="T26" fmla="*/ 8 w 190"/>
                  <a:gd name="T27" fmla="*/ 0 h 256"/>
                  <a:gd name="T28" fmla="*/ 0 w 190"/>
                  <a:gd name="T29" fmla="*/ 8 h 256"/>
                  <a:gd name="T30" fmla="*/ 0 w 190"/>
                  <a:gd name="T31" fmla="*/ 247 h 256"/>
                  <a:gd name="T32" fmla="*/ 8 w 190"/>
                  <a:gd name="T33" fmla="*/ 256 h 256"/>
                  <a:gd name="T34" fmla="*/ 182 w 190"/>
                  <a:gd name="T35" fmla="*/ 256 h 256"/>
                  <a:gd name="T36" fmla="*/ 182 w 190"/>
                  <a:gd name="T37" fmla="*/ 256 h 256"/>
                  <a:gd name="T38" fmla="*/ 190 w 190"/>
                  <a:gd name="T39" fmla="*/ 247 h 256"/>
                  <a:gd name="T40" fmla="*/ 190 w 190"/>
                  <a:gd name="T41" fmla="*/ 227 h 256"/>
                  <a:gd name="T42" fmla="*/ 173 w 190"/>
                  <a:gd name="T43" fmla="*/ 227 h 256"/>
                  <a:gd name="T44" fmla="*/ 173 w 190"/>
                  <a:gd name="T45" fmla="*/ 53 h 256"/>
                  <a:gd name="T46" fmla="*/ 173 w 190"/>
                  <a:gd name="T47" fmla="*/ 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0" h="256">
                    <a:moveTo>
                      <a:pt x="173" y="227"/>
                    </a:moveTo>
                    <a:cubicBezTo>
                      <a:pt x="173" y="239"/>
                      <a:pt x="173" y="239"/>
                      <a:pt x="173" y="239"/>
                    </a:cubicBezTo>
                    <a:cubicBezTo>
                      <a:pt x="16" y="239"/>
                      <a:pt x="16" y="239"/>
                      <a:pt x="16" y="239"/>
                    </a:cubicBezTo>
                    <a:cubicBezTo>
                      <a:pt x="16" y="17"/>
                      <a:pt x="16" y="17"/>
                      <a:pt x="16" y="17"/>
                    </a:cubicBezTo>
                    <a:cubicBezTo>
                      <a:pt x="134" y="17"/>
                      <a:pt x="134" y="17"/>
                      <a:pt x="134" y="17"/>
                    </a:cubicBezTo>
                    <a:cubicBezTo>
                      <a:pt x="134" y="53"/>
                      <a:pt x="134" y="53"/>
                      <a:pt x="134" y="53"/>
                    </a:cubicBezTo>
                    <a:cubicBezTo>
                      <a:pt x="173" y="53"/>
                      <a:pt x="173" y="53"/>
                      <a:pt x="173" y="53"/>
                    </a:cubicBezTo>
                    <a:cubicBezTo>
                      <a:pt x="173" y="121"/>
                      <a:pt x="173" y="121"/>
                      <a:pt x="173" y="121"/>
                    </a:cubicBezTo>
                    <a:cubicBezTo>
                      <a:pt x="190" y="121"/>
                      <a:pt x="190" y="121"/>
                      <a:pt x="190" y="121"/>
                    </a:cubicBezTo>
                    <a:cubicBezTo>
                      <a:pt x="190" y="48"/>
                      <a:pt x="190" y="48"/>
                      <a:pt x="190" y="48"/>
                    </a:cubicBezTo>
                    <a:cubicBezTo>
                      <a:pt x="190" y="46"/>
                      <a:pt x="189" y="44"/>
                      <a:pt x="187" y="42"/>
                    </a:cubicBezTo>
                    <a:cubicBezTo>
                      <a:pt x="142" y="2"/>
                      <a:pt x="142" y="2"/>
                      <a:pt x="142" y="2"/>
                    </a:cubicBezTo>
                    <a:cubicBezTo>
                      <a:pt x="141" y="1"/>
                      <a:pt x="139" y="0"/>
                      <a:pt x="137" y="0"/>
                    </a:cubicBezTo>
                    <a:cubicBezTo>
                      <a:pt x="8" y="0"/>
                      <a:pt x="8" y="0"/>
                      <a:pt x="8" y="0"/>
                    </a:cubicBezTo>
                    <a:cubicBezTo>
                      <a:pt x="3" y="0"/>
                      <a:pt x="0" y="4"/>
                      <a:pt x="0" y="8"/>
                    </a:cubicBezTo>
                    <a:cubicBezTo>
                      <a:pt x="0" y="247"/>
                      <a:pt x="0" y="247"/>
                      <a:pt x="0" y="247"/>
                    </a:cubicBezTo>
                    <a:cubicBezTo>
                      <a:pt x="0" y="252"/>
                      <a:pt x="3" y="256"/>
                      <a:pt x="8" y="256"/>
                    </a:cubicBezTo>
                    <a:cubicBezTo>
                      <a:pt x="182" y="256"/>
                      <a:pt x="182" y="256"/>
                      <a:pt x="182" y="256"/>
                    </a:cubicBezTo>
                    <a:cubicBezTo>
                      <a:pt x="182" y="256"/>
                      <a:pt x="182" y="256"/>
                      <a:pt x="182" y="256"/>
                    </a:cubicBezTo>
                    <a:cubicBezTo>
                      <a:pt x="186" y="256"/>
                      <a:pt x="190" y="252"/>
                      <a:pt x="190" y="247"/>
                    </a:cubicBezTo>
                    <a:cubicBezTo>
                      <a:pt x="190" y="227"/>
                      <a:pt x="190" y="227"/>
                      <a:pt x="190" y="227"/>
                    </a:cubicBezTo>
                    <a:lnTo>
                      <a:pt x="173" y="227"/>
                    </a:lnTo>
                    <a:close/>
                    <a:moveTo>
                      <a:pt x="173" y="53"/>
                    </a:moveTo>
                    <a:cubicBezTo>
                      <a:pt x="173" y="53"/>
                      <a:pt x="173" y="53"/>
                      <a:pt x="173"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25"/>
              <p:cNvSpPr>
                <a:spLocks noEditPoints="1"/>
              </p:cNvSpPr>
              <p:nvPr/>
            </p:nvSpPr>
            <p:spPr bwMode="auto">
              <a:xfrm>
                <a:off x="2054" y="2807"/>
                <a:ext cx="59" cy="59"/>
              </a:xfrm>
              <a:custGeom>
                <a:avLst/>
                <a:gdLst>
                  <a:gd name="T0" fmla="*/ 0 w 59"/>
                  <a:gd name="T1" fmla="*/ 0 h 59"/>
                  <a:gd name="T2" fmla="*/ 0 w 59"/>
                  <a:gd name="T3" fmla="*/ 59 h 59"/>
                  <a:gd name="T4" fmla="*/ 59 w 59"/>
                  <a:gd name="T5" fmla="*/ 59 h 59"/>
                  <a:gd name="T6" fmla="*/ 59 w 59"/>
                  <a:gd name="T7" fmla="*/ 0 h 59"/>
                  <a:gd name="T8" fmla="*/ 0 w 59"/>
                  <a:gd name="T9" fmla="*/ 0 h 59"/>
                  <a:gd name="T10" fmla="*/ 44 w 59"/>
                  <a:gd name="T11" fmla="*/ 45 h 59"/>
                  <a:gd name="T12" fmla="*/ 15 w 59"/>
                  <a:gd name="T13" fmla="*/ 45 h 59"/>
                  <a:gd name="T14" fmla="*/ 15 w 59"/>
                  <a:gd name="T15" fmla="*/ 15 h 59"/>
                  <a:gd name="T16" fmla="*/ 44 w 59"/>
                  <a:gd name="T17" fmla="*/ 15 h 59"/>
                  <a:gd name="T18" fmla="*/ 44 w 59"/>
                  <a:gd name="T19" fmla="*/ 4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0" y="0"/>
                    </a:moveTo>
                    <a:lnTo>
                      <a:pt x="0" y="59"/>
                    </a:lnTo>
                    <a:lnTo>
                      <a:pt x="59" y="59"/>
                    </a:lnTo>
                    <a:lnTo>
                      <a:pt x="59" y="0"/>
                    </a:lnTo>
                    <a:lnTo>
                      <a:pt x="0" y="0"/>
                    </a:lnTo>
                    <a:close/>
                    <a:moveTo>
                      <a:pt x="44" y="45"/>
                    </a:moveTo>
                    <a:lnTo>
                      <a:pt x="15" y="45"/>
                    </a:lnTo>
                    <a:lnTo>
                      <a:pt x="15" y="15"/>
                    </a:lnTo>
                    <a:lnTo>
                      <a:pt x="44" y="15"/>
                    </a:lnTo>
                    <a:lnTo>
                      <a:pt x="4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noEditPoints="1"/>
              </p:cNvSpPr>
              <p:nvPr/>
            </p:nvSpPr>
            <p:spPr bwMode="auto">
              <a:xfrm>
                <a:off x="2129" y="2847"/>
                <a:ext cx="81" cy="19"/>
              </a:xfrm>
              <a:custGeom>
                <a:avLst/>
                <a:gdLst>
                  <a:gd name="T0" fmla="*/ 66 w 66"/>
                  <a:gd name="T1" fmla="*/ 0 h 16"/>
                  <a:gd name="T2" fmla="*/ 0 w 66"/>
                  <a:gd name="T3" fmla="*/ 0 h 16"/>
                  <a:gd name="T4" fmla="*/ 0 w 66"/>
                  <a:gd name="T5" fmla="*/ 1 h 16"/>
                  <a:gd name="T6" fmla="*/ 0 w 66"/>
                  <a:gd name="T7" fmla="*/ 16 h 16"/>
                  <a:gd name="T8" fmla="*/ 0 w 66"/>
                  <a:gd name="T9" fmla="*/ 16 h 16"/>
                  <a:gd name="T10" fmla="*/ 66 w 66"/>
                  <a:gd name="T11" fmla="*/ 16 h 16"/>
                  <a:gd name="T12" fmla="*/ 66 w 66"/>
                  <a:gd name="T13" fmla="*/ 16 h 16"/>
                  <a:gd name="T14" fmla="*/ 66 w 66"/>
                  <a:gd name="T15" fmla="*/ 1 h 16"/>
                  <a:gd name="T16" fmla="*/ 66 w 66"/>
                  <a:gd name="T17" fmla="*/ 0 h 16"/>
                  <a:gd name="T18" fmla="*/ 66 w 66"/>
                  <a:gd name="T19" fmla="*/ 0 h 16"/>
                  <a:gd name="T20" fmla="*/ 66 w 66"/>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6">
                    <a:moveTo>
                      <a:pt x="66" y="0"/>
                    </a:moveTo>
                    <a:cubicBezTo>
                      <a:pt x="0" y="0"/>
                      <a:pt x="0" y="0"/>
                      <a:pt x="0" y="0"/>
                    </a:cubicBezTo>
                    <a:cubicBezTo>
                      <a:pt x="0" y="0"/>
                      <a:pt x="0" y="0"/>
                      <a:pt x="0" y="1"/>
                    </a:cubicBezTo>
                    <a:cubicBezTo>
                      <a:pt x="0" y="16"/>
                      <a:pt x="0" y="16"/>
                      <a:pt x="0" y="16"/>
                    </a:cubicBezTo>
                    <a:cubicBezTo>
                      <a:pt x="0" y="16"/>
                      <a:pt x="0" y="16"/>
                      <a:pt x="0" y="16"/>
                    </a:cubicBezTo>
                    <a:cubicBezTo>
                      <a:pt x="66" y="16"/>
                      <a:pt x="66" y="16"/>
                      <a:pt x="66" y="16"/>
                    </a:cubicBezTo>
                    <a:cubicBezTo>
                      <a:pt x="66" y="16"/>
                      <a:pt x="66" y="16"/>
                      <a:pt x="66" y="16"/>
                    </a:cubicBezTo>
                    <a:cubicBezTo>
                      <a:pt x="66" y="1"/>
                      <a:pt x="66" y="1"/>
                      <a:pt x="66" y="1"/>
                    </a:cubicBezTo>
                    <a:cubicBezTo>
                      <a:pt x="66" y="0"/>
                      <a:pt x="66" y="0"/>
                      <a:pt x="66" y="0"/>
                    </a:cubicBezTo>
                    <a:close/>
                    <a:moveTo>
                      <a:pt x="66" y="0"/>
                    </a:moveTo>
                    <a:cubicBezTo>
                      <a:pt x="66" y="0"/>
                      <a:pt x="66" y="0"/>
                      <a:pt x="6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7"/>
              <p:cNvSpPr>
                <a:spLocks noEditPoints="1"/>
              </p:cNvSpPr>
              <p:nvPr/>
            </p:nvSpPr>
            <p:spPr bwMode="auto">
              <a:xfrm>
                <a:off x="2129" y="2807"/>
                <a:ext cx="31" cy="21"/>
              </a:xfrm>
              <a:custGeom>
                <a:avLst/>
                <a:gdLst>
                  <a:gd name="T0" fmla="*/ 0 w 25"/>
                  <a:gd name="T1" fmla="*/ 17 h 17"/>
                  <a:gd name="T2" fmla="*/ 25 w 25"/>
                  <a:gd name="T3" fmla="*/ 17 h 17"/>
                  <a:gd name="T4" fmla="*/ 25 w 25"/>
                  <a:gd name="T5" fmla="*/ 16 h 17"/>
                  <a:gd name="T6" fmla="*/ 25 w 25"/>
                  <a:gd name="T7" fmla="*/ 1 h 17"/>
                  <a:gd name="T8" fmla="*/ 25 w 25"/>
                  <a:gd name="T9" fmla="*/ 0 h 17"/>
                  <a:gd name="T10" fmla="*/ 0 w 25"/>
                  <a:gd name="T11" fmla="*/ 0 h 17"/>
                  <a:gd name="T12" fmla="*/ 0 w 25"/>
                  <a:gd name="T13" fmla="*/ 1 h 17"/>
                  <a:gd name="T14" fmla="*/ 0 w 25"/>
                  <a:gd name="T15" fmla="*/ 16 h 17"/>
                  <a:gd name="T16" fmla="*/ 0 w 25"/>
                  <a:gd name="T17" fmla="*/ 17 h 17"/>
                  <a:gd name="T18" fmla="*/ 0 w 25"/>
                  <a:gd name="T19" fmla="*/ 17 h 17"/>
                  <a:gd name="T20" fmla="*/ 0 w 25"/>
                  <a:gd name="T2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17">
                    <a:moveTo>
                      <a:pt x="0" y="17"/>
                    </a:moveTo>
                    <a:cubicBezTo>
                      <a:pt x="25" y="17"/>
                      <a:pt x="25" y="17"/>
                      <a:pt x="25" y="17"/>
                    </a:cubicBezTo>
                    <a:cubicBezTo>
                      <a:pt x="25" y="17"/>
                      <a:pt x="25" y="16"/>
                      <a:pt x="25" y="16"/>
                    </a:cubicBezTo>
                    <a:cubicBezTo>
                      <a:pt x="25" y="1"/>
                      <a:pt x="25" y="1"/>
                      <a:pt x="25" y="1"/>
                    </a:cubicBezTo>
                    <a:cubicBezTo>
                      <a:pt x="25" y="1"/>
                      <a:pt x="25" y="0"/>
                      <a:pt x="25" y="0"/>
                    </a:cubicBezTo>
                    <a:cubicBezTo>
                      <a:pt x="0" y="0"/>
                      <a:pt x="0" y="0"/>
                      <a:pt x="0" y="0"/>
                    </a:cubicBezTo>
                    <a:cubicBezTo>
                      <a:pt x="0" y="0"/>
                      <a:pt x="0" y="1"/>
                      <a:pt x="0" y="1"/>
                    </a:cubicBezTo>
                    <a:cubicBezTo>
                      <a:pt x="0" y="16"/>
                      <a:pt x="0" y="16"/>
                      <a:pt x="0" y="16"/>
                    </a:cubicBezTo>
                    <a:cubicBezTo>
                      <a:pt x="0" y="16"/>
                      <a:pt x="0" y="17"/>
                      <a:pt x="0" y="17"/>
                    </a:cubicBezTo>
                    <a:close/>
                    <a:moveTo>
                      <a:pt x="0" y="17"/>
                    </a:moveTo>
                    <a:cubicBezTo>
                      <a:pt x="0" y="17"/>
                      <a:pt x="0" y="17"/>
                      <a:pt x="0" y="1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8"/>
              <p:cNvSpPr>
                <a:spLocks noEditPoints="1"/>
              </p:cNvSpPr>
              <p:nvPr/>
            </p:nvSpPr>
            <p:spPr bwMode="auto">
              <a:xfrm>
                <a:off x="2054" y="2926"/>
                <a:ext cx="106" cy="19"/>
              </a:xfrm>
              <a:custGeom>
                <a:avLst/>
                <a:gdLst>
                  <a:gd name="T0" fmla="*/ 86 w 86"/>
                  <a:gd name="T1" fmla="*/ 0 h 16"/>
                  <a:gd name="T2" fmla="*/ 0 w 86"/>
                  <a:gd name="T3" fmla="*/ 0 h 16"/>
                  <a:gd name="T4" fmla="*/ 0 w 86"/>
                  <a:gd name="T5" fmla="*/ 1 h 16"/>
                  <a:gd name="T6" fmla="*/ 0 w 86"/>
                  <a:gd name="T7" fmla="*/ 16 h 16"/>
                  <a:gd name="T8" fmla="*/ 0 w 86"/>
                  <a:gd name="T9" fmla="*/ 16 h 16"/>
                  <a:gd name="T10" fmla="*/ 86 w 86"/>
                  <a:gd name="T11" fmla="*/ 16 h 16"/>
                  <a:gd name="T12" fmla="*/ 86 w 86"/>
                  <a:gd name="T13" fmla="*/ 16 h 16"/>
                  <a:gd name="T14" fmla="*/ 86 w 86"/>
                  <a:gd name="T15" fmla="*/ 1 h 16"/>
                  <a:gd name="T16" fmla="*/ 86 w 86"/>
                  <a:gd name="T17" fmla="*/ 0 h 16"/>
                  <a:gd name="T18" fmla="*/ 86 w 86"/>
                  <a:gd name="T19" fmla="*/ 0 h 16"/>
                  <a:gd name="T20" fmla="*/ 86 w 86"/>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16">
                    <a:moveTo>
                      <a:pt x="86" y="0"/>
                    </a:moveTo>
                    <a:cubicBezTo>
                      <a:pt x="0" y="0"/>
                      <a:pt x="0" y="0"/>
                      <a:pt x="0" y="0"/>
                    </a:cubicBezTo>
                    <a:cubicBezTo>
                      <a:pt x="0" y="0"/>
                      <a:pt x="0" y="0"/>
                      <a:pt x="0" y="1"/>
                    </a:cubicBezTo>
                    <a:cubicBezTo>
                      <a:pt x="0" y="16"/>
                      <a:pt x="0" y="16"/>
                      <a:pt x="0" y="16"/>
                    </a:cubicBezTo>
                    <a:cubicBezTo>
                      <a:pt x="0" y="16"/>
                      <a:pt x="0" y="16"/>
                      <a:pt x="0" y="16"/>
                    </a:cubicBezTo>
                    <a:cubicBezTo>
                      <a:pt x="86" y="16"/>
                      <a:pt x="86" y="16"/>
                      <a:pt x="86" y="16"/>
                    </a:cubicBezTo>
                    <a:cubicBezTo>
                      <a:pt x="86" y="16"/>
                      <a:pt x="86" y="16"/>
                      <a:pt x="86" y="16"/>
                    </a:cubicBezTo>
                    <a:cubicBezTo>
                      <a:pt x="86" y="1"/>
                      <a:pt x="86" y="1"/>
                      <a:pt x="86" y="1"/>
                    </a:cubicBezTo>
                    <a:cubicBezTo>
                      <a:pt x="86" y="0"/>
                      <a:pt x="86" y="0"/>
                      <a:pt x="86" y="0"/>
                    </a:cubicBezTo>
                    <a:close/>
                    <a:moveTo>
                      <a:pt x="86" y="0"/>
                    </a:moveTo>
                    <a:cubicBezTo>
                      <a:pt x="86" y="0"/>
                      <a:pt x="86"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9"/>
              <p:cNvSpPr>
                <a:spLocks noEditPoints="1"/>
              </p:cNvSpPr>
              <p:nvPr/>
            </p:nvSpPr>
            <p:spPr bwMode="auto">
              <a:xfrm>
                <a:off x="2054" y="2965"/>
                <a:ext cx="96" cy="20"/>
              </a:xfrm>
              <a:custGeom>
                <a:avLst/>
                <a:gdLst>
                  <a:gd name="T0" fmla="*/ 77 w 78"/>
                  <a:gd name="T1" fmla="*/ 0 h 16"/>
                  <a:gd name="T2" fmla="*/ 0 w 78"/>
                  <a:gd name="T3" fmla="*/ 0 h 16"/>
                  <a:gd name="T4" fmla="*/ 0 w 78"/>
                  <a:gd name="T5" fmla="*/ 1 h 16"/>
                  <a:gd name="T6" fmla="*/ 0 w 78"/>
                  <a:gd name="T7" fmla="*/ 16 h 16"/>
                  <a:gd name="T8" fmla="*/ 0 w 78"/>
                  <a:gd name="T9" fmla="*/ 16 h 16"/>
                  <a:gd name="T10" fmla="*/ 77 w 78"/>
                  <a:gd name="T11" fmla="*/ 16 h 16"/>
                  <a:gd name="T12" fmla="*/ 78 w 78"/>
                  <a:gd name="T13" fmla="*/ 16 h 16"/>
                  <a:gd name="T14" fmla="*/ 78 w 78"/>
                  <a:gd name="T15" fmla="*/ 1 h 16"/>
                  <a:gd name="T16" fmla="*/ 77 w 78"/>
                  <a:gd name="T17" fmla="*/ 0 h 16"/>
                  <a:gd name="T18" fmla="*/ 77 w 78"/>
                  <a:gd name="T19" fmla="*/ 0 h 16"/>
                  <a:gd name="T20" fmla="*/ 77 w 78"/>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16">
                    <a:moveTo>
                      <a:pt x="77" y="0"/>
                    </a:moveTo>
                    <a:cubicBezTo>
                      <a:pt x="0" y="0"/>
                      <a:pt x="0" y="0"/>
                      <a:pt x="0" y="0"/>
                    </a:cubicBezTo>
                    <a:cubicBezTo>
                      <a:pt x="0" y="0"/>
                      <a:pt x="0" y="0"/>
                      <a:pt x="0" y="1"/>
                    </a:cubicBezTo>
                    <a:cubicBezTo>
                      <a:pt x="0" y="16"/>
                      <a:pt x="0" y="16"/>
                      <a:pt x="0" y="16"/>
                    </a:cubicBezTo>
                    <a:cubicBezTo>
                      <a:pt x="0" y="16"/>
                      <a:pt x="0" y="16"/>
                      <a:pt x="0" y="16"/>
                    </a:cubicBezTo>
                    <a:cubicBezTo>
                      <a:pt x="77" y="16"/>
                      <a:pt x="77" y="16"/>
                      <a:pt x="77" y="16"/>
                    </a:cubicBezTo>
                    <a:cubicBezTo>
                      <a:pt x="77" y="16"/>
                      <a:pt x="78" y="16"/>
                      <a:pt x="78" y="16"/>
                    </a:cubicBezTo>
                    <a:cubicBezTo>
                      <a:pt x="78" y="1"/>
                      <a:pt x="78" y="1"/>
                      <a:pt x="78" y="1"/>
                    </a:cubicBezTo>
                    <a:cubicBezTo>
                      <a:pt x="78" y="0"/>
                      <a:pt x="77" y="0"/>
                      <a:pt x="77" y="0"/>
                    </a:cubicBezTo>
                    <a:close/>
                    <a:moveTo>
                      <a:pt x="77" y="0"/>
                    </a:moveTo>
                    <a:cubicBezTo>
                      <a:pt x="77" y="0"/>
                      <a:pt x="77" y="0"/>
                      <a:pt x="7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30"/>
              <p:cNvSpPr>
                <a:spLocks noEditPoints="1"/>
              </p:cNvSpPr>
              <p:nvPr/>
            </p:nvSpPr>
            <p:spPr bwMode="auto">
              <a:xfrm>
                <a:off x="2054" y="2886"/>
                <a:ext cx="124" cy="20"/>
              </a:xfrm>
              <a:custGeom>
                <a:avLst/>
                <a:gdLst>
                  <a:gd name="T0" fmla="*/ 1 w 101"/>
                  <a:gd name="T1" fmla="*/ 16 h 16"/>
                  <a:gd name="T2" fmla="*/ 100 w 101"/>
                  <a:gd name="T3" fmla="*/ 16 h 16"/>
                  <a:gd name="T4" fmla="*/ 101 w 101"/>
                  <a:gd name="T5" fmla="*/ 16 h 16"/>
                  <a:gd name="T6" fmla="*/ 101 w 101"/>
                  <a:gd name="T7" fmla="*/ 1 h 16"/>
                  <a:gd name="T8" fmla="*/ 100 w 101"/>
                  <a:gd name="T9" fmla="*/ 0 h 16"/>
                  <a:gd name="T10" fmla="*/ 1 w 101"/>
                  <a:gd name="T11" fmla="*/ 0 h 16"/>
                  <a:gd name="T12" fmla="*/ 0 w 101"/>
                  <a:gd name="T13" fmla="*/ 1 h 16"/>
                  <a:gd name="T14" fmla="*/ 0 w 101"/>
                  <a:gd name="T15" fmla="*/ 16 h 16"/>
                  <a:gd name="T16" fmla="*/ 1 w 101"/>
                  <a:gd name="T17" fmla="*/ 16 h 16"/>
                  <a:gd name="T18" fmla="*/ 1 w 101"/>
                  <a:gd name="T19" fmla="*/ 16 h 16"/>
                  <a:gd name="T20" fmla="*/ 1 w 101"/>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1" h="16">
                    <a:moveTo>
                      <a:pt x="1" y="16"/>
                    </a:moveTo>
                    <a:cubicBezTo>
                      <a:pt x="100" y="16"/>
                      <a:pt x="100" y="16"/>
                      <a:pt x="100" y="16"/>
                    </a:cubicBezTo>
                    <a:cubicBezTo>
                      <a:pt x="100" y="16"/>
                      <a:pt x="101" y="16"/>
                      <a:pt x="101" y="16"/>
                    </a:cubicBezTo>
                    <a:cubicBezTo>
                      <a:pt x="101" y="1"/>
                      <a:pt x="101" y="1"/>
                      <a:pt x="101" y="1"/>
                    </a:cubicBezTo>
                    <a:cubicBezTo>
                      <a:pt x="101" y="0"/>
                      <a:pt x="100" y="0"/>
                      <a:pt x="100" y="0"/>
                    </a:cubicBezTo>
                    <a:cubicBezTo>
                      <a:pt x="1" y="0"/>
                      <a:pt x="1" y="0"/>
                      <a:pt x="1" y="0"/>
                    </a:cubicBezTo>
                    <a:cubicBezTo>
                      <a:pt x="0" y="0"/>
                      <a:pt x="0" y="0"/>
                      <a:pt x="0" y="1"/>
                    </a:cubicBezTo>
                    <a:cubicBezTo>
                      <a:pt x="0" y="16"/>
                      <a:pt x="0" y="16"/>
                      <a:pt x="0" y="16"/>
                    </a:cubicBezTo>
                    <a:cubicBezTo>
                      <a:pt x="0" y="16"/>
                      <a:pt x="0" y="16"/>
                      <a:pt x="1" y="16"/>
                    </a:cubicBezTo>
                    <a:close/>
                    <a:moveTo>
                      <a:pt x="1" y="16"/>
                    </a:moveTo>
                    <a:cubicBezTo>
                      <a:pt x="1" y="16"/>
                      <a:pt x="1" y="16"/>
                      <a:pt x="1"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31"/>
              <p:cNvSpPr>
                <a:spLocks noEditPoints="1"/>
              </p:cNvSpPr>
              <p:nvPr/>
            </p:nvSpPr>
            <p:spPr bwMode="auto">
              <a:xfrm>
                <a:off x="2177" y="2869"/>
                <a:ext cx="128" cy="138"/>
              </a:xfrm>
              <a:custGeom>
                <a:avLst/>
                <a:gdLst>
                  <a:gd name="T0" fmla="*/ 63 w 104"/>
                  <a:gd name="T1" fmla="*/ 20 h 112"/>
                  <a:gd name="T2" fmla="*/ 85 w 104"/>
                  <a:gd name="T3" fmla="*/ 41 h 112"/>
                  <a:gd name="T4" fmla="*/ 33 w 104"/>
                  <a:gd name="T5" fmla="*/ 99 h 112"/>
                  <a:gd name="T6" fmla="*/ 10 w 104"/>
                  <a:gd name="T7" fmla="*/ 78 h 112"/>
                  <a:gd name="T8" fmla="*/ 63 w 104"/>
                  <a:gd name="T9" fmla="*/ 20 h 112"/>
                  <a:gd name="T10" fmla="*/ 100 w 104"/>
                  <a:gd name="T11" fmla="*/ 13 h 112"/>
                  <a:gd name="T12" fmla="*/ 90 w 104"/>
                  <a:gd name="T13" fmla="*/ 4 h 112"/>
                  <a:gd name="T14" fmla="*/ 77 w 104"/>
                  <a:gd name="T15" fmla="*/ 4 h 112"/>
                  <a:gd name="T16" fmla="*/ 68 w 104"/>
                  <a:gd name="T17" fmla="*/ 14 h 112"/>
                  <a:gd name="T18" fmla="*/ 91 w 104"/>
                  <a:gd name="T19" fmla="*/ 35 h 112"/>
                  <a:gd name="T20" fmla="*/ 101 w 104"/>
                  <a:gd name="T21" fmla="*/ 23 h 112"/>
                  <a:gd name="T22" fmla="*/ 100 w 104"/>
                  <a:gd name="T23" fmla="*/ 13 h 112"/>
                  <a:gd name="T24" fmla="*/ 1 w 104"/>
                  <a:gd name="T25" fmla="*/ 109 h 112"/>
                  <a:gd name="T26" fmla="*/ 4 w 104"/>
                  <a:gd name="T27" fmla="*/ 112 h 112"/>
                  <a:gd name="T28" fmla="*/ 28 w 104"/>
                  <a:gd name="T29" fmla="*/ 105 h 112"/>
                  <a:gd name="T30" fmla="*/ 5 w 104"/>
                  <a:gd name="T31" fmla="*/ 84 h 112"/>
                  <a:gd name="T32" fmla="*/ 1 w 104"/>
                  <a:gd name="T33" fmla="*/ 10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12">
                    <a:moveTo>
                      <a:pt x="63" y="20"/>
                    </a:moveTo>
                    <a:cubicBezTo>
                      <a:pt x="85" y="41"/>
                      <a:pt x="85" y="41"/>
                      <a:pt x="85" y="41"/>
                    </a:cubicBezTo>
                    <a:cubicBezTo>
                      <a:pt x="33" y="99"/>
                      <a:pt x="33" y="99"/>
                      <a:pt x="33" y="99"/>
                    </a:cubicBezTo>
                    <a:cubicBezTo>
                      <a:pt x="10" y="78"/>
                      <a:pt x="10" y="78"/>
                      <a:pt x="10" y="78"/>
                    </a:cubicBezTo>
                    <a:lnTo>
                      <a:pt x="63" y="20"/>
                    </a:lnTo>
                    <a:close/>
                    <a:moveTo>
                      <a:pt x="100" y="13"/>
                    </a:moveTo>
                    <a:cubicBezTo>
                      <a:pt x="90" y="4"/>
                      <a:pt x="90" y="4"/>
                      <a:pt x="90" y="4"/>
                    </a:cubicBezTo>
                    <a:cubicBezTo>
                      <a:pt x="86" y="0"/>
                      <a:pt x="80" y="1"/>
                      <a:pt x="77" y="4"/>
                    </a:cubicBezTo>
                    <a:cubicBezTo>
                      <a:pt x="68" y="14"/>
                      <a:pt x="68" y="14"/>
                      <a:pt x="68" y="14"/>
                    </a:cubicBezTo>
                    <a:cubicBezTo>
                      <a:pt x="91" y="35"/>
                      <a:pt x="91" y="35"/>
                      <a:pt x="91" y="35"/>
                    </a:cubicBezTo>
                    <a:cubicBezTo>
                      <a:pt x="101" y="23"/>
                      <a:pt x="101" y="23"/>
                      <a:pt x="101" y="23"/>
                    </a:cubicBezTo>
                    <a:cubicBezTo>
                      <a:pt x="104" y="20"/>
                      <a:pt x="104" y="16"/>
                      <a:pt x="100" y="13"/>
                    </a:cubicBezTo>
                    <a:close/>
                    <a:moveTo>
                      <a:pt x="1" y="109"/>
                    </a:moveTo>
                    <a:cubicBezTo>
                      <a:pt x="0" y="111"/>
                      <a:pt x="2" y="112"/>
                      <a:pt x="4" y="112"/>
                    </a:cubicBezTo>
                    <a:cubicBezTo>
                      <a:pt x="28" y="105"/>
                      <a:pt x="28" y="105"/>
                      <a:pt x="28" y="105"/>
                    </a:cubicBezTo>
                    <a:cubicBezTo>
                      <a:pt x="5" y="84"/>
                      <a:pt x="5" y="84"/>
                      <a:pt x="5" y="84"/>
                    </a:cubicBezTo>
                    <a:lnTo>
                      <a:pt x="1" y="1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Rectangle 146"/>
          <p:cNvSpPr/>
          <p:nvPr/>
        </p:nvSpPr>
        <p:spPr>
          <a:xfrm>
            <a:off x="1780074" y="5166043"/>
            <a:ext cx="6708240" cy="25400"/>
          </a:xfrm>
          <a:prstGeom prst="rect">
            <a:avLst/>
          </a:prstGeom>
          <a:solidFill>
            <a:srgbClr val="2BBD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147"/>
          <p:cNvGrpSpPr/>
          <p:nvPr/>
        </p:nvGrpSpPr>
        <p:grpSpPr>
          <a:xfrm>
            <a:off x="2227911" y="5287209"/>
            <a:ext cx="247174" cy="108000"/>
            <a:chOff x="959111" y="1583570"/>
            <a:chExt cx="247174" cy="108000"/>
          </a:xfrm>
        </p:grpSpPr>
        <p:sp>
          <p:nvSpPr>
            <p:cNvPr id="22"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23"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9A1C4E"/>
                  </a:solidFill>
                  <a:latin typeface="Calibri" panose="020F0502020204030204" pitchFamily="34" charset="0"/>
                </a:rPr>
                <a:t>C</a:t>
              </a:r>
            </a:p>
          </p:txBody>
        </p:sp>
      </p:grpSp>
      <p:grpSp>
        <p:nvGrpSpPr>
          <p:cNvPr id="24" name="Group 30"/>
          <p:cNvGrpSpPr>
            <a:grpSpLocks noChangeAspect="1"/>
          </p:cNvGrpSpPr>
          <p:nvPr/>
        </p:nvGrpSpPr>
        <p:grpSpPr bwMode="auto">
          <a:xfrm>
            <a:off x="2197112" y="4756092"/>
            <a:ext cx="324000" cy="269487"/>
            <a:chOff x="2002" y="2749"/>
            <a:chExt cx="315" cy="262"/>
          </a:xfrm>
          <a:solidFill>
            <a:srgbClr val="2BBDBA"/>
          </a:solidFill>
        </p:grpSpPr>
        <p:sp>
          <p:nvSpPr>
            <p:cNvPr id="25" name="Oval 31"/>
            <p:cNvSpPr>
              <a:spLocks noChangeArrowheads="1"/>
            </p:cNvSpPr>
            <p:nvPr/>
          </p:nvSpPr>
          <p:spPr bwMode="auto">
            <a:xfrm>
              <a:off x="2029" y="2801"/>
              <a:ext cx="49" cy="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
            <p:cNvSpPr>
              <a:spLocks/>
            </p:cNvSpPr>
            <p:nvPr/>
          </p:nvSpPr>
          <p:spPr bwMode="auto">
            <a:xfrm>
              <a:off x="2025" y="2852"/>
              <a:ext cx="96" cy="157"/>
            </a:xfrm>
            <a:custGeom>
              <a:avLst/>
              <a:gdLst>
                <a:gd name="T0" fmla="*/ 62 w 78"/>
                <a:gd name="T1" fmla="*/ 64 h 127"/>
                <a:gd name="T2" fmla="*/ 52 w 78"/>
                <a:gd name="T3" fmla="*/ 56 h 127"/>
                <a:gd name="T4" fmla="*/ 52 w 78"/>
                <a:gd name="T5" fmla="*/ 56 h 127"/>
                <a:gd name="T6" fmla="*/ 37 w 78"/>
                <a:gd name="T7" fmla="*/ 56 h 127"/>
                <a:gd name="T8" fmla="*/ 37 w 78"/>
                <a:gd name="T9" fmla="*/ 35 h 127"/>
                <a:gd name="T10" fmla="*/ 56 w 78"/>
                <a:gd name="T11" fmla="*/ 42 h 127"/>
                <a:gd name="T12" fmla="*/ 72 w 78"/>
                <a:gd name="T13" fmla="*/ 39 h 127"/>
                <a:gd name="T14" fmla="*/ 77 w 78"/>
                <a:gd name="T15" fmla="*/ 29 h 127"/>
                <a:gd name="T16" fmla="*/ 67 w 78"/>
                <a:gd name="T17" fmla="*/ 24 h 127"/>
                <a:gd name="T18" fmla="*/ 35 w 78"/>
                <a:gd name="T19" fmla="*/ 8 h 127"/>
                <a:gd name="T20" fmla="*/ 35 w 78"/>
                <a:gd name="T21" fmla="*/ 8 h 127"/>
                <a:gd name="T22" fmla="*/ 23 w 78"/>
                <a:gd name="T23" fmla="*/ 0 h 127"/>
                <a:gd name="T24" fmla="*/ 19 w 78"/>
                <a:gd name="T25" fmla="*/ 0 h 127"/>
                <a:gd name="T26" fmla="*/ 14 w 78"/>
                <a:gd name="T27" fmla="*/ 0 h 127"/>
                <a:gd name="T28" fmla="*/ 14 w 78"/>
                <a:gd name="T29" fmla="*/ 0 h 127"/>
                <a:gd name="T30" fmla="*/ 0 w 78"/>
                <a:gd name="T31" fmla="*/ 15 h 127"/>
                <a:gd name="T32" fmla="*/ 0 w 78"/>
                <a:gd name="T33" fmla="*/ 59 h 127"/>
                <a:gd name="T34" fmla="*/ 19 w 78"/>
                <a:gd name="T35" fmla="*/ 74 h 127"/>
                <a:gd name="T36" fmla="*/ 20 w 78"/>
                <a:gd name="T37" fmla="*/ 74 h 127"/>
                <a:gd name="T38" fmla="*/ 44 w 78"/>
                <a:gd name="T39" fmla="*/ 74 h 127"/>
                <a:gd name="T40" fmla="*/ 50 w 78"/>
                <a:gd name="T41" fmla="*/ 119 h 127"/>
                <a:gd name="T42" fmla="*/ 59 w 78"/>
                <a:gd name="T43" fmla="*/ 127 h 127"/>
                <a:gd name="T44" fmla="*/ 60 w 78"/>
                <a:gd name="T45" fmla="*/ 127 h 127"/>
                <a:gd name="T46" fmla="*/ 68 w 78"/>
                <a:gd name="T47" fmla="*/ 117 h 127"/>
                <a:gd name="T48" fmla="*/ 62 w 78"/>
                <a:gd name="T49" fmla="*/ 6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127">
                  <a:moveTo>
                    <a:pt x="62" y="64"/>
                  </a:moveTo>
                  <a:cubicBezTo>
                    <a:pt x="61" y="60"/>
                    <a:pt x="57" y="56"/>
                    <a:pt x="52" y="56"/>
                  </a:cubicBezTo>
                  <a:cubicBezTo>
                    <a:pt x="52" y="56"/>
                    <a:pt x="52" y="56"/>
                    <a:pt x="52" y="56"/>
                  </a:cubicBezTo>
                  <a:cubicBezTo>
                    <a:pt x="37" y="56"/>
                    <a:pt x="37" y="56"/>
                    <a:pt x="37" y="56"/>
                  </a:cubicBezTo>
                  <a:cubicBezTo>
                    <a:pt x="37" y="35"/>
                    <a:pt x="37" y="35"/>
                    <a:pt x="37" y="35"/>
                  </a:cubicBezTo>
                  <a:cubicBezTo>
                    <a:pt x="42" y="39"/>
                    <a:pt x="48" y="42"/>
                    <a:pt x="56" y="42"/>
                  </a:cubicBezTo>
                  <a:cubicBezTo>
                    <a:pt x="61" y="42"/>
                    <a:pt x="66" y="41"/>
                    <a:pt x="72" y="39"/>
                  </a:cubicBezTo>
                  <a:cubicBezTo>
                    <a:pt x="76" y="37"/>
                    <a:pt x="78" y="33"/>
                    <a:pt x="77" y="29"/>
                  </a:cubicBezTo>
                  <a:cubicBezTo>
                    <a:pt x="75" y="25"/>
                    <a:pt x="71" y="23"/>
                    <a:pt x="67" y="24"/>
                  </a:cubicBezTo>
                  <a:cubicBezTo>
                    <a:pt x="51" y="30"/>
                    <a:pt x="48" y="27"/>
                    <a:pt x="35" y="8"/>
                  </a:cubicBezTo>
                  <a:cubicBezTo>
                    <a:pt x="35" y="8"/>
                    <a:pt x="35" y="8"/>
                    <a:pt x="35" y="8"/>
                  </a:cubicBezTo>
                  <a:cubicBezTo>
                    <a:pt x="32" y="4"/>
                    <a:pt x="27" y="1"/>
                    <a:pt x="23" y="0"/>
                  </a:cubicBezTo>
                  <a:cubicBezTo>
                    <a:pt x="23" y="0"/>
                    <a:pt x="21" y="0"/>
                    <a:pt x="19" y="0"/>
                  </a:cubicBezTo>
                  <a:cubicBezTo>
                    <a:pt x="17" y="0"/>
                    <a:pt x="14" y="0"/>
                    <a:pt x="14" y="0"/>
                  </a:cubicBezTo>
                  <a:cubicBezTo>
                    <a:pt x="14" y="0"/>
                    <a:pt x="14" y="0"/>
                    <a:pt x="14" y="0"/>
                  </a:cubicBezTo>
                  <a:cubicBezTo>
                    <a:pt x="8" y="2"/>
                    <a:pt x="0" y="7"/>
                    <a:pt x="0" y="15"/>
                  </a:cubicBezTo>
                  <a:cubicBezTo>
                    <a:pt x="0" y="59"/>
                    <a:pt x="0" y="59"/>
                    <a:pt x="0" y="59"/>
                  </a:cubicBezTo>
                  <a:cubicBezTo>
                    <a:pt x="0" y="69"/>
                    <a:pt x="10" y="74"/>
                    <a:pt x="19" y="74"/>
                  </a:cubicBezTo>
                  <a:cubicBezTo>
                    <a:pt x="19" y="74"/>
                    <a:pt x="20" y="74"/>
                    <a:pt x="20" y="74"/>
                  </a:cubicBezTo>
                  <a:cubicBezTo>
                    <a:pt x="44" y="74"/>
                    <a:pt x="44" y="74"/>
                    <a:pt x="44" y="74"/>
                  </a:cubicBezTo>
                  <a:cubicBezTo>
                    <a:pt x="50" y="119"/>
                    <a:pt x="50" y="119"/>
                    <a:pt x="50" y="119"/>
                  </a:cubicBezTo>
                  <a:cubicBezTo>
                    <a:pt x="50" y="124"/>
                    <a:pt x="54" y="127"/>
                    <a:pt x="59" y="127"/>
                  </a:cubicBezTo>
                  <a:cubicBezTo>
                    <a:pt x="59" y="127"/>
                    <a:pt x="59" y="127"/>
                    <a:pt x="60" y="127"/>
                  </a:cubicBezTo>
                  <a:cubicBezTo>
                    <a:pt x="65" y="127"/>
                    <a:pt x="68" y="122"/>
                    <a:pt x="68" y="117"/>
                  </a:cubicBezTo>
                  <a:lnTo>
                    <a:pt x="62"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3"/>
            <p:cNvSpPr>
              <a:spLocks/>
            </p:cNvSpPr>
            <p:nvPr/>
          </p:nvSpPr>
          <p:spPr bwMode="auto">
            <a:xfrm>
              <a:off x="2002" y="2862"/>
              <a:ext cx="75" cy="149"/>
            </a:xfrm>
            <a:custGeom>
              <a:avLst/>
              <a:gdLst>
                <a:gd name="T0" fmla="*/ 61 w 61"/>
                <a:gd name="T1" fmla="*/ 77 h 120"/>
                <a:gd name="T2" fmla="*/ 53 w 61"/>
                <a:gd name="T3" fmla="*/ 69 h 120"/>
                <a:gd name="T4" fmla="*/ 15 w 61"/>
                <a:gd name="T5" fmla="*/ 69 h 120"/>
                <a:gd name="T6" fmla="*/ 15 w 61"/>
                <a:gd name="T7" fmla="*/ 8 h 120"/>
                <a:gd name="T8" fmla="*/ 8 w 61"/>
                <a:gd name="T9" fmla="*/ 0 h 120"/>
                <a:gd name="T10" fmla="*/ 0 w 61"/>
                <a:gd name="T11" fmla="*/ 8 h 120"/>
                <a:gd name="T12" fmla="*/ 0 w 61"/>
                <a:gd name="T13" fmla="*/ 77 h 120"/>
                <a:gd name="T14" fmla="*/ 4 w 61"/>
                <a:gd name="T15" fmla="*/ 83 h 120"/>
                <a:gd name="T16" fmla="*/ 1 w 61"/>
                <a:gd name="T17" fmla="*/ 92 h 120"/>
                <a:gd name="T18" fmla="*/ 1 w 61"/>
                <a:gd name="T19" fmla="*/ 114 h 120"/>
                <a:gd name="T20" fmla="*/ 8 w 61"/>
                <a:gd name="T21" fmla="*/ 120 h 120"/>
                <a:gd name="T22" fmla="*/ 14 w 61"/>
                <a:gd name="T23" fmla="*/ 114 h 120"/>
                <a:gd name="T24" fmla="*/ 14 w 61"/>
                <a:gd name="T25" fmla="*/ 92 h 120"/>
                <a:gd name="T26" fmla="*/ 20 w 61"/>
                <a:gd name="T27" fmla="*/ 87 h 120"/>
                <a:gd name="T28" fmla="*/ 41 w 61"/>
                <a:gd name="T29" fmla="*/ 87 h 120"/>
                <a:gd name="T30" fmla="*/ 46 w 61"/>
                <a:gd name="T31" fmla="*/ 92 h 120"/>
                <a:gd name="T32" fmla="*/ 46 w 61"/>
                <a:gd name="T33" fmla="*/ 114 h 120"/>
                <a:gd name="T34" fmla="*/ 53 w 61"/>
                <a:gd name="T35" fmla="*/ 120 h 120"/>
                <a:gd name="T36" fmla="*/ 59 w 61"/>
                <a:gd name="T37" fmla="*/ 114 h 120"/>
                <a:gd name="T38" fmla="*/ 59 w 61"/>
                <a:gd name="T39" fmla="*/ 92 h 120"/>
                <a:gd name="T40" fmla="*/ 57 w 61"/>
                <a:gd name="T41" fmla="*/ 83 h 120"/>
                <a:gd name="T42" fmla="*/ 61 w 61"/>
                <a:gd name="T43" fmla="*/ 7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20">
                  <a:moveTo>
                    <a:pt x="61" y="77"/>
                  </a:moveTo>
                  <a:cubicBezTo>
                    <a:pt x="61" y="72"/>
                    <a:pt x="58" y="69"/>
                    <a:pt x="53" y="69"/>
                  </a:cubicBezTo>
                  <a:cubicBezTo>
                    <a:pt x="15" y="69"/>
                    <a:pt x="15" y="69"/>
                    <a:pt x="15" y="69"/>
                  </a:cubicBezTo>
                  <a:cubicBezTo>
                    <a:pt x="15" y="8"/>
                    <a:pt x="15" y="8"/>
                    <a:pt x="15" y="8"/>
                  </a:cubicBezTo>
                  <a:cubicBezTo>
                    <a:pt x="15" y="4"/>
                    <a:pt x="12" y="0"/>
                    <a:pt x="8" y="0"/>
                  </a:cubicBezTo>
                  <a:cubicBezTo>
                    <a:pt x="3" y="0"/>
                    <a:pt x="0" y="4"/>
                    <a:pt x="0" y="8"/>
                  </a:cubicBezTo>
                  <a:cubicBezTo>
                    <a:pt x="0" y="77"/>
                    <a:pt x="0" y="77"/>
                    <a:pt x="0" y="77"/>
                  </a:cubicBezTo>
                  <a:cubicBezTo>
                    <a:pt x="0" y="79"/>
                    <a:pt x="2" y="82"/>
                    <a:pt x="4" y="83"/>
                  </a:cubicBezTo>
                  <a:cubicBezTo>
                    <a:pt x="2" y="86"/>
                    <a:pt x="1" y="89"/>
                    <a:pt x="1" y="92"/>
                  </a:cubicBezTo>
                  <a:cubicBezTo>
                    <a:pt x="1" y="114"/>
                    <a:pt x="1" y="114"/>
                    <a:pt x="1" y="114"/>
                  </a:cubicBezTo>
                  <a:cubicBezTo>
                    <a:pt x="1" y="117"/>
                    <a:pt x="4" y="120"/>
                    <a:pt x="8" y="120"/>
                  </a:cubicBezTo>
                  <a:cubicBezTo>
                    <a:pt x="11" y="120"/>
                    <a:pt x="14" y="117"/>
                    <a:pt x="14" y="114"/>
                  </a:cubicBezTo>
                  <a:cubicBezTo>
                    <a:pt x="14" y="92"/>
                    <a:pt x="14" y="92"/>
                    <a:pt x="14" y="92"/>
                  </a:cubicBezTo>
                  <a:cubicBezTo>
                    <a:pt x="14" y="89"/>
                    <a:pt x="17" y="87"/>
                    <a:pt x="20" y="87"/>
                  </a:cubicBezTo>
                  <a:cubicBezTo>
                    <a:pt x="41" y="87"/>
                    <a:pt x="41" y="87"/>
                    <a:pt x="41" y="87"/>
                  </a:cubicBezTo>
                  <a:cubicBezTo>
                    <a:pt x="44" y="87"/>
                    <a:pt x="46" y="89"/>
                    <a:pt x="46" y="92"/>
                  </a:cubicBezTo>
                  <a:cubicBezTo>
                    <a:pt x="46" y="114"/>
                    <a:pt x="46" y="114"/>
                    <a:pt x="46" y="114"/>
                  </a:cubicBezTo>
                  <a:cubicBezTo>
                    <a:pt x="46" y="117"/>
                    <a:pt x="49" y="120"/>
                    <a:pt x="53" y="120"/>
                  </a:cubicBezTo>
                  <a:cubicBezTo>
                    <a:pt x="56" y="120"/>
                    <a:pt x="59" y="117"/>
                    <a:pt x="59" y="114"/>
                  </a:cubicBezTo>
                  <a:cubicBezTo>
                    <a:pt x="59" y="92"/>
                    <a:pt x="59" y="92"/>
                    <a:pt x="59" y="92"/>
                  </a:cubicBezTo>
                  <a:cubicBezTo>
                    <a:pt x="59" y="89"/>
                    <a:pt x="58" y="86"/>
                    <a:pt x="57" y="83"/>
                  </a:cubicBezTo>
                  <a:cubicBezTo>
                    <a:pt x="59" y="82"/>
                    <a:pt x="61" y="80"/>
                    <a:pt x="61"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Oval 34"/>
            <p:cNvSpPr>
              <a:spLocks noChangeArrowheads="1"/>
            </p:cNvSpPr>
            <p:nvPr/>
          </p:nvSpPr>
          <p:spPr bwMode="auto">
            <a:xfrm>
              <a:off x="2241" y="2801"/>
              <a:ext cx="49" cy="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5"/>
            <p:cNvSpPr>
              <a:spLocks/>
            </p:cNvSpPr>
            <p:nvPr/>
          </p:nvSpPr>
          <p:spPr bwMode="auto">
            <a:xfrm>
              <a:off x="2198" y="2852"/>
              <a:ext cx="96" cy="157"/>
            </a:xfrm>
            <a:custGeom>
              <a:avLst/>
              <a:gdLst>
                <a:gd name="T0" fmla="*/ 59 w 78"/>
                <a:gd name="T1" fmla="*/ 74 h 127"/>
                <a:gd name="T2" fmla="*/ 78 w 78"/>
                <a:gd name="T3" fmla="*/ 59 h 127"/>
                <a:gd name="T4" fmla="*/ 78 w 78"/>
                <a:gd name="T5" fmla="*/ 15 h 127"/>
                <a:gd name="T6" fmla="*/ 64 w 78"/>
                <a:gd name="T7" fmla="*/ 0 h 127"/>
                <a:gd name="T8" fmla="*/ 64 w 78"/>
                <a:gd name="T9" fmla="*/ 0 h 127"/>
                <a:gd name="T10" fmla="*/ 59 w 78"/>
                <a:gd name="T11" fmla="*/ 0 h 127"/>
                <a:gd name="T12" fmla="*/ 55 w 78"/>
                <a:gd name="T13" fmla="*/ 0 h 127"/>
                <a:gd name="T14" fmla="*/ 43 w 78"/>
                <a:gd name="T15" fmla="*/ 8 h 127"/>
                <a:gd name="T16" fmla="*/ 43 w 78"/>
                <a:gd name="T17" fmla="*/ 8 h 127"/>
                <a:gd name="T18" fmla="*/ 11 w 78"/>
                <a:gd name="T19" fmla="*/ 24 h 127"/>
                <a:gd name="T20" fmla="*/ 1 w 78"/>
                <a:gd name="T21" fmla="*/ 29 h 127"/>
                <a:gd name="T22" fmla="*/ 6 w 78"/>
                <a:gd name="T23" fmla="*/ 39 h 127"/>
                <a:gd name="T24" fmla="*/ 22 w 78"/>
                <a:gd name="T25" fmla="*/ 42 h 127"/>
                <a:gd name="T26" fmla="*/ 41 w 78"/>
                <a:gd name="T27" fmla="*/ 35 h 127"/>
                <a:gd name="T28" fmla="*/ 41 w 78"/>
                <a:gd name="T29" fmla="*/ 56 h 127"/>
                <a:gd name="T30" fmla="*/ 26 w 78"/>
                <a:gd name="T31" fmla="*/ 56 h 127"/>
                <a:gd name="T32" fmla="*/ 26 w 78"/>
                <a:gd name="T33" fmla="*/ 56 h 127"/>
                <a:gd name="T34" fmla="*/ 17 w 78"/>
                <a:gd name="T35" fmla="*/ 64 h 127"/>
                <a:gd name="T36" fmla="*/ 10 w 78"/>
                <a:gd name="T37" fmla="*/ 117 h 127"/>
                <a:gd name="T38" fmla="*/ 18 w 78"/>
                <a:gd name="T39" fmla="*/ 127 h 127"/>
                <a:gd name="T40" fmla="*/ 19 w 78"/>
                <a:gd name="T41" fmla="*/ 127 h 127"/>
                <a:gd name="T42" fmla="*/ 28 w 78"/>
                <a:gd name="T43" fmla="*/ 119 h 127"/>
                <a:gd name="T44" fmla="*/ 34 w 78"/>
                <a:gd name="T45" fmla="*/ 74 h 127"/>
                <a:gd name="T46" fmla="*/ 58 w 78"/>
                <a:gd name="T47" fmla="*/ 74 h 127"/>
                <a:gd name="T48" fmla="*/ 59 w 78"/>
                <a:gd name="T49" fmla="*/ 7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 h="127">
                  <a:moveTo>
                    <a:pt x="59" y="74"/>
                  </a:moveTo>
                  <a:cubicBezTo>
                    <a:pt x="68" y="74"/>
                    <a:pt x="78" y="69"/>
                    <a:pt x="78" y="59"/>
                  </a:cubicBezTo>
                  <a:cubicBezTo>
                    <a:pt x="78" y="15"/>
                    <a:pt x="78" y="15"/>
                    <a:pt x="78" y="15"/>
                  </a:cubicBezTo>
                  <a:cubicBezTo>
                    <a:pt x="78" y="7"/>
                    <a:pt x="70" y="2"/>
                    <a:pt x="64" y="0"/>
                  </a:cubicBezTo>
                  <a:cubicBezTo>
                    <a:pt x="64" y="0"/>
                    <a:pt x="64" y="0"/>
                    <a:pt x="64" y="0"/>
                  </a:cubicBezTo>
                  <a:cubicBezTo>
                    <a:pt x="64" y="0"/>
                    <a:pt x="61" y="0"/>
                    <a:pt x="59" y="0"/>
                  </a:cubicBezTo>
                  <a:cubicBezTo>
                    <a:pt x="57" y="0"/>
                    <a:pt x="55" y="0"/>
                    <a:pt x="55" y="0"/>
                  </a:cubicBezTo>
                  <a:cubicBezTo>
                    <a:pt x="51" y="1"/>
                    <a:pt x="46" y="4"/>
                    <a:pt x="43" y="8"/>
                  </a:cubicBezTo>
                  <a:cubicBezTo>
                    <a:pt x="43" y="8"/>
                    <a:pt x="43" y="8"/>
                    <a:pt x="43" y="8"/>
                  </a:cubicBezTo>
                  <a:cubicBezTo>
                    <a:pt x="30" y="27"/>
                    <a:pt x="27" y="30"/>
                    <a:pt x="11" y="24"/>
                  </a:cubicBezTo>
                  <a:cubicBezTo>
                    <a:pt x="7" y="23"/>
                    <a:pt x="3" y="25"/>
                    <a:pt x="1" y="29"/>
                  </a:cubicBezTo>
                  <a:cubicBezTo>
                    <a:pt x="0" y="33"/>
                    <a:pt x="2" y="37"/>
                    <a:pt x="6" y="39"/>
                  </a:cubicBezTo>
                  <a:cubicBezTo>
                    <a:pt x="12" y="41"/>
                    <a:pt x="17" y="42"/>
                    <a:pt x="22" y="42"/>
                  </a:cubicBezTo>
                  <a:cubicBezTo>
                    <a:pt x="30" y="42"/>
                    <a:pt x="36" y="39"/>
                    <a:pt x="41" y="35"/>
                  </a:cubicBezTo>
                  <a:cubicBezTo>
                    <a:pt x="41" y="56"/>
                    <a:pt x="41" y="56"/>
                    <a:pt x="41" y="56"/>
                  </a:cubicBezTo>
                  <a:cubicBezTo>
                    <a:pt x="26" y="56"/>
                    <a:pt x="26" y="56"/>
                    <a:pt x="26" y="56"/>
                  </a:cubicBezTo>
                  <a:cubicBezTo>
                    <a:pt x="26" y="56"/>
                    <a:pt x="26" y="56"/>
                    <a:pt x="26" y="56"/>
                  </a:cubicBezTo>
                  <a:cubicBezTo>
                    <a:pt x="21" y="56"/>
                    <a:pt x="17" y="60"/>
                    <a:pt x="17" y="64"/>
                  </a:cubicBezTo>
                  <a:cubicBezTo>
                    <a:pt x="10" y="117"/>
                    <a:pt x="10" y="117"/>
                    <a:pt x="10" y="117"/>
                  </a:cubicBezTo>
                  <a:cubicBezTo>
                    <a:pt x="10" y="122"/>
                    <a:pt x="13" y="127"/>
                    <a:pt x="18" y="127"/>
                  </a:cubicBezTo>
                  <a:cubicBezTo>
                    <a:pt x="19" y="127"/>
                    <a:pt x="19" y="127"/>
                    <a:pt x="19" y="127"/>
                  </a:cubicBezTo>
                  <a:cubicBezTo>
                    <a:pt x="24" y="127"/>
                    <a:pt x="28" y="124"/>
                    <a:pt x="28" y="119"/>
                  </a:cubicBezTo>
                  <a:cubicBezTo>
                    <a:pt x="34" y="74"/>
                    <a:pt x="34" y="74"/>
                    <a:pt x="34" y="74"/>
                  </a:cubicBezTo>
                  <a:cubicBezTo>
                    <a:pt x="58" y="74"/>
                    <a:pt x="58" y="74"/>
                    <a:pt x="58" y="74"/>
                  </a:cubicBezTo>
                  <a:cubicBezTo>
                    <a:pt x="58" y="74"/>
                    <a:pt x="59" y="74"/>
                    <a:pt x="5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6"/>
            <p:cNvSpPr>
              <a:spLocks/>
            </p:cNvSpPr>
            <p:nvPr/>
          </p:nvSpPr>
          <p:spPr bwMode="auto">
            <a:xfrm>
              <a:off x="2242" y="2862"/>
              <a:ext cx="75" cy="149"/>
            </a:xfrm>
            <a:custGeom>
              <a:avLst/>
              <a:gdLst>
                <a:gd name="T0" fmla="*/ 61 w 61"/>
                <a:gd name="T1" fmla="*/ 77 h 120"/>
                <a:gd name="T2" fmla="*/ 61 w 61"/>
                <a:gd name="T3" fmla="*/ 8 h 120"/>
                <a:gd name="T4" fmla="*/ 53 w 61"/>
                <a:gd name="T5" fmla="*/ 0 h 120"/>
                <a:gd name="T6" fmla="*/ 46 w 61"/>
                <a:gd name="T7" fmla="*/ 8 h 120"/>
                <a:gd name="T8" fmla="*/ 46 w 61"/>
                <a:gd name="T9" fmla="*/ 69 h 120"/>
                <a:gd name="T10" fmla="*/ 8 w 61"/>
                <a:gd name="T11" fmla="*/ 69 h 120"/>
                <a:gd name="T12" fmla="*/ 0 w 61"/>
                <a:gd name="T13" fmla="*/ 77 h 120"/>
                <a:gd name="T14" fmla="*/ 4 w 61"/>
                <a:gd name="T15" fmla="*/ 83 h 120"/>
                <a:gd name="T16" fmla="*/ 2 w 61"/>
                <a:gd name="T17" fmla="*/ 92 h 120"/>
                <a:gd name="T18" fmla="*/ 2 w 61"/>
                <a:gd name="T19" fmla="*/ 114 h 120"/>
                <a:gd name="T20" fmla="*/ 8 w 61"/>
                <a:gd name="T21" fmla="*/ 120 h 120"/>
                <a:gd name="T22" fmla="*/ 15 w 61"/>
                <a:gd name="T23" fmla="*/ 114 h 120"/>
                <a:gd name="T24" fmla="*/ 15 w 61"/>
                <a:gd name="T25" fmla="*/ 92 h 120"/>
                <a:gd name="T26" fmla="*/ 20 w 61"/>
                <a:gd name="T27" fmla="*/ 87 h 120"/>
                <a:gd name="T28" fmla="*/ 41 w 61"/>
                <a:gd name="T29" fmla="*/ 87 h 120"/>
                <a:gd name="T30" fmla="*/ 47 w 61"/>
                <a:gd name="T31" fmla="*/ 92 h 120"/>
                <a:gd name="T32" fmla="*/ 47 w 61"/>
                <a:gd name="T33" fmla="*/ 114 h 120"/>
                <a:gd name="T34" fmla="*/ 53 w 61"/>
                <a:gd name="T35" fmla="*/ 120 h 120"/>
                <a:gd name="T36" fmla="*/ 60 w 61"/>
                <a:gd name="T37" fmla="*/ 114 h 120"/>
                <a:gd name="T38" fmla="*/ 60 w 61"/>
                <a:gd name="T39" fmla="*/ 92 h 120"/>
                <a:gd name="T40" fmla="*/ 57 w 61"/>
                <a:gd name="T41" fmla="*/ 83 h 120"/>
                <a:gd name="T42" fmla="*/ 61 w 61"/>
                <a:gd name="T43" fmla="*/ 7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20">
                  <a:moveTo>
                    <a:pt x="61" y="77"/>
                  </a:moveTo>
                  <a:cubicBezTo>
                    <a:pt x="61" y="8"/>
                    <a:pt x="61" y="8"/>
                    <a:pt x="61" y="8"/>
                  </a:cubicBezTo>
                  <a:cubicBezTo>
                    <a:pt x="61" y="4"/>
                    <a:pt x="58" y="0"/>
                    <a:pt x="53" y="0"/>
                  </a:cubicBezTo>
                  <a:cubicBezTo>
                    <a:pt x="49" y="0"/>
                    <a:pt x="46" y="4"/>
                    <a:pt x="46" y="8"/>
                  </a:cubicBezTo>
                  <a:cubicBezTo>
                    <a:pt x="46" y="69"/>
                    <a:pt x="46" y="69"/>
                    <a:pt x="46" y="69"/>
                  </a:cubicBezTo>
                  <a:cubicBezTo>
                    <a:pt x="8" y="69"/>
                    <a:pt x="8" y="69"/>
                    <a:pt x="8" y="69"/>
                  </a:cubicBezTo>
                  <a:cubicBezTo>
                    <a:pt x="3" y="69"/>
                    <a:pt x="0" y="72"/>
                    <a:pt x="0" y="77"/>
                  </a:cubicBezTo>
                  <a:cubicBezTo>
                    <a:pt x="0" y="80"/>
                    <a:pt x="2" y="82"/>
                    <a:pt x="4" y="83"/>
                  </a:cubicBezTo>
                  <a:cubicBezTo>
                    <a:pt x="3" y="86"/>
                    <a:pt x="2" y="89"/>
                    <a:pt x="2" y="92"/>
                  </a:cubicBezTo>
                  <a:cubicBezTo>
                    <a:pt x="2" y="114"/>
                    <a:pt x="2" y="114"/>
                    <a:pt x="2" y="114"/>
                  </a:cubicBezTo>
                  <a:cubicBezTo>
                    <a:pt x="2" y="117"/>
                    <a:pt x="5" y="120"/>
                    <a:pt x="8" y="120"/>
                  </a:cubicBezTo>
                  <a:cubicBezTo>
                    <a:pt x="12" y="120"/>
                    <a:pt x="15" y="117"/>
                    <a:pt x="15" y="114"/>
                  </a:cubicBezTo>
                  <a:cubicBezTo>
                    <a:pt x="15" y="92"/>
                    <a:pt x="15" y="92"/>
                    <a:pt x="15" y="92"/>
                  </a:cubicBezTo>
                  <a:cubicBezTo>
                    <a:pt x="15" y="89"/>
                    <a:pt x="17" y="87"/>
                    <a:pt x="20" y="87"/>
                  </a:cubicBezTo>
                  <a:cubicBezTo>
                    <a:pt x="41" y="87"/>
                    <a:pt x="41" y="87"/>
                    <a:pt x="41" y="87"/>
                  </a:cubicBezTo>
                  <a:cubicBezTo>
                    <a:pt x="44" y="87"/>
                    <a:pt x="47" y="89"/>
                    <a:pt x="47" y="92"/>
                  </a:cubicBezTo>
                  <a:cubicBezTo>
                    <a:pt x="47" y="114"/>
                    <a:pt x="47" y="114"/>
                    <a:pt x="47" y="114"/>
                  </a:cubicBezTo>
                  <a:cubicBezTo>
                    <a:pt x="47" y="117"/>
                    <a:pt x="50" y="120"/>
                    <a:pt x="53" y="120"/>
                  </a:cubicBezTo>
                  <a:cubicBezTo>
                    <a:pt x="57" y="120"/>
                    <a:pt x="60" y="117"/>
                    <a:pt x="60" y="114"/>
                  </a:cubicBezTo>
                  <a:cubicBezTo>
                    <a:pt x="60" y="92"/>
                    <a:pt x="60" y="92"/>
                    <a:pt x="60" y="92"/>
                  </a:cubicBezTo>
                  <a:cubicBezTo>
                    <a:pt x="60" y="89"/>
                    <a:pt x="59" y="86"/>
                    <a:pt x="57" y="83"/>
                  </a:cubicBezTo>
                  <a:cubicBezTo>
                    <a:pt x="59" y="82"/>
                    <a:pt x="61" y="79"/>
                    <a:pt x="61"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7"/>
            <p:cNvSpPr>
              <a:spLocks noEditPoints="1"/>
            </p:cNvSpPr>
            <p:nvPr/>
          </p:nvSpPr>
          <p:spPr bwMode="auto">
            <a:xfrm>
              <a:off x="2088" y="2749"/>
              <a:ext cx="102" cy="77"/>
            </a:xfrm>
            <a:custGeom>
              <a:avLst/>
              <a:gdLst>
                <a:gd name="T0" fmla="*/ 6 w 83"/>
                <a:gd name="T1" fmla="*/ 52 h 62"/>
                <a:gd name="T2" fmla="*/ 7 w 83"/>
                <a:gd name="T3" fmla="*/ 52 h 62"/>
                <a:gd name="T4" fmla="*/ 3 w 83"/>
                <a:gd name="T5" fmla="*/ 62 h 62"/>
                <a:gd name="T6" fmla="*/ 16 w 83"/>
                <a:gd name="T7" fmla="*/ 52 h 62"/>
                <a:gd name="T8" fmla="*/ 28 w 83"/>
                <a:gd name="T9" fmla="*/ 52 h 62"/>
                <a:gd name="T10" fmla="*/ 28 w 83"/>
                <a:gd name="T11" fmla="*/ 46 h 62"/>
                <a:gd name="T12" fmla="*/ 33 w 83"/>
                <a:gd name="T13" fmla="*/ 41 h 62"/>
                <a:gd name="T14" fmla="*/ 83 w 83"/>
                <a:gd name="T15" fmla="*/ 41 h 62"/>
                <a:gd name="T16" fmla="*/ 83 w 83"/>
                <a:gd name="T17" fmla="*/ 6 h 62"/>
                <a:gd name="T18" fmla="*/ 77 w 83"/>
                <a:gd name="T19" fmla="*/ 0 h 62"/>
                <a:gd name="T20" fmla="*/ 6 w 83"/>
                <a:gd name="T21" fmla="*/ 0 h 62"/>
                <a:gd name="T22" fmla="*/ 0 w 83"/>
                <a:gd name="T23" fmla="*/ 6 h 62"/>
                <a:gd name="T24" fmla="*/ 0 w 83"/>
                <a:gd name="T25" fmla="*/ 46 h 62"/>
                <a:gd name="T26" fmla="*/ 6 w 83"/>
                <a:gd name="T27" fmla="*/ 52 h 62"/>
                <a:gd name="T28" fmla="*/ 59 w 83"/>
                <a:gd name="T29" fmla="*/ 18 h 62"/>
                <a:gd name="T30" fmla="*/ 64 w 83"/>
                <a:gd name="T31" fmla="*/ 24 h 62"/>
                <a:gd name="T32" fmla="*/ 59 w 83"/>
                <a:gd name="T33" fmla="*/ 29 h 62"/>
                <a:gd name="T34" fmla="*/ 53 w 83"/>
                <a:gd name="T35" fmla="*/ 24 h 62"/>
                <a:gd name="T36" fmla="*/ 59 w 83"/>
                <a:gd name="T37" fmla="*/ 18 h 62"/>
                <a:gd name="T38" fmla="*/ 42 w 83"/>
                <a:gd name="T39" fmla="*/ 18 h 62"/>
                <a:gd name="T40" fmla="*/ 47 w 83"/>
                <a:gd name="T41" fmla="*/ 24 h 62"/>
                <a:gd name="T42" fmla="*/ 42 w 83"/>
                <a:gd name="T43" fmla="*/ 29 h 62"/>
                <a:gd name="T44" fmla="*/ 36 w 83"/>
                <a:gd name="T45" fmla="*/ 24 h 62"/>
                <a:gd name="T46" fmla="*/ 42 w 83"/>
                <a:gd name="T47" fmla="*/ 18 h 62"/>
                <a:gd name="T48" fmla="*/ 24 w 83"/>
                <a:gd name="T49" fmla="*/ 18 h 62"/>
                <a:gd name="T50" fmla="*/ 30 w 83"/>
                <a:gd name="T51" fmla="*/ 24 h 62"/>
                <a:gd name="T52" fmla="*/ 24 w 83"/>
                <a:gd name="T53" fmla="*/ 29 h 62"/>
                <a:gd name="T54" fmla="*/ 19 w 83"/>
                <a:gd name="T55" fmla="*/ 24 h 62"/>
                <a:gd name="T56" fmla="*/ 24 w 83"/>
                <a:gd name="T57" fmla="*/ 1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3" h="62">
                  <a:moveTo>
                    <a:pt x="6" y="52"/>
                  </a:moveTo>
                  <a:cubicBezTo>
                    <a:pt x="7" y="52"/>
                    <a:pt x="7" y="52"/>
                    <a:pt x="7" y="52"/>
                  </a:cubicBezTo>
                  <a:cubicBezTo>
                    <a:pt x="3" y="62"/>
                    <a:pt x="3" y="62"/>
                    <a:pt x="3" y="62"/>
                  </a:cubicBezTo>
                  <a:cubicBezTo>
                    <a:pt x="16" y="52"/>
                    <a:pt x="16" y="52"/>
                    <a:pt x="16" y="52"/>
                  </a:cubicBezTo>
                  <a:cubicBezTo>
                    <a:pt x="28" y="52"/>
                    <a:pt x="28" y="52"/>
                    <a:pt x="28" y="52"/>
                  </a:cubicBezTo>
                  <a:cubicBezTo>
                    <a:pt x="28" y="46"/>
                    <a:pt x="28" y="46"/>
                    <a:pt x="28" y="46"/>
                  </a:cubicBezTo>
                  <a:cubicBezTo>
                    <a:pt x="28" y="43"/>
                    <a:pt x="30" y="41"/>
                    <a:pt x="33" y="41"/>
                  </a:cubicBezTo>
                  <a:cubicBezTo>
                    <a:pt x="83" y="41"/>
                    <a:pt x="83" y="41"/>
                    <a:pt x="83" y="41"/>
                  </a:cubicBezTo>
                  <a:cubicBezTo>
                    <a:pt x="83" y="6"/>
                    <a:pt x="83" y="6"/>
                    <a:pt x="83" y="6"/>
                  </a:cubicBezTo>
                  <a:cubicBezTo>
                    <a:pt x="83" y="3"/>
                    <a:pt x="80" y="0"/>
                    <a:pt x="77" y="0"/>
                  </a:cubicBezTo>
                  <a:cubicBezTo>
                    <a:pt x="6" y="0"/>
                    <a:pt x="6" y="0"/>
                    <a:pt x="6" y="0"/>
                  </a:cubicBezTo>
                  <a:cubicBezTo>
                    <a:pt x="3" y="0"/>
                    <a:pt x="0" y="3"/>
                    <a:pt x="0" y="6"/>
                  </a:cubicBezTo>
                  <a:cubicBezTo>
                    <a:pt x="0" y="46"/>
                    <a:pt x="0" y="46"/>
                    <a:pt x="0" y="46"/>
                  </a:cubicBezTo>
                  <a:cubicBezTo>
                    <a:pt x="0" y="49"/>
                    <a:pt x="3" y="52"/>
                    <a:pt x="6" y="52"/>
                  </a:cubicBezTo>
                  <a:close/>
                  <a:moveTo>
                    <a:pt x="59" y="18"/>
                  </a:moveTo>
                  <a:cubicBezTo>
                    <a:pt x="62" y="18"/>
                    <a:pt x="64" y="21"/>
                    <a:pt x="64" y="24"/>
                  </a:cubicBezTo>
                  <a:cubicBezTo>
                    <a:pt x="64" y="27"/>
                    <a:pt x="62" y="29"/>
                    <a:pt x="59" y="29"/>
                  </a:cubicBezTo>
                  <a:cubicBezTo>
                    <a:pt x="56" y="29"/>
                    <a:pt x="53" y="27"/>
                    <a:pt x="53" y="24"/>
                  </a:cubicBezTo>
                  <a:cubicBezTo>
                    <a:pt x="53" y="21"/>
                    <a:pt x="56" y="18"/>
                    <a:pt x="59" y="18"/>
                  </a:cubicBezTo>
                  <a:close/>
                  <a:moveTo>
                    <a:pt x="42" y="18"/>
                  </a:moveTo>
                  <a:cubicBezTo>
                    <a:pt x="45" y="18"/>
                    <a:pt x="47" y="21"/>
                    <a:pt x="47" y="24"/>
                  </a:cubicBezTo>
                  <a:cubicBezTo>
                    <a:pt x="47" y="27"/>
                    <a:pt x="45" y="29"/>
                    <a:pt x="42" y="29"/>
                  </a:cubicBezTo>
                  <a:cubicBezTo>
                    <a:pt x="39" y="29"/>
                    <a:pt x="36" y="27"/>
                    <a:pt x="36" y="24"/>
                  </a:cubicBezTo>
                  <a:cubicBezTo>
                    <a:pt x="36" y="21"/>
                    <a:pt x="39" y="18"/>
                    <a:pt x="42" y="18"/>
                  </a:cubicBezTo>
                  <a:close/>
                  <a:moveTo>
                    <a:pt x="24" y="18"/>
                  </a:moveTo>
                  <a:cubicBezTo>
                    <a:pt x="27" y="18"/>
                    <a:pt x="30" y="21"/>
                    <a:pt x="30" y="24"/>
                  </a:cubicBezTo>
                  <a:cubicBezTo>
                    <a:pt x="30" y="27"/>
                    <a:pt x="27" y="29"/>
                    <a:pt x="24" y="29"/>
                  </a:cubicBezTo>
                  <a:cubicBezTo>
                    <a:pt x="22" y="29"/>
                    <a:pt x="19" y="27"/>
                    <a:pt x="19" y="24"/>
                  </a:cubicBezTo>
                  <a:cubicBezTo>
                    <a:pt x="19" y="21"/>
                    <a:pt x="22" y="18"/>
                    <a:pt x="2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8"/>
            <p:cNvSpPr>
              <a:spLocks noEditPoints="1"/>
            </p:cNvSpPr>
            <p:nvPr/>
          </p:nvSpPr>
          <p:spPr bwMode="auto">
            <a:xfrm>
              <a:off x="2127" y="2805"/>
              <a:ext cx="103" cy="77"/>
            </a:xfrm>
            <a:custGeom>
              <a:avLst/>
              <a:gdLst>
                <a:gd name="T0" fmla="*/ 0 w 83"/>
                <a:gd name="T1" fmla="*/ 6 h 62"/>
                <a:gd name="T2" fmla="*/ 0 w 83"/>
                <a:gd name="T3" fmla="*/ 46 h 62"/>
                <a:gd name="T4" fmla="*/ 6 w 83"/>
                <a:gd name="T5" fmla="*/ 51 h 62"/>
                <a:gd name="T6" fmla="*/ 67 w 83"/>
                <a:gd name="T7" fmla="*/ 51 h 62"/>
                <a:gd name="T8" fmla="*/ 80 w 83"/>
                <a:gd name="T9" fmla="*/ 62 h 62"/>
                <a:gd name="T10" fmla="*/ 75 w 83"/>
                <a:gd name="T11" fmla="*/ 51 h 62"/>
                <a:gd name="T12" fmla="*/ 77 w 83"/>
                <a:gd name="T13" fmla="*/ 51 h 62"/>
                <a:gd name="T14" fmla="*/ 83 w 83"/>
                <a:gd name="T15" fmla="*/ 46 h 62"/>
                <a:gd name="T16" fmla="*/ 83 w 83"/>
                <a:gd name="T17" fmla="*/ 6 h 62"/>
                <a:gd name="T18" fmla="*/ 77 w 83"/>
                <a:gd name="T19" fmla="*/ 0 h 62"/>
                <a:gd name="T20" fmla="*/ 6 w 83"/>
                <a:gd name="T21" fmla="*/ 0 h 62"/>
                <a:gd name="T22" fmla="*/ 0 w 83"/>
                <a:gd name="T23" fmla="*/ 6 h 62"/>
                <a:gd name="T24" fmla="*/ 58 w 83"/>
                <a:gd name="T25" fmla="*/ 19 h 62"/>
                <a:gd name="T26" fmla="*/ 64 w 83"/>
                <a:gd name="T27" fmla="*/ 25 h 62"/>
                <a:gd name="T28" fmla="*/ 58 w 83"/>
                <a:gd name="T29" fmla="*/ 30 h 62"/>
                <a:gd name="T30" fmla="*/ 53 w 83"/>
                <a:gd name="T31" fmla="*/ 25 h 62"/>
                <a:gd name="T32" fmla="*/ 58 w 83"/>
                <a:gd name="T33" fmla="*/ 19 h 62"/>
                <a:gd name="T34" fmla="*/ 42 w 83"/>
                <a:gd name="T35" fmla="*/ 19 h 62"/>
                <a:gd name="T36" fmla="*/ 47 w 83"/>
                <a:gd name="T37" fmla="*/ 25 h 62"/>
                <a:gd name="T38" fmla="*/ 42 w 83"/>
                <a:gd name="T39" fmla="*/ 30 h 62"/>
                <a:gd name="T40" fmla="*/ 36 w 83"/>
                <a:gd name="T41" fmla="*/ 25 h 62"/>
                <a:gd name="T42" fmla="*/ 42 w 83"/>
                <a:gd name="T43" fmla="*/ 19 h 62"/>
                <a:gd name="T44" fmla="*/ 24 w 83"/>
                <a:gd name="T45" fmla="*/ 19 h 62"/>
                <a:gd name="T46" fmla="*/ 30 w 83"/>
                <a:gd name="T47" fmla="*/ 25 h 62"/>
                <a:gd name="T48" fmla="*/ 24 w 83"/>
                <a:gd name="T49" fmla="*/ 30 h 62"/>
                <a:gd name="T50" fmla="*/ 19 w 83"/>
                <a:gd name="T51" fmla="*/ 25 h 62"/>
                <a:gd name="T52" fmla="*/ 24 w 83"/>
                <a:gd name="T53" fmla="*/ 1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3" h="62">
                  <a:moveTo>
                    <a:pt x="0" y="6"/>
                  </a:moveTo>
                  <a:cubicBezTo>
                    <a:pt x="0" y="46"/>
                    <a:pt x="0" y="46"/>
                    <a:pt x="0" y="46"/>
                  </a:cubicBezTo>
                  <a:cubicBezTo>
                    <a:pt x="0" y="49"/>
                    <a:pt x="2" y="51"/>
                    <a:pt x="6" y="51"/>
                  </a:cubicBezTo>
                  <a:cubicBezTo>
                    <a:pt x="67" y="51"/>
                    <a:pt x="67" y="51"/>
                    <a:pt x="67" y="51"/>
                  </a:cubicBezTo>
                  <a:cubicBezTo>
                    <a:pt x="80" y="62"/>
                    <a:pt x="80" y="62"/>
                    <a:pt x="80" y="62"/>
                  </a:cubicBezTo>
                  <a:cubicBezTo>
                    <a:pt x="75" y="51"/>
                    <a:pt x="75" y="51"/>
                    <a:pt x="75" y="51"/>
                  </a:cubicBezTo>
                  <a:cubicBezTo>
                    <a:pt x="77" y="51"/>
                    <a:pt x="77" y="51"/>
                    <a:pt x="77" y="51"/>
                  </a:cubicBezTo>
                  <a:cubicBezTo>
                    <a:pt x="80" y="51"/>
                    <a:pt x="83" y="49"/>
                    <a:pt x="83" y="46"/>
                  </a:cubicBezTo>
                  <a:cubicBezTo>
                    <a:pt x="83" y="6"/>
                    <a:pt x="83" y="6"/>
                    <a:pt x="83" y="6"/>
                  </a:cubicBezTo>
                  <a:cubicBezTo>
                    <a:pt x="83" y="3"/>
                    <a:pt x="80" y="0"/>
                    <a:pt x="77" y="0"/>
                  </a:cubicBezTo>
                  <a:cubicBezTo>
                    <a:pt x="6" y="0"/>
                    <a:pt x="6" y="0"/>
                    <a:pt x="6" y="0"/>
                  </a:cubicBezTo>
                  <a:cubicBezTo>
                    <a:pt x="2" y="0"/>
                    <a:pt x="0" y="3"/>
                    <a:pt x="0" y="6"/>
                  </a:cubicBezTo>
                  <a:close/>
                  <a:moveTo>
                    <a:pt x="58" y="19"/>
                  </a:moveTo>
                  <a:cubicBezTo>
                    <a:pt x="61" y="19"/>
                    <a:pt x="64" y="22"/>
                    <a:pt x="64" y="25"/>
                  </a:cubicBezTo>
                  <a:cubicBezTo>
                    <a:pt x="64" y="27"/>
                    <a:pt x="61" y="30"/>
                    <a:pt x="58" y="30"/>
                  </a:cubicBezTo>
                  <a:cubicBezTo>
                    <a:pt x="55" y="30"/>
                    <a:pt x="53" y="27"/>
                    <a:pt x="53" y="25"/>
                  </a:cubicBezTo>
                  <a:cubicBezTo>
                    <a:pt x="53" y="22"/>
                    <a:pt x="56" y="19"/>
                    <a:pt x="58" y="19"/>
                  </a:cubicBezTo>
                  <a:close/>
                  <a:moveTo>
                    <a:pt x="42" y="19"/>
                  </a:moveTo>
                  <a:cubicBezTo>
                    <a:pt x="45" y="19"/>
                    <a:pt x="47" y="22"/>
                    <a:pt x="47" y="25"/>
                  </a:cubicBezTo>
                  <a:cubicBezTo>
                    <a:pt x="47" y="27"/>
                    <a:pt x="45" y="30"/>
                    <a:pt x="42" y="30"/>
                  </a:cubicBezTo>
                  <a:cubicBezTo>
                    <a:pt x="39" y="30"/>
                    <a:pt x="36" y="27"/>
                    <a:pt x="36" y="25"/>
                  </a:cubicBezTo>
                  <a:cubicBezTo>
                    <a:pt x="36" y="22"/>
                    <a:pt x="39" y="19"/>
                    <a:pt x="42" y="19"/>
                  </a:cubicBezTo>
                  <a:close/>
                  <a:moveTo>
                    <a:pt x="24" y="19"/>
                  </a:moveTo>
                  <a:cubicBezTo>
                    <a:pt x="27" y="19"/>
                    <a:pt x="30" y="22"/>
                    <a:pt x="30" y="25"/>
                  </a:cubicBezTo>
                  <a:cubicBezTo>
                    <a:pt x="30" y="27"/>
                    <a:pt x="27" y="30"/>
                    <a:pt x="24" y="30"/>
                  </a:cubicBezTo>
                  <a:cubicBezTo>
                    <a:pt x="21" y="30"/>
                    <a:pt x="19" y="27"/>
                    <a:pt x="19" y="25"/>
                  </a:cubicBezTo>
                  <a:cubicBezTo>
                    <a:pt x="19" y="22"/>
                    <a:pt x="21" y="19"/>
                    <a:pt x="24"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 name="Group 159"/>
          <p:cNvGrpSpPr/>
          <p:nvPr/>
        </p:nvGrpSpPr>
        <p:grpSpPr>
          <a:xfrm>
            <a:off x="2171498" y="5030724"/>
            <a:ext cx="360000" cy="184571"/>
            <a:chOff x="906497" y="3803468"/>
            <a:chExt cx="360000" cy="184571"/>
          </a:xfrm>
        </p:grpSpPr>
        <p:cxnSp>
          <p:nvCxnSpPr>
            <p:cNvPr id="34" name="Straight Connector 160"/>
            <p:cNvCxnSpPr/>
            <p:nvPr/>
          </p:nvCxnSpPr>
          <p:spPr>
            <a:xfrm>
              <a:off x="1086497" y="3808039"/>
              <a:ext cx="0" cy="14400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35" name="Oval 161"/>
            <p:cNvSpPr>
              <a:spLocks noChangeAspect="1"/>
            </p:cNvSpPr>
            <p:nvPr/>
          </p:nvSpPr>
          <p:spPr>
            <a:xfrm>
              <a:off x="1050497" y="3916039"/>
              <a:ext cx="72000" cy="72000"/>
            </a:xfrm>
            <a:prstGeom prst="ellipse">
              <a:avLst/>
            </a:prstGeom>
            <a:solidFill>
              <a:srgbClr val="2BBDB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162"/>
            <p:cNvCxnSpPr/>
            <p:nvPr/>
          </p:nvCxnSpPr>
          <p:spPr>
            <a:xfrm>
              <a:off x="906497" y="3803468"/>
              <a:ext cx="360000" cy="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grpSp>
      <p:sp>
        <p:nvSpPr>
          <p:cNvPr id="37" name="i"/>
          <p:cNvSpPr>
            <a:spLocks noChangeAspect="1"/>
          </p:cNvSpPr>
          <p:nvPr/>
        </p:nvSpPr>
        <p:spPr>
          <a:xfrm>
            <a:off x="3659325" y="5287209"/>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grpSp>
        <p:nvGrpSpPr>
          <p:cNvPr id="38" name="Group 164"/>
          <p:cNvGrpSpPr/>
          <p:nvPr/>
        </p:nvGrpSpPr>
        <p:grpSpPr>
          <a:xfrm>
            <a:off x="3533325" y="5030724"/>
            <a:ext cx="360000" cy="184571"/>
            <a:chOff x="906497" y="3803468"/>
            <a:chExt cx="360000" cy="184571"/>
          </a:xfrm>
        </p:grpSpPr>
        <p:cxnSp>
          <p:nvCxnSpPr>
            <p:cNvPr id="39" name="Straight Connector 165"/>
            <p:cNvCxnSpPr/>
            <p:nvPr/>
          </p:nvCxnSpPr>
          <p:spPr>
            <a:xfrm>
              <a:off x="1086497" y="3808039"/>
              <a:ext cx="0" cy="14400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40" name="Oval 166"/>
            <p:cNvSpPr>
              <a:spLocks noChangeAspect="1"/>
            </p:cNvSpPr>
            <p:nvPr/>
          </p:nvSpPr>
          <p:spPr>
            <a:xfrm>
              <a:off x="1050497" y="3916039"/>
              <a:ext cx="72000" cy="72000"/>
            </a:xfrm>
            <a:prstGeom prst="ellipse">
              <a:avLst/>
            </a:prstGeom>
            <a:solidFill>
              <a:srgbClr val="2BBDB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167"/>
            <p:cNvCxnSpPr/>
            <p:nvPr/>
          </p:nvCxnSpPr>
          <p:spPr>
            <a:xfrm>
              <a:off x="906497" y="3803468"/>
              <a:ext cx="360000" cy="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42" name="Group 168"/>
          <p:cNvGrpSpPr/>
          <p:nvPr/>
        </p:nvGrpSpPr>
        <p:grpSpPr>
          <a:xfrm>
            <a:off x="5124339" y="5287209"/>
            <a:ext cx="247174" cy="108000"/>
            <a:chOff x="959111" y="1583570"/>
            <a:chExt cx="247174" cy="108000"/>
          </a:xfrm>
        </p:grpSpPr>
        <p:sp>
          <p:nvSpPr>
            <p:cNvPr id="43"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44"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dirty="0">
                  <a:solidFill>
                    <a:srgbClr val="9A1C4E"/>
                  </a:solidFill>
                  <a:latin typeface="Calibri" panose="020F0502020204030204" pitchFamily="34" charset="0"/>
                </a:rPr>
                <a:t>C</a:t>
              </a:r>
            </a:p>
          </p:txBody>
        </p:sp>
      </p:grpSp>
      <p:grpSp>
        <p:nvGrpSpPr>
          <p:cNvPr id="45" name="Group 171"/>
          <p:cNvGrpSpPr/>
          <p:nvPr/>
        </p:nvGrpSpPr>
        <p:grpSpPr>
          <a:xfrm>
            <a:off x="5060892" y="5030724"/>
            <a:ext cx="360000" cy="184571"/>
            <a:chOff x="906497" y="3803468"/>
            <a:chExt cx="360000" cy="184571"/>
          </a:xfrm>
        </p:grpSpPr>
        <p:cxnSp>
          <p:nvCxnSpPr>
            <p:cNvPr id="46" name="Straight Connector 172"/>
            <p:cNvCxnSpPr/>
            <p:nvPr/>
          </p:nvCxnSpPr>
          <p:spPr>
            <a:xfrm>
              <a:off x="1086497" y="3808039"/>
              <a:ext cx="0" cy="14400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47" name="Oval 173"/>
            <p:cNvSpPr>
              <a:spLocks noChangeAspect="1"/>
            </p:cNvSpPr>
            <p:nvPr/>
          </p:nvSpPr>
          <p:spPr>
            <a:xfrm>
              <a:off x="1050497" y="3916039"/>
              <a:ext cx="72000" cy="72000"/>
            </a:xfrm>
            <a:prstGeom prst="ellipse">
              <a:avLst/>
            </a:prstGeom>
            <a:solidFill>
              <a:srgbClr val="2BBDB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174"/>
            <p:cNvCxnSpPr/>
            <p:nvPr/>
          </p:nvCxnSpPr>
          <p:spPr>
            <a:xfrm>
              <a:off x="906497" y="3803468"/>
              <a:ext cx="360000" cy="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grpSp>
      <p:sp>
        <p:nvSpPr>
          <p:cNvPr id="49" name="f"/>
          <p:cNvSpPr>
            <a:spLocks noChangeAspect="1"/>
          </p:cNvSpPr>
          <p:nvPr/>
        </p:nvSpPr>
        <p:spPr>
          <a:xfrm>
            <a:off x="6712641" y="5287209"/>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dirty="0">
                <a:solidFill>
                  <a:srgbClr val="9A1C4E"/>
                </a:solidFill>
                <a:latin typeface="Calibri" panose="020F0502020204030204" pitchFamily="34" charset="0"/>
              </a:rPr>
              <a:t>C</a:t>
            </a:r>
          </a:p>
        </p:txBody>
      </p:sp>
      <p:grpSp>
        <p:nvGrpSpPr>
          <p:cNvPr id="50" name="Group 176"/>
          <p:cNvGrpSpPr/>
          <p:nvPr/>
        </p:nvGrpSpPr>
        <p:grpSpPr>
          <a:xfrm>
            <a:off x="6575180" y="5030724"/>
            <a:ext cx="360000" cy="184571"/>
            <a:chOff x="4813452" y="3998854"/>
            <a:chExt cx="360000" cy="184571"/>
          </a:xfrm>
        </p:grpSpPr>
        <p:cxnSp>
          <p:nvCxnSpPr>
            <p:cNvPr id="51" name="Straight Connector 177"/>
            <p:cNvCxnSpPr/>
            <p:nvPr/>
          </p:nvCxnSpPr>
          <p:spPr>
            <a:xfrm>
              <a:off x="4993452" y="4003425"/>
              <a:ext cx="0" cy="14400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52" name="Oval 178"/>
            <p:cNvSpPr>
              <a:spLocks noChangeAspect="1"/>
            </p:cNvSpPr>
            <p:nvPr/>
          </p:nvSpPr>
          <p:spPr>
            <a:xfrm>
              <a:off x="4957452" y="4111425"/>
              <a:ext cx="72000" cy="72000"/>
            </a:xfrm>
            <a:prstGeom prst="ellipse">
              <a:avLst/>
            </a:prstGeom>
            <a:solidFill>
              <a:srgbClr val="2BBDB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179"/>
            <p:cNvCxnSpPr/>
            <p:nvPr/>
          </p:nvCxnSpPr>
          <p:spPr>
            <a:xfrm>
              <a:off x="4813452" y="3998854"/>
              <a:ext cx="360000" cy="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54" name="Group 180"/>
          <p:cNvGrpSpPr/>
          <p:nvPr/>
        </p:nvGrpSpPr>
        <p:grpSpPr>
          <a:xfrm>
            <a:off x="8082568" y="5287209"/>
            <a:ext cx="247174" cy="108000"/>
            <a:chOff x="959111" y="1583570"/>
            <a:chExt cx="247174" cy="108000"/>
          </a:xfrm>
        </p:grpSpPr>
        <p:sp>
          <p:nvSpPr>
            <p:cNvPr id="55"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56"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9A1C4E"/>
                  </a:solidFill>
                  <a:latin typeface="Calibri" panose="020F0502020204030204" pitchFamily="34" charset="0"/>
                </a:rPr>
                <a:t>C</a:t>
              </a:r>
            </a:p>
          </p:txBody>
        </p:sp>
      </p:grpSp>
      <p:grpSp>
        <p:nvGrpSpPr>
          <p:cNvPr id="57" name="Group 183"/>
          <p:cNvGrpSpPr/>
          <p:nvPr/>
        </p:nvGrpSpPr>
        <p:grpSpPr>
          <a:xfrm>
            <a:off x="8026155" y="5030724"/>
            <a:ext cx="360000" cy="184571"/>
            <a:chOff x="906497" y="3803468"/>
            <a:chExt cx="360000" cy="184571"/>
          </a:xfrm>
        </p:grpSpPr>
        <p:cxnSp>
          <p:nvCxnSpPr>
            <p:cNvPr id="58" name="Straight Connector 184"/>
            <p:cNvCxnSpPr/>
            <p:nvPr/>
          </p:nvCxnSpPr>
          <p:spPr>
            <a:xfrm>
              <a:off x="1086497" y="3808039"/>
              <a:ext cx="0" cy="14400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59" name="Oval 185"/>
            <p:cNvSpPr>
              <a:spLocks noChangeAspect="1"/>
            </p:cNvSpPr>
            <p:nvPr/>
          </p:nvSpPr>
          <p:spPr>
            <a:xfrm>
              <a:off x="1050497" y="3916039"/>
              <a:ext cx="72000" cy="72000"/>
            </a:xfrm>
            <a:prstGeom prst="ellipse">
              <a:avLst/>
            </a:prstGeom>
            <a:solidFill>
              <a:srgbClr val="2BBDB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186"/>
            <p:cNvCxnSpPr/>
            <p:nvPr/>
          </p:nvCxnSpPr>
          <p:spPr>
            <a:xfrm>
              <a:off x="906497" y="3803468"/>
              <a:ext cx="360000" cy="0"/>
            </a:xfrm>
            <a:prstGeom prst="line">
              <a:avLst/>
            </a:prstGeom>
            <a:solidFill>
              <a:srgbClr val="2BBDBA"/>
            </a:solidFill>
            <a:ln w="12700">
              <a:solidFill>
                <a:srgbClr val="2BBDBA"/>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61" name="Group 16"/>
          <p:cNvGrpSpPr>
            <a:grpSpLocks noChangeAspect="1"/>
          </p:cNvGrpSpPr>
          <p:nvPr/>
        </p:nvGrpSpPr>
        <p:grpSpPr bwMode="auto">
          <a:xfrm>
            <a:off x="3569518" y="4702725"/>
            <a:ext cx="288000" cy="289840"/>
            <a:chOff x="2006" y="2723"/>
            <a:chExt cx="313" cy="315"/>
          </a:xfrm>
          <a:solidFill>
            <a:srgbClr val="2BBDBA"/>
          </a:solidFill>
        </p:grpSpPr>
        <p:sp>
          <p:nvSpPr>
            <p:cNvPr id="62" name="Freeform 17"/>
            <p:cNvSpPr>
              <a:spLocks/>
            </p:cNvSpPr>
            <p:nvPr/>
          </p:nvSpPr>
          <p:spPr bwMode="auto">
            <a:xfrm>
              <a:off x="2091" y="2958"/>
              <a:ext cx="228" cy="80"/>
            </a:xfrm>
            <a:custGeom>
              <a:avLst/>
              <a:gdLst>
                <a:gd name="T0" fmla="*/ 167 w 186"/>
                <a:gd name="T1" fmla="*/ 21 h 65"/>
                <a:gd name="T2" fmla="*/ 114 w 186"/>
                <a:gd name="T3" fmla="*/ 35 h 65"/>
                <a:gd name="T4" fmla="*/ 65 w 186"/>
                <a:gd name="T5" fmla="*/ 26 h 65"/>
                <a:gd name="T6" fmla="*/ 110 w 186"/>
                <a:gd name="T7" fmla="*/ 28 h 65"/>
                <a:gd name="T8" fmla="*/ 114 w 186"/>
                <a:gd name="T9" fmla="*/ 14 h 65"/>
                <a:gd name="T10" fmla="*/ 49 w 186"/>
                <a:gd name="T11" fmla="*/ 0 h 65"/>
                <a:gd name="T12" fmla="*/ 10 w 186"/>
                <a:gd name="T13" fmla="*/ 4 h 65"/>
                <a:gd name="T14" fmla="*/ 4 w 186"/>
                <a:gd name="T15" fmla="*/ 7 h 65"/>
                <a:gd name="T16" fmla="*/ 0 w 186"/>
                <a:gd name="T17" fmla="*/ 57 h 65"/>
                <a:gd name="T18" fmla="*/ 4 w 186"/>
                <a:gd name="T19" fmla="*/ 58 h 65"/>
                <a:gd name="T20" fmla="*/ 20 w 186"/>
                <a:gd name="T21" fmla="*/ 53 h 65"/>
                <a:gd name="T22" fmla="*/ 111 w 186"/>
                <a:gd name="T23" fmla="*/ 64 h 65"/>
                <a:gd name="T24" fmla="*/ 174 w 186"/>
                <a:gd name="T25" fmla="*/ 35 h 65"/>
                <a:gd name="T26" fmla="*/ 167 w 186"/>
                <a:gd name="T27" fmla="*/ 2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6" h="65">
                  <a:moveTo>
                    <a:pt x="167" y="21"/>
                  </a:moveTo>
                  <a:cubicBezTo>
                    <a:pt x="153" y="27"/>
                    <a:pt x="133" y="32"/>
                    <a:pt x="114" y="35"/>
                  </a:cubicBezTo>
                  <a:cubicBezTo>
                    <a:pt x="97" y="37"/>
                    <a:pt x="65" y="32"/>
                    <a:pt x="65" y="26"/>
                  </a:cubicBezTo>
                  <a:cubicBezTo>
                    <a:pt x="65" y="23"/>
                    <a:pt x="93" y="31"/>
                    <a:pt x="110" y="28"/>
                  </a:cubicBezTo>
                  <a:cubicBezTo>
                    <a:pt x="123" y="25"/>
                    <a:pt x="122" y="15"/>
                    <a:pt x="114" y="14"/>
                  </a:cubicBezTo>
                  <a:cubicBezTo>
                    <a:pt x="107" y="13"/>
                    <a:pt x="66" y="0"/>
                    <a:pt x="49" y="0"/>
                  </a:cubicBezTo>
                  <a:cubicBezTo>
                    <a:pt x="40" y="0"/>
                    <a:pt x="20" y="2"/>
                    <a:pt x="10" y="4"/>
                  </a:cubicBezTo>
                  <a:cubicBezTo>
                    <a:pt x="6" y="4"/>
                    <a:pt x="4" y="4"/>
                    <a:pt x="4" y="7"/>
                  </a:cubicBezTo>
                  <a:cubicBezTo>
                    <a:pt x="3" y="19"/>
                    <a:pt x="1" y="44"/>
                    <a:pt x="0" y="57"/>
                  </a:cubicBezTo>
                  <a:cubicBezTo>
                    <a:pt x="0" y="57"/>
                    <a:pt x="1" y="61"/>
                    <a:pt x="4" y="58"/>
                  </a:cubicBezTo>
                  <a:cubicBezTo>
                    <a:pt x="9" y="55"/>
                    <a:pt x="14" y="52"/>
                    <a:pt x="20" y="53"/>
                  </a:cubicBezTo>
                  <a:cubicBezTo>
                    <a:pt x="28" y="55"/>
                    <a:pt x="101" y="65"/>
                    <a:pt x="111" y="64"/>
                  </a:cubicBezTo>
                  <a:cubicBezTo>
                    <a:pt x="125" y="61"/>
                    <a:pt x="166" y="41"/>
                    <a:pt x="174" y="35"/>
                  </a:cubicBezTo>
                  <a:cubicBezTo>
                    <a:pt x="186" y="26"/>
                    <a:pt x="177" y="16"/>
                    <a:pt x="1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8"/>
            <p:cNvSpPr>
              <a:spLocks noEditPoints="1"/>
            </p:cNvSpPr>
            <p:nvPr/>
          </p:nvSpPr>
          <p:spPr bwMode="auto">
            <a:xfrm>
              <a:off x="2006" y="2961"/>
              <a:ext cx="71" cy="72"/>
            </a:xfrm>
            <a:custGeom>
              <a:avLst/>
              <a:gdLst>
                <a:gd name="T0" fmla="*/ 53 w 58"/>
                <a:gd name="T1" fmla="*/ 1 h 59"/>
                <a:gd name="T2" fmla="*/ 15 w 58"/>
                <a:gd name="T3" fmla="*/ 0 h 59"/>
                <a:gd name="T4" fmla="*/ 8 w 58"/>
                <a:gd name="T5" fmla="*/ 4 h 59"/>
                <a:gd name="T6" fmla="*/ 1 w 58"/>
                <a:gd name="T7" fmla="*/ 54 h 59"/>
                <a:gd name="T8" fmla="*/ 5 w 58"/>
                <a:gd name="T9" fmla="*/ 59 h 59"/>
                <a:gd name="T10" fmla="*/ 48 w 58"/>
                <a:gd name="T11" fmla="*/ 59 h 59"/>
                <a:gd name="T12" fmla="*/ 53 w 58"/>
                <a:gd name="T13" fmla="*/ 55 h 59"/>
                <a:gd name="T14" fmla="*/ 58 w 58"/>
                <a:gd name="T15" fmla="*/ 6 h 59"/>
                <a:gd name="T16" fmla="*/ 53 w 58"/>
                <a:gd name="T17" fmla="*/ 1 h 59"/>
                <a:gd name="T18" fmla="*/ 31 w 58"/>
                <a:gd name="T19" fmla="*/ 52 h 59"/>
                <a:gd name="T20" fmla="*/ 20 w 58"/>
                <a:gd name="T21" fmla="*/ 44 h 59"/>
                <a:gd name="T22" fmla="*/ 31 w 58"/>
                <a:gd name="T23" fmla="*/ 35 h 59"/>
                <a:gd name="T24" fmla="*/ 41 w 58"/>
                <a:gd name="T25" fmla="*/ 44 h 59"/>
                <a:gd name="T26" fmla="*/ 31 w 58"/>
                <a:gd name="T27" fmla="*/ 5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59">
                  <a:moveTo>
                    <a:pt x="53" y="1"/>
                  </a:moveTo>
                  <a:cubicBezTo>
                    <a:pt x="15" y="0"/>
                    <a:pt x="15" y="0"/>
                    <a:pt x="15" y="0"/>
                  </a:cubicBezTo>
                  <a:cubicBezTo>
                    <a:pt x="12" y="0"/>
                    <a:pt x="9" y="1"/>
                    <a:pt x="8" y="4"/>
                  </a:cubicBezTo>
                  <a:cubicBezTo>
                    <a:pt x="1" y="54"/>
                    <a:pt x="1" y="54"/>
                    <a:pt x="1" y="54"/>
                  </a:cubicBezTo>
                  <a:cubicBezTo>
                    <a:pt x="0" y="57"/>
                    <a:pt x="2" y="59"/>
                    <a:pt x="5" y="59"/>
                  </a:cubicBezTo>
                  <a:cubicBezTo>
                    <a:pt x="48" y="59"/>
                    <a:pt x="48" y="59"/>
                    <a:pt x="48" y="59"/>
                  </a:cubicBezTo>
                  <a:cubicBezTo>
                    <a:pt x="50" y="59"/>
                    <a:pt x="53" y="57"/>
                    <a:pt x="53" y="55"/>
                  </a:cubicBezTo>
                  <a:cubicBezTo>
                    <a:pt x="58" y="6"/>
                    <a:pt x="58" y="6"/>
                    <a:pt x="58" y="6"/>
                  </a:cubicBezTo>
                  <a:cubicBezTo>
                    <a:pt x="58" y="3"/>
                    <a:pt x="56" y="1"/>
                    <a:pt x="53" y="1"/>
                  </a:cubicBezTo>
                  <a:close/>
                  <a:moveTo>
                    <a:pt x="31" y="52"/>
                  </a:moveTo>
                  <a:cubicBezTo>
                    <a:pt x="25" y="52"/>
                    <a:pt x="20" y="48"/>
                    <a:pt x="20" y="44"/>
                  </a:cubicBezTo>
                  <a:cubicBezTo>
                    <a:pt x="20" y="39"/>
                    <a:pt x="25" y="35"/>
                    <a:pt x="31" y="35"/>
                  </a:cubicBezTo>
                  <a:cubicBezTo>
                    <a:pt x="36" y="35"/>
                    <a:pt x="41" y="39"/>
                    <a:pt x="41" y="44"/>
                  </a:cubicBezTo>
                  <a:cubicBezTo>
                    <a:pt x="41" y="48"/>
                    <a:pt x="36" y="52"/>
                    <a:pt x="31"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9"/>
            <p:cNvSpPr>
              <a:spLocks noEditPoints="1"/>
            </p:cNvSpPr>
            <p:nvPr/>
          </p:nvSpPr>
          <p:spPr bwMode="auto">
            <a:xfrm>
              <a:off x="2124" y="2723"/>
              <a:ext cx="156" cy="212"/>
            </a:xfrm>
            <a:custGeom>
              <a:avLst/>
              <a:gdLst>
                <a:gd name="T0" fmla="*/ 121 w 127"/>
                <a:gd name="T1" fmla="*/ 172 h 172"/>
                <a:gd name="T2" fmla="*/ 127 w 127"/>
                <a:gd name="T3" fmla="*/ 166 h 172"/>
                <a:gd name="T4" fmla="*/ 127 w 127"/>
                <a:gd name="T5" fmla="*/ 33 h 172"/>
                <a:gd name="T6" fmla="*/ 125 w 127"/>
                <a:gd name="T7" fmla="*/ 29 h 172"/>
                <a:gd name="T8" fmla="*/ 95 w 127"/>
                <a:gd name="T9" fmla="*/ 2 h 172"/>
                <a:gd name="T10" fmla="*/ 91 w 127"/>
                <a:gd name="T11" fmla="*/ 0 h 172"/>
                <a:gd name="T12" fmla="*/ 5 w 127"/>
                <a:gd name="T13" fmla="*/ 0 h 172"/>
                <a:gd name="T14" fmla="*/ 0 w 127"/>
                <a:gd name="T15" fmla="*/ 6 h 172"/>
                <a:gd name="T16" fmla="*/ 0 w 127"/>
                <a:gd name="T17" fmla="*/ 166 h 172"/>
                <a:gd name="T18" fmla="*/ 5 w 127"/>
                <a:gd name="T19" fmla="*/ 172 h 172"/>
                <a:gd name="T20" fmla="*/ 121 w 127"/>
                <a:gd name="T21" fmla="*/ 172 h 172"/>
                <a:gd name="T22" fmla="*/ 11 w 127"/>
                <a:gd name="T23" fmla="*/ 160 h 172"/>
                <a:gd name="T24" fmla="*/ 11 w 127"/>
                <a:gd name="T25" fmla="*/ 12 h 172"/>
                <a:gd name="T26" fmla="*/ 90 w 127"/>
                <a:gd name="T27" fmla="*/ 12 h 172"/>
                <a:gd name="T28" fmla="*/ 90 w 127"/>
                <a:gd name="T29" fmla="*/ 36 h 172"/>
                <a:gd name="T30" fmla="*/ 116 w 127"/>
                <a:gd name="T31" fmla="*/ 36 h 172"/>
                <a:gd name="T32" fmla="*/ 116 w 127"/>
                <a:gd name="T33" fmla="*/ 160 h 172"/>
                <a:gd name="T34" fmla="*/ 11 w 127"/>
                <a:gd name="T35" fmla="*/ 160 h 172"/>
                <a:gd name="T36" fmla="*/ 116 w 127"/>
                <a:gd name="T37" fmla="*/ 36 h 172"/>
                <a:gd name="T38" fmla="*/ 116 w 127"/>
                <a:gd name="T39" fmla="*/ 36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7" h="172">
                  <a:moveTo>
                    <a:pt x="121" y="172"/>
                  </a:moveTo>
                  <a:cubicBezTo>
                    <a:pt x="124" y="172"/>
                    <a:pt x="127" y="169"/>
                    <a:pt x="127" y="166"/>
                  </a:cubicBezTo>
                  <a:cubicBezTo>
                    <a:pt x="127" y="33"/>
                    <a:pt x="127" y="33"/>
                    <a:pt x="127" y="33"/>
                  </a:cubicBezTo>
                  <a:cubicBezTo>
                    <a:pt x="127" y="31"/>
                    <a:pt x="126" y="30"/>
                    <a:pt x="125" y="29"/>
                  </a:cubicBezTo>
                  <a:cubicBezTo>
                    <a:pt x="95" y="2"/>
                    <a:pt x="95" y="2"/>
                    <a:pt x="95" y="2"/>
                  </a:cubicBezTo>
                  <a:cubicBezTo>
                    <a:pt x="94" y="1"/>
                    <a:pt x="93" y="0"/>
                    <a:pt x="91" y="0"/>
                  </a:cubicBezTo>
                  <a:cubicBezTo>
                    <a:pt x="5" y="0"/>
                    <a:pt x="5" y="0"/>
                    <a:pt x="5" y="0"/>
                  </a:cubicBezTo>
                  <a:cubicBezTo>
                    <a:pt x="2" y="0"/>
                    <a:pt x="0" y="3"/>
                    <a:pt x="0" y="6"/>
                  </a:cubicBezTo>
                  <a:cubicBezTo>
                    <a:pt x="0" y="166"/>
                    <a:pt x="0" y="166"/>
                    <a:pt x="0" y="166"/>
                  </a:cubicBezTo>
                  <a:cubicBezTo>
                    <a:pt x="0" y="169"/>
                    <a:pt x="2" y="172"/>
                    <a:pt x="5" y="172"/>
                  </a:cubicBezTo>
                  <a:cubicBezTo>
                    <a:pt x="121" y="172"/>
                    <a:pt x="121" y="172"/>
                    <a:pt x="121" y="172"/>
                  </a:cubicBezTo>
                  <a:close/>
                  <a:moveTo>
                    <a:pt x="11" y="160"/>
                  </a:moveTo>
                  <a:cubicBezTo>
                    <a:pt x="11" y="12"/>
                    <a:pt x="11" y="12"/>
                    <a:pt x="11" y="12"/>
                  </a:cubicBezTo>
                  <a:cubicBezTo>
                    <a:pt x="90" y="12"/>
                    <a:pt x="90" y="12"/>
                    <a:pt x="90" y="12"/>
                  </a:cubicBezTo>
                  <a:cubicBezTo>
                    <a:pt x="90" y="36"/>
                    <a:pt x="90" y="36"/>
                    <a:pt x="90" y="36"/>
                  </a:cubicBezTo>
                  <a:cubicBezTo>
                    <a:pt x="116" y="36"/>
                    <a:pt x="116" y="36"/>
                    <a:pt x="116" y="36"/>
                  </a:cubicBezTo>
                  <a:cubicBezTo>
                    <a:pt x="116" y="160"/>
                    <a:pt x="116" y="160"/>
                    <a:pt x="116" y="160"/>
                  </a:cubicBezTo>
                  <a:lnTo>
                    <a:pt x="11" y="160"/>
                  </a:lnTo>
                  <a:close/>
                  <a:moveTo>
                    <a:pt x="116" y="36"/>
                  </a:moveTo>
                  <a:cubicBezTo>
                    <a:pt x="116" y="36"/>
                    <a:pt x="116" y="36"/>
                    <a:pt x="116" y="3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20"/>
            <p:cNvSpPr>
              <a:spLocks noEditPoints="1"/>
            </p:cNvSpPr>
            <p:nvPr/>
          </p:nvSpPr>
          <p:spPr bwMode="auto">
            <a:xfrm>
              <a:off x="2145" y="2778"/>
              <a:ext cx="39" cy="45"/>
            </a:xfrm>
            <a:custGeom>
              <a:avLst/>
              <a:gdLst>
                <a:gd name="T0" fmla="*/ 0 w 39"/>
                <a:gd name="T1" fmla="*/ 0 h 45"/>
                <a:gd name="T2" fmla="*/ 0 w 39"/>
                <a:gd name="T3" fmla="*/ 45 h 45"/>
                <a:gd name="T4" fmla="*/ 39 w 39"/>
                <a:gd name="T5" fmla="*/ 45 h 45"/>
                <a:gd name="T6" fmla="*/ 39 w 39"/>
                <a:gd name="T7" fmla="*/ 0 h 45"/>
                <a:gd name="T8" fmla="*/ 0 w 39"/>
                <a:gd name="T9" fmla="*/ 0 h 45"/>
                <a:gd name="T10" fmla="*/ 29 w 39"/>
                <a:gd name="T11" fmla="*/ 30 h 45"/>
                <a:gd name="T12" fmla="*/ 9 w 39"/>
                <a:gd name="T13" fmla="*/ 30 h 45"/>
                <a:gd name="T14" fmla="*/ 9 w 39"/>
                <a:gd name="T15" fmla="*/ 10 h 45"/>
                <a:gd name="T16" fmla="*/ 29 w 39"/>
                <a:gd name="T17" fmla="*/ 10 h 45"/>
                <a:gd name="T18" fmla="*/ 29 w 39"/>
                <a:gd name="T19" fmla="*/ 3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45">
                  <a:moveTo>
                    <a:pt x="0" y="0"/>
                  </a:moveTo>
                  <a:lnTo>
                    <a:pt x="0" y="45"/>
                  </a:lnTo>
                  <a:lnTo>
                    <a:pt x="39" y="45"/>
                  </a:lnTo>
                  <a:lnTo>
                    <a:pt x="39" y="0"/>
                  </a:lnTo>
                  <a:lnTo>
                    <a:pt x="0" y="0"/>
                  </a:lnTo>
                  <a:close/>
                  <a:moveTo>
                    <a:pt x="29" y="30"/>
                  </a:moveTo>
                  <a:lnTo>
                    <a:pt x="9" y="30"/>
                  </a:lnTo>
                  <a:lnTo>
                    <a:pt x="9" y="10"/>
                  </a:lnTo>
                  <a:lnTo>
                    <a:pt x="29" y="10"/>
                  </a:lnTo>
                  <a:lnTo>
                    <a:pt x="29"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21"/>
            <p:cNvSpPr>
              <a:spLocks noEditPoints="1"/>
            </p:cNvSpPr>
            <p:nvPr/>
          </p:nvSpPr>
          <p:spPr bwMode="auto">
            <a:xfrm>
              <a:off x="2200" y="2807"/>
              <a:ext cx="54" cy="13"/>
            </a:xfrm>
            <a:custGeom>
              <a:avLst/>
              <a:gdLst>
                <a:gd name="T0" fmla="*/ 44 w 44"/>
                <a:gd name="T1" fmla="*/ 0 h 11"/>
                <a:gd name="T2" fmla="*/ 0 w 44"/>
                <a:gd name="T3" fmla="*/ 0 h 11"/>
                <a:gd name="T4" fmla="*/ 0 w 44"/>
                <a:gd name="T5" fmla="*/ 1 h 11"/>
                <a:gd name="T6" fmla="*/ 0 w 44"/>
                <a:gd name="T7" fmla="*/ 11 h 11"/>
                <a:gd name="T8" fmla="*/ 0 w 44"/>
                <a:gd name="T9" fmla="*/ 11 h 11"/>
                <a:gd name="T10" fmla="*/ 44 w 44"/>
                <a:gd name="T11" fmla="*/ 11 h 11"/>
                <a:gd name="T12" fmla="*/ 44 w 44"/>
                <a:gd name="T13" fmla="*/ 11 h 11"/>
                <a:gd name="T14" fmla="*/ 44 w 44"/>
                <a:gd name="T15" fmla="*/ 1 h 11"/>
                <a:gd name="T16" fmla="*/ 44 w 44"/>
                <a:gd name="T17" fmla="*/ 0 h 11"/>
                <a:gd name="T18" fmla="*/ 44 w 44"/>
                <a:gd name="T19" fmla="*/ 0 h 11"/>
                <a:gd name="T20" fmla="*/ 44 w 44"/>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11">
                  <a:moveTo>
                    <a:pt x="44" y="0"/>
                  </a:moveTo>
                  <a:cubicBezTo>
                    <a:pt x="0" y="0"/>
                    <a:pt x="0" y="0"/>
                    <a:pt x="0" y="0"/>
                  </a:cubicBezTo>
                  <a:cubicBezTo>
                    <a:pt x="0" y="0"/>
                    <a:pt x="0" y="0"/>
                    <a:pt x="0" y="1"/>
                  </a:cubicBezTo>
                  <a:cubicBezTo>
                    <a:pt x="0" y="11"/>
                    <a:pt x="0" y="11"/>
                    <a:pt x="0" y="11"/>
                  </a:cubicBezTo>
                  <a:cubicBezTo>
                    <a:pt x="0" y="11"/>
                    <a:pt x="0" y="11"/>
                    <a:pt x="0" y="11"/>
                  </a:cubicBezTo>
                  <a:cubicBezTo>
                    <a:pt x="44" y="11"/>
                    <a:pt x="44" y="11"/>
                    <a:pt x="44" y="11"/>
                  </a:cubicBezTo>
                  <a:cubicBezTo>
                    <a:pt x="44" y="11"/>
                    <a:pt x="44" y="11"/>
                    <a:pt x="44" y="11"/>
                  </a:cubicBezTo>
                  <a:cubicBezTo>
                    <a:pt x="44" y="1"/>
                    <a:pt x="44" y="1"/>
                    <a:pt x="44" y="1"/>
                  </a:cubicBezTo>
                  <a:cubicBezTo>
                    <a:pt x="44" y="0"/>
                    <a:pt x="44" y="0"/>
                    <a:pt x="44" y="0"/>
                  </a:cubicBezTo>
                  <a:close/>
                  <a:moveTo>
                    <a:pt x="44" y="0"/>
                  </a:moveTo>
                  <a:cubicBezTo>
                    <a:pt x="44" y="0"/>
                    <a:pt x="44" y="0"/>
                    <a:pt x="4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2"/>
            <p:cNvSpPr>
              <a:spLocks noEditPoints="1"/>
            </p:cNvSpPr>
            <p:nvPr/>
          </p:nvSpPr>
          <p:spPr bwMode="auto">
            <a:xfrm>
              <a:off x="2200" y="2781"/>
              <a:ext cx="21" cy="13"/>
            </a:xfrm>
            <a:custGeom>
              <a:avLst/>
              <a:gdLst>
                <a:gd name="T0" fmla="*/ 0 w 17"/>
                <a:gd name="T1" fmla="*/ 11 h 11"/>
                <a:gd name="T2" fmla="*/ 17 w 17"/>
                <a:gd name="T3" fmla="*/ 11 h 11"/>
                <a:gd name="T4" fmla="*/ 17 w 17"/>
                <a:gd name="T5" fmla="*/ 10 h 11"/>
                <a:gd name="T6" fmla="*/ 17 w 17"/>
                <a:gd name="T7" fmla="*/ 0 h 11"/>
                <a:gd name="T8" fmla="*/ 17 w 17"/>
                <a:gd name="T9" fmla="*/ 0 h 11"/>
                <a:gd name="T10" fmla="*/ 0 w 17"/>
                <a:gd name="T11" fmla="*/ 0 h 11"/>
                <a:gd name="T12" fmla="*/ 0 w 17"/>
                <a:gd name="T13" fmla="*/ 0 h 11"/>
                <a:gd name="T14" fmla="*/ 0 w 17"/>
                <a:gd name="T15" fmla="*/ 10 h 11"/>
                <a:gd name="T16" fmla="*/ 0 w 17"/>
                <a:gd name="T17" fmla="*/ 11 h 11"/>
                <a:gd name="T18" fmla="*/ 0 w 17"/>
                <a:gd name="T19" fmla="*/ 11 h 11"/>
                <a:gd name="T20" fmla="*/ 0 w 17"/>
                <a:gd name="T21"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1">
                  <a:moveTo>
                    <a:pt x="0" y="11"/>
                  </a:moveTo>
                  <a:cubicBezTo>
                    <a:pt x="17" y="11"/>
                    <a:pt x="17" y="11"/>
                    <a:pt x="17" y="11"/>
                  </a:cubicBezTo>
                  <a:cubicBezTo>
                    <a:pt x="17" y="11"/>
                    <a:pt x="17" y="11"/>
                    <a:pt x="17" y="10"/>
                  </a:cubicBezTo>
                  <a:cubicBezTo>
                    <a:pt x="17" y="0"/>
                    <a:pt x="17" y="0"/>
                    <a:pt x="17" y="0"/>
                  </a:cubicBezTo>
                  <a:cubicBezTo>
                    <a:pt x="17" y="0"/>
                    <a:pt x="17" y="0"/>
                    <a:pt x="17" y="0"/>
                  </a:cubicBezTo>
                  <a:cubicBezTo>
                    <a:pt x="0" y="0"/>
                    <a:pt x="0" y="0"/>
                    <a:pt x="0" y="0"/>
                  </a:cubicBezTo>
                  <a:cubicBezTo>
                    <a:pt x="0" y="0"/>
                    <a:pt x="0" y="0"/>
                    <a:pt x="0" y="0"/>
                  </a:cubicBezTo>
                  <a:cubicBezTo>
                    <a:pt x="0" y="10"/>
                    <a:pt x="0" y="10"/>
                    <a:pt x="0" y="10"/>
                  </a:cubicBezTo>
                  <a:cubicBezTo>
                    <a:pt x="0" y="11"/>
                    <a:pt x="0" y="11"/>
                    <a:pt x="0" y="11"/>
                  </a:cubicBezTo>
                  <a:close/>
                  <a:moveTo>
                    <a:pt x="0" y="11"/>
                  </a:move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3"/>
            <p:cNvSpPr>
              <a:spLocks noEditPoints="1"/>
            </p:cNvSpPr>
            <p:nvPr/>
          </p:nvSpPr>
          <p:spPr bwMode="auto">
            <a:xfrm>
              <a:off x="2145" y="2847"/>
              <a:ext cx="39" cy="45"/>
            </a:xfrm>
            <a:custGeom>
              <a:avLst/>
              <a:gdLst>
                <a:gd name="T0" fmla="*/ 0 w 39"/>
                <a:gd name="T1" fmla="*/ 0 h 45"/>
                <a:gd name="T2" fmla="*/ 0 w 39"/>
                <a:gd name="T3" fmla="*/ 45 h 45"/>
                <a:gd name="T4" fmla="*/ 39 w 39"/>
                <a:gd name="T5" fmla="*/ 45 h 45"/>
                <a:gd name="T6" fmla="*/ 39 w 39"/>
                <a:gd name="T7" fmla="*/ 0 h 45"/>
                <a:gd name="T8" fmla="*/ 0 w 39"/>
                <a:gd name="T9" fmla="*/ 0 h 45"/>
                <a:gd name="T10" fmla="*/ 29 w 39"/>
                <a:gd name="T11" fmla="*/ 35 h 45"/>
                <a:gd name="T12" fmla="*/ 9 w 39"/>
                <a:gd name="T13" fmla="*/ 35 h 45"/>
                <a:gd name="T14" fmla="*/ 9 w 39"/>
                <a:gd name="T15" fmla="*/ 10 h 45"/>
                <a:gd name="T16" fmla="*/ 29 w 39"/>
                <a:gd name="T17" fmla="*/ 10 h 45"/>
                <a:gd name="T18" fmla="*/ 29 w 39"/>
                <a:gd name="T19" fmla="*/ 3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45">
                  <a:moveTo>
                    <a:pt x="0" y="0"/>
                  </a:moveTo>
                  <a:lnTo>
                    <a:pt x="0" y="45"/>
                  </a:lnTo>
                  <a:lnTo>
                    <a:pt x="39" y="45"/>
                  </a:lnTo>
                  <a:lnTo>
                    <a:pt x="39" y="0"/>
                  </a:lnTo>
                  <a:lnTo>
                    <a:pt x="0" y="0"/>
                  </a:lnTo>
                  <a:close/>
                  <a:moveTo>
                    <a:pt x="29" y="35"/>
                  </a:moveTo>
                  <a:lnTo>
                    <a:pt x="9" y="35"/>
                  </a:lnTo>
                  <a:lnTo>
                    <a:pt x="9" y="10"/>
                  </a:lnTo>
                  <a:lnTo>
                    <a:pt x="29" y="10"/>
                  </a:lnTo>
                  <a:lnTo>
                    <a:pt x="29"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4"/>
            <p:cNvSpPr>
              <a:spLocks noEditPoints="1"/>
            </p:cNvSpPr>
            <p:nvPr/>
          </p:nvSpPr>
          <p:spPr bwMode="auto">
            <a:xfrm>
              <a:off x="2200" y="2874"/>
              <a:ext cx="54" cy="14"/>
            </a:xfrm>
            <a:custGeom>
              <a:avLst/>
              <a:gdLst>
                <a:gd name="T0" fmla="*/ 44 w 44"/>
                <a:gd name="T1" fmla="*/ 0 h 11"/>
                <a:gd name="T2" fmla="*/ 0 w 44"/>
                <a:gd name="T3" fmla="*/ 0 h 11"/>
                <a:gd name="T4" fmla="*/ 0 w 44"/>
                <a:gd name="T5" fmla="*/ 1 h 11"/>
                <a:gd name="T6" fmla="*/ 0 w 44"/>
                <a:gd name="T7" fmla="*/ 11 h 11"/>
                <a:gd name="T8" fmla="*/ 0 w 44"/>
                <a:gd name="T9" fmla="*/ 11 h 11"/>
                <a:gd name="T10" fmla="*/ 44 w 44"/>
                <a:gd name="T11" fmla="*/ 11 h 11"/>
                <a:gd name="T12" fmla="*/ 44 w 44"/>
                <a:gd name="T13" fmla="*/ 11 h 11"/>
                <a:gd name="T14" fmla="*/ 44 w 44"/>
                <a:gd name="T15" fmla="*/ 1 h 11"/>
                <a:gd name="T16" fmla="*/ 44 w 44"/>
                <a:gd name="T17" fmla="*/ 0 h 11"/>
                <a:gd name="T18" fmla="*/ 44 w 44"/>
                <a:gd name="T19" fmla="*/ 0 h 11"/>
                <a:gd name="T20" fmla="*/ 44 w 44"/>
                <a:gd name="T2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11">
                  <a:moveTo>
                    <a:pt x="44" y="0"/>
                  </a:moveTo>
                  <a:cubicBezTo>
                    <a:pt x="0" y="0"/>
                    <a:pt x="0" y="0"/>
                    <a:pt x="0" y="0"/>
                  </a:cubicBezTo>
                  <a:cubicBezTo>
                    <a:pt x="0" y="0"/>
                    <a:pt x="0" y="1"/>
                    <a:pt x="0" y="1"/>
                  </a:cubicBezTo>
                  <a:cubicBezTo>
                    <a:pt x="0" y="11"/>
                    <a:pt x="0" y="11"/>
                    <a:pt x="0" y="11"/>
                  </a:cubicBezTo>
                  <a:cubicBezTo>
                    <a:pt x="0" y="11"/>
                    <a:pt x="0" y="11"/>
                    <a:pt x="0" y="11"/>
                  </a:cubicBezTo>
                  <a:cubicBezTo>
                    <a:pt x="44" y="11"/>
                    <a:pt x="44" y="11"/>
                    <a:pt x="44" y="11"/>
                  </a:cubicBezTo>
                  <a:cubicBezTo>
                    <a:pt x="44" y="11"/>
                    <a:pt x="44" y="11"/>
                    <a:pt x="44" y="11"/>
                  </a:cubicBezTo>
                  <a:cubicBezTo>
                    <a:pt x="44" y="1"/>
                    <a:pt x="44" y="1"/>
                    <a:pt x="44" y="1"/>
                  </a:cubicBezTo>
                  <a:cubicBezTo>
                    <a:pt x="44" y="1"/>
                    <a:pt x="44" y="0"/>
                    <a:pt x="44" y="0"/>
                  </a:cubicBezTo>
                  <a:close/>
                  <a:moveTo>
                    <a:pt x="44" y="0"/>
                  </a:moveTo>
                  <a:cubicBezTo>
                    <a:pt x="44" y="0"/>
                    <a:pt x="44" y="0"/>
                    <a:pt x="4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25"/>
            <p:cNvSpPr>
              <a:spLocks noEditPoints="1"/>
            </p:cNvSpPr>
            <p:nvPr/>
          </p:nvSpPr>
          <p:spPr bwMode="auto">
            <a:xfrm>
              <a:off x="2200" y="2849"/>
              <a:ext cx="21" cy="13"/>
            </a:xfrm>
            <a:custGeom>
              <a:avLst/>
              <a:gdLst>
                <a:gd name="T0" fmla="*/ 0 w 17"/>
                <a:gd name="T1" fmla="*/ 11 h 11"/>
                <a:gd name="T2" fmla="*/ 17 w 17"/>
                <a:gd name="T3" fmla="*/ 11 h 11"/>
                <a:gd name="T4" fmla="*/ 17 w 17"/>
                <a:gd name="T5" fmla="*/ 11 h 11"/>
                <a:gd name="T6" fmla="*/ 17 w 17"/>
                <a:gd name="T7" fmla="*/ 1 h 11"/>
                <a:gd name="T8" fmla="*/ 17 w 17"/>
                <a:gd name="T9" fmla="*/ 0 h 11"/>
                <a:gd name="T10" fmla="*/ 0 w 17"/>
                <a:gd name="T11" fmla="*/ 0 h 11"/>
                <a:gd name="T12" fmla="*/ 0 w 17"/>
                <a:gd name="T13" fmla="*/ 1 h 11"/>
                <a:gd name="T14" fmla="*/ 0 w 17"/>
                <a:gd name="T15" fmla="*/ 11 h 11"/>
                <a:gd name="T16" fmla="*/ 0 w 17"/>
                <a:gd name="T17" fmla="*/ 11 h 11"/>
                <a:gd name="T18" fmla="*/ 0 w 17"/>
                <a:gd name="T19" fmla="*/ 11 h 11"/>
                <a:gd name="T20" fmla="*/ 0 w 17"/>
                <a:gd name="T21"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1">
                  <a:moveTo>
                    <a:pt x="0" y="11"/>
                  </a:moveTo>
                  <a:cubicBezTo>
                    <a:pt x="17" y="11"/>
                    <a:pt x="17" y="11"/>
                    <a:pt x="17" y="11"/>
                  </a:cubicBezTo>
                  <a:cubicBezTo>
                    <a:pt x="17" y="11"/>
                    <a:pt x="17" y="11"/>
                    <a:pt x="17" y="11"/>
                  </a:cubicBezTo>
                  <a:cubicBezTo>
                    <a:pt x="17" y="1"/>
                    <a:pt x="17" y="1"/>
                    <a:pt x="17" y="1"/>
                  </a:cubicBezTo>
                  <a:cubicBezTo>
                    <a:pt x="17" y="0"/>
                    <a:pt x="17" y="0"/>
                    <a:pt x="17" y="0"/>
                  </a:cubicBezTo>
                  <a:cubicBezTo>
                    <a:pt x="0" y="0"/>
                    <a:pt x="0" y="0"/>
                    <a:pt x="0" y="0"/>
                  </a:cubicBezTo>
                  <a:cubicBezTo>
                    <a:pt x="0" y="0"/>
                    <a:pt x="0" y="0"/>
                    <a:pt x="0" y="1"/>
                  </a:cubicBezTo>
                  <a:cubicBezTo>
                    <a:pt x="0" y="11"/>
                    <a:pt x="0" y="11"/>
                    <a:pt x="0" y="11"/>
                  </a:cubicBezTo>
                  <a:cubicBezTo>
                    <a:pt x="0" y="11"/>
                    <a:pt x="0" y="11"/>
                    <a:pt x="0" y="11"/>
                  </a:cubicBezTo>
                  <a:close/>
                  <a:moveTo>
                    <a:pt x="0" y="11"/>
                  </a:move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1" name="Group 34"/>
          <p:cNvGrpSpPr>
            <a:grpSpLocks noChangeAspect="1"/>
          </p:cNvGrpSpPr>
          <p:nvPr/>
        </p:nvGrpSpPr>
        <p:grpSpPr bwMode="auto">
          <a:xfrm>
            <a:off x="5096892" y="4737941"/>
            <a:ext cx="288000" cy="286183"/>
            <a:chOff x="2002" y="2722"/>
            <a:chExt cx="317" cy="315"/>
          </a:xfrm>
          <a:solidFill>
            <a:srgbClr val="2BBDBA"/>
          </a:solidFill>
        </p:grpSpPr>
        <p:sp>
          <p:nvSpPr>
            <p:cNvPr id="72" name="Freeform 35"/>
            <p:cNvSpPr>
              <a:spLocks noEditPoints="1"/>
            </p:cNvSpPr>
            <p:nvPr/>
          </p:nvSpPr>
          <p:spPr bwMode="auto">
            <a:xfrm>
              <a:off x="2002" y="2793"/>
              <a:ext cx="170" cy="244"/>
            </a:xfrm>
            <a:custGeom>
              <a:avLst/>
              <a:gdLst>
                <a:gd name="T0" fmla="*/ 0 w 138"/>
                <a:gd name="T1" fmla="*/ 0 h 198"/>
                <a:gd name="T2" fmla="*/ 34 w 138"/>
                <a:gd name="T3" fmla="*/ 190 h 198"/>
                <a:gd name="T4" fmla="*/ 55 w 138"/>
                <a:gd name="T5" fmla="*/ 135 h 198"/>
                <a:gd name="T6" fmla="*/ 63 w 138"/>
                <a:gd name="T7" fmla="*/ 77 h 198"/>
                <a:gd name="T8" fmla="*/ 63 w 138"/>
                <a:gd name="T9" fmla="*/ 56 h 198"/>
                <a:gd name="T10" fmla="*/ 79 w 138"/>
                <a:gd name="T11" fmla="*/ 56 h 198"/>
                <a:gd name="T12" fmla="*/ 89 w 138"/>
                <a:gd name="T13" fmla="*/ 76 h 198"/>
                <a:gd name="T14" fmla="*/ 63 w 138"/>
                <a:gd name="T15" fmla="*/ 17 h 198"/>
                <a:gd name="T16" fmla="*/ 79 w 138"/>
                <a:gd name="T17" fmla="*/ 42 h 198"/>
                <a:gd name="T18" fmla="*/ 63 w 138"/>
                <a:gd name="T19" fmla="*/ 17 h 198"/>
                <a:gd name="T20" fmla="*/ 11 w 138"/>
                <a:gd name="T21" fmla="*/ 161 h 198"/>
                <a:gd name="T22" fmla="*/ 27 w 138"/>
                <a:gd name="T23" fmla="*/ 135 h 198"/>
                <a:gd name="T24" fmla="*/ 27 w 138"/>
                <a:gd name="T25" fmla="*/ 123 h 198"/>
                <a:gd name="T26" fmla="*/ 11 w 138"/>
                <a:gd name="T27" fmla="*/ 98 h 198"/>
                <a:gd name="T28" fmla="*/ 27 w 138"/>
                <a:gd name="T29" fmla="*/ 123 h 198"/>
                <a:gd name="T30" fmla="*/ 11 w 138"/>
                <a:gd name="T31" fmla="*/ 82 h 198"/>
                <a:gd name="T32" fmla="*/ 27 w 138"/>
                <a:gd name="T33" fmla="*/ 56 h 198"/>
                <a:gd name="T34" fmla="*/ 27 w 138"/>
                <a:gd name="T35" fmla="*/ 42 h 198"/>
                <a:gd name="T36" fmla="*/ 11 w 138"/>
                <a:gd name="T37" fmla="*/ 17 h 198"/>
                <a:gd name="T38" fmla="*/ 27 w 138"/>
                <a:gd name="T39" fmla="*/ 42 h 198"/>
                <a:gd name="T40" fmla="*/ 37 w 138"/>
                <a:gd name="T41" fmla="*/ 123 h 198"/>
                <a:gd name="T42" fmla="*/ 53 w 138"/>
                <a:gd name="T43" fmla="*/ 98 h 198"/>
                <a:gd name="T44" fmla="*/ 53 w 138"/>
                <a:gd name="T45" fmla="*/ 82 h 198"/>
                <a:gd name="T46" fmla="*/ 37 w 138"/>
                <a:gd name="T47" fmla="*/ 56 h 198"/>
                <a:gd name="T48" fmla="*/ 53 w 138"/>
                <a:gd name="T49" fmla="*/ 82 h 198"/>
                <a:gd name="T50" fmla="*/ 37 w 138"/>
                <a:gd name="T51" fmla="*/ 42 h 198"/>
                <a:gd name="T52" fmla="*/ 53 w 138"/>
                <a:gd name="T53" fmla="*/ 17 h 198"/>
                <a:gd name="T54" fmla="*/ 138 w 138"/>
                <a:gd name="T55" fmla="*/ 91 h 198"/>
                <a:gd name="T56" fmla="*/ 62 w 138"/>
                <a:gd name="T57" fmla="*/ 198 h 198"/>
                <a:gd name="T58" fmla="*/ 91 w 138"/>
                <a:gd name="T59" fmla="*/ 167 h 198"/>
                <a:gd name="T60" fmla="*/ 109 w 138"/>
                <a:gd name="T61" fmla="*/ 198 h 198"/>
                <a:gd name="T62" fmla="*/ 138 w 138"/>
                <a:gd name="T63" fmla="*/ 91 h 198"/>
                <a:gd name="T64" fmla="*/ 71 w 138"/>
                <a:gd name="T65" fmla="*/ 182 h 198"/>
                <a:gd name="T66" fmla="*/ 85 w 138"/>
                <a:gd name="T67" fmla="*/ 167 h 198"/>
                <a:gd name="T68" fmla="*/ 85 w 138"/>
                <a:gd name="T69" fmla="*/ 161 h 198"/>
                <a:gd name="T70" fmla="*/ 71 w 138"/>
                <a:gd name="T71" fmla="*/ 146 h 198"/>
                <a:gd name="T72" fmla="*/ 85 w 138"/>
                <a:gd name="T73" fmla="*/ 161 h 198"/>
                <a:gd name="T74" fmla="*/ 71 w 138"/>
                <a:gd name="T75" fmla="*/ 137 h 198"/>
                <a:gd name="T76" fmla="*/ 85 w 138"/>
                <a:gd name="T77" fmla="*/ 123 h 198"/>
                <a:gd name="T78" fmla="*/ 85 w 138"/>
                <a:gd name="T79" fmla="*/ 115 h 198"/>
                <a:gd name="T80" fmla="*/ 71 w 138"/>
                <a:gd name="T81" fmla="*/ 101 h 198"/>
                <a:gd name="T82" fmla="*/ 85 w 138"/>
                <a:gd name="T83" fmla="*/ 115 h 198"/>
                <a:gd name="T84" fmla="*/ 94 w 138"/>
                <a:gd name="T85" fmla="*/ 161 h 198"/>
                <a:gd name="T86" fmla="*/ 107 w 138"/>
                <a:gd name="T87" fmla="*/ 146 h 198"/>
                <a:gd name="T88" fmla="*/ 107 w 138"/>
                <a:gd name="T89" fmla="*/ 137 h 198"/>
                <a:gd name="T90" fmla="*/ 94 w 138"/>
                <a:gd name="T91" fmla="*/ 123 h 198"/>
                <a:gd name="T92" fmla="*/ 107 w 138"/>
                <a:gd name="T93" fmla="*/ 137 h 198"/>
                <a:gd name="T94" fmla="*/ 94 w 138"/>
                <a:gd name="T95" fmla="*/ 115 h 198"/>
                <a:gd name="T96" fmla="*/ 107 w 138"/>
                <a:gd name="T97" fmla="*/ 101 h 198"/>
                <a:gd name="T98" fmla="*/ 129 w 138"/>
                <a:gd name="T99" fmla="*/ 182 h 198"/>
                <a:gd name="T100" fmla="*/ 115 w 138"/>
                <a:gd name="T101" fmla="*/ 167 h 198"/>
                <a:gd name="T102" fmla="*/ 129 w 138"/>
                <a:gd name="T103" fmla="*/ 182 h 198"/>
                <a:gd name="T104" fmla="*/ 115 w 138"/>
                <a:gd name="T105" fmla="*/ 161 h 198"/>
                <a:gd name="T106" fmla="*/ 129 w 138"/>
                <a:gd name="T107" fmla="*/ 146 h 198"/>
                <a:gd name="T108" fmla="*/ 129 w 138"/>
                <a:gd name="T109" fmla="*/ 137 h 198"/>
                <a:gd name="T110" fmla="*/ 115 w 138"/>
                <a:gd name="T111" fmla="*/ 123 h 198"/>
                <a:gd name="T112" fmla="*/ 129 w 138"/>
                <a:gd name="T113" fmla="*/ 137 h 198"/>
                <a:gd name="T114" fmla="*/ 115 w 138"/>
                <a:gd name="T115" fmla="*/ 115 h 198"/>
                <a:gd name="T116" fmla="*/ 129 w 138"/>
                <a:gd name="T117" fmla="*/ 101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8" h="198">
                  <a:moveTo>
                    <a:pt x="89" y="0"/>
                  </a:moveTo>
                  <a:cubicBezTo>
                    <a:pt x="0" y="0"/>
                    <a:pt x="0" y="0"/>
                    <a:pt x="0" y="0"/>
                  </a:cubicBezTo>
                  <a:cubicBezTo>
                    <a:pt x="0" y="190"/>
                    <a:pt x="0" y="190"/>
                    <a:pt x="0" y="190"/>
                  </a:cubicBezTo>
                  <a:cubicBezTo>
                    <a:pt x="7" y="190"/>
                    <a:pt x="34" y="190"/>
                    <a:pt x="34" y="190"/>
                  </a:cubicBezTo>
                  <a:cubicBezTo>
                    <a:pt x="34" y="135"/>
                    <a:pt x="34" y="135"/>
                    <a:pt x="34" y="135"/>
                  </a:cubicBezTo>
                  <a:cubicBezTo>
                    <a:pt x="55" y="135"/>
                    <a:pt x="55" y="135"/>
                    <a:pt x="55" y="135"/>
                  </a:cubicBezTo>
                  <a:cubicBezTo>
                    <a:pt x="55" y="88"/>
                    <a:pt x="55" y="88"/>
                    <a:pt x="55" y="88"/>
                  </a:cubicBezTo>
                  <a:cubicBezTo>
                    <a:pt x="55" y="83"/>
                    <a:pt x="58" y="79"/>
                    <a:pt x="63" y="77"/>
                  </a:cubicBezTo>
                  <a:cubicBezTo>
                    <a:pt x="63" y="56"/>
                    <a:pt x="63" y="56"/>
                    <a:pt x="63" y="56"/>
                  </a:cubicBezTo>
                  <a:cubicBezTo>
                    <a:pt x="63" y="56"/>
                    <a:pt x="63" y="56"/>
                    <a:pt x="63" y="56"/>
                  </a:cubicBezTo>
                  <a:cubicBezTo>
                    <a:pt x="63" y="56"/>
                    <a:pt x="63" y="56"/>
                    <a:pt x="63" y="56"/>
                  </a:cubicBezTo>
                  <a:cubicBezTo>
                    <a:pt x="79" y="56"/>
                    <a:pt x="79" y="56"/>
                    <a:pt x="79" y="56"/>
                  </a:cubicBezTo>
                  <a:cubicBezTo>
                    <a:pt x="79" y="76"/>
                    <a:pt x="79" y="76"/>
                    <a:pt x="79" y="76"/>
                  </a:cubicBezTo>
                  <a:cubicBezTo>
                    <a:pt x="89" y="76"/>
                    <a:pt x="89" y="76"/>
                    <a:pt x="89" y="76"/>
                  </a:cubicBezTo>
                  <a:lnTo>
                    <a:pt x="89" y="0"/>
                  </a:lnTo>
                  <a:close/>
                  <a:moveTo>
                    <a:pt x="63" y="17"/>
                  </a:moveTo>
                  <a:cubicBezTo>
                    <a:pt x="79" y="17"/>
                    <a:pt x="79" y="17"/>
                    <a:pt x="79" y="17"/>
                  </a:cubicBezTo>
                  <a:cubicBezTo>
                    <a:pt x="79" y="42"/>
                    <a:pt x="79" y="42"/>
                    <a:pt x="79" y="42"/>
                  </a:cubicBezTo>
                  <a:cubicBezTo>
                    <a:pt x="63" y="42"/>
                    <a:pt x="63" y="42"/>
                    <a:pt x="63" y="42"/>
                  </a:cubicBezTo>
                  <a:lnTo>
                    <a:pt x="63" y="17"/>
                  </a:lnTo>
                  <a:close/>
                  <a:moveTo>
                    <a:pt x="27" y="161"/>
                  </a:moveTo>
                  <a:cubicBezTo>
                    <a:pt x="11" y="161"/>
                    <a:pt x="11" y="161"/>
                    <a:pt x="11" y="161"/>
                  </a:cubicBezTo>
                  <a:cubicBezTo>
                    <a:pt x="11" y="135"/>
                    <a:pt x="11" y="135"/>
                    <a:pt x="11" y="135"/>
                  </a:cubicBezTo>
                  <a:cubicBezTo>
                    <a:pt x="27" y="135"/>
                    <a:pt x="27" y="135"/>
                    <a:pt x="27" y="135"/>
                  </a:cubicBezTo>
                  <a:cubicBezTo>
                    <a:pt x="27" y="161"/>
                    <a:pt x="27" y="161"/>
                    <a:pt x="27" y="161"/>
                  </a:cubicBezTo>
                  <a:close/>
                  <a:moveTo>
                    <a:pt x="27" y="123"/>
                  </a:moveTo>
                  <a:cubicBezTo>
                    <a:pt x="11" y="123"/>
                    <a:pt x="11" y="123"/>
                    <a:pt x="11" y="123"/>
                  </a:cubicBezTo>
                  <a:cubicBezTo>
                    <a:pt x="11" y="98"/>
                    <a:pt x="11" y="98"/>
                    <a:pt x="11" y="98"/>
                  </a:cubicBezTo>
                  <a:cubicBezTo>
                    <a:pt x="27" y="98"/>
                    <a:pt x="27" y="98"/>
                    <a:pt x="27" y="98"/>
                  </a:cubicBezTo>
                  <a:cubicBezTo>
                    <a:pt x="27" y="123"/>
                    <a:pt x="27" y="123"/>
                    <a:pt x="27" y="123"/>
                  </a:cubicBezTo>
                  <a:close/>
                  <a:moveTo>
                    <a:pt x="27" y="82"/>
                  </a:moveTo>
                  <a:cubicBezTo>
                    <a:pt x="11" y="82"/>
                    <a:pt x="11" y="82"/>
                    <a:pt x="11" y="82"/>
                  </a:cubicBezTo>
                  <a:cubicBezTo>
                    <a:pt x="11" y="56"/>
                    <a:pt x="11" y="56"/>
                    <a:pt x="11" y="56"/>
                  </a:cubicBezTo>
                  <a:cubicBezTo>
                    <a:pt x="27" y="56"/>
                    <a:pt x="27" y="56"/>
                    <a:pt x="27" y="56"/>
                  </a:cubicBezTo>
                  <a:cubicBezTo>
                    <a:pt x="27" y="82"/>
                    <a:pt x="27" y="82"/>
                    <a:pt x="27" y="82"/>
                  </a:cubicBezTo>
                  <a:close/>
                  <a:moveTo>
                    <a:pt x="27" y="42"/>
                  </a:moveTo>
                  <a:cubicBezTo>
                    <a:pt x="11" y="42"/>
                    <a:pt x="11" y="42"/>
                    <a:pt x="11" y="42"/>
                  </a:cubicBezTo>
                  <a:cubicBezTo>
                    <a:pt x="11" y="17"/>
                    <a:pt x="11" y="17"/>
                    <a:pt x="11" y="17"/>
                  </a:cubicBezTo>
                  <a:cubicBezTo>
                    <a:pt x="27" y="17"/>
                    <a:pt x="27" y="17"/>
                    <a:pt x="27" y="17"/>
                  </a:cubicBezTo>
                  <a:cubicBezTo>
                    <a:pt x="27" y="42"/>
                    <a:pt x="27" y="42"/>
                    <a:pt x="27" y="42"/>
                  </a:cubicBezTo>
                  <a:close/>
                  <a:moveTo>
                    <a:pt x="53" y="123"/>
                  </a:moveTo>
                  <a:cubicBezTo>
                    <a:pt x="37" y="123"/>
                    <a:pt x="37" y="123"/>
                    <a:pt x="37" y="123"/>
                  </a:cubicBezTo>
                  <a:cubicBezTo>
                    <a:pt x="37" y="98"/>
                    <a:pt x="37" y="98"/>
                    <a:pt x="37" y="98"/>
                  </a:cubicBezTo>
                  <a:cubicBezTo>
                    <a:pt x="53" y="98"/>
                    <a:pt x="53" y="98"/>
                    <a:pt x="53" y="98"/>
                  </a:cubicBezTo>
                  <a:lnTo>
                    <a:pt x="53" y="123"/>
                  </a:lnTo>
                  <a:close/>
                  <a:moveTo>
                    <a:pt x="53" y="82"/>
                  </a:moveTo>
                  <a:cubicBezTo>
                    <a:pt x="37" y="82"/>
                    <a:pt x="37" y="82"/>
                    <a:pt x="37" y="82"/>
                  </a:cubicBezTo>
                  <a:cubicBezTo>
                    <a:pt x="37" y="56"/>
                    <a:pt x="37" y="56"/>
                    <a:pt x="37" y="56"/>
                  </a:cubicBezTo>
                  <a:cubicBezTo>
                    <a:pt x="53" y="56"/>
                    <a:pt x="53" y="56"/>
                    <a:pt x="53" y="56"/>
                  </a:cubicBezTo>
                  <a:lnTo>
                    <a:pt x="53" y="82"/>
                  </a:lnTo>
                  <a:close/>
                  <a:moveTo>
                    <a:pt x="53" y="42"/>
                  </a:moveTo>
                  <a:cubicBezTo>
                    <a:pt x="37" y="42"/>
                    <a:pt x="37" y="42"/>
                    <a:pt x="37" y="42"/>
                  </a:cubicBezTo>
                  <a:cubicBezTo>
                    <a:pt x="37" y="17"/>
                    <a:pt x="37" y="17"/>
                    <a:pt x="37" y="17"/>
                  </a:cubicBezTo>
                  <a:cubicBezTo>
                    <a:pt x="53" y="17"/>
                    <a:pt x="53" y="17"/>
                    <a:pt x="53" y="17"/>
                  </a:cubicBezTo>
                  <a:lnTo>
                    <a:pt x="53" y="42"/>
                  </a:lnTo>
                  <a:close/>
                  <a:moveTo>
                    <a:pt x="138" y="91"/>
                  </a:moveTo>
                  <a:cubicBezTo>
                    <a:pt x="62" y="91"/>
                    <a:pt x="62" y="91"/>
                    <a:pt x="62" y="91"/>
                  </a:cubicBezTo>
                  <a:cubicBezTo>
                    <a:pt x="62" y="198"/>
                    <a:pt x="62" y="198"/>
                    <a:pt x="62" y="198"/>
                  </a:cubicBezTo>
                  <a:cubicBezTo>
                    <a:pt x="91" y="198"/>
                    <a:pt x="91" y="198"/>
                    <a:pt x="91" y="198"/>
                  </a:cubicBezTo>
                  <a:cubicBezTo>
                    <a:pt x="91" y="167"/>
                    <a:pt x="91" y="167"/>
                    <a:pt x="91" y="167"/>
                  </a:cubicBezTo>
                  <a:cubicBezTo>
                    <a:pt x="109" y="167"/>
                    <a:pt x="109" y="167"/>
                    <a:pt x="109" y="167"/>
                  </a:cubicBezTo>
                  <a:cubicBezTo>
                    <a:pt x="109" y="198"/>
                    <a:pt x="109" y="198"/>
                    <a:pt x="109" y="198"/>
                  </a:cubicBezTo>
                  <a:cubicBezTo>
                    <a:pt x="138" y="198"/>
                    <a:pt x="138" y="198"/>
                    <a:pt x="138" y="198"/>
                  </a:cubicBezTo>
                  <a:lnTo>
                    <a:pt x="138" y="91"/>
                  </a:lnTo>
                  <a:close/>
                  <a:moveTo>
                    <a:pt x="85" y="182"/>
                  </a:moveTo>
                  <a:cubicBezTo>
                    <a:pt x="71" y="182"/>
                    <a:pt x="71" y="182"/>
                    <a:pt x="71" y="182"/>
                  </a:cubicBezTo>
                  <a:cubicBezTo>
                    <a:pt x="71" y="167"/>
                    <a:pt x="71" y="167"/>
                    <a:pt x="71" y="167"/>
                  </a:cubicBezTo>
                  <a:cubicBezTo>
                    <a:pt x="85" y="167"/>
                    <a:pt x="85" y="167"/>
                    <a:pt x="85" y="167"/>
                  </a:cubicBezTo>
                  <a:lnTo>
                    <a:pt x="85" y="182"/>
                  </a:lnTo>
                  <a:close/>
                  <a:moveTo>
                    <a:pt x="85" y="161"/>
                  </a:moveTo>
                  <a:cubicBezTo>
                    <a:pt x="71" y="161"/>
                    <a:pt x="71" y="161"/>
                    <a:pt x="71" y="161"/>
                  </a:cubicBezTo>
                  <a:cubicBezTo>
                    <a:pt x="71" y="146"/>
                    <a:pt x="71" y="146"/>
                    <a:pt x="71" y="146"/>
                  </a:cubicBezTo>
                  <a:cubicBezTo>
                    <a:pt x="85" y="146"/>
                    <a:pt x="85" y="146"/>
                    <a:pt x="85" y="146"/>
                  </a:cubicBezTo>
                  <a:lnTo>
                    <a:pt x="85" y="161"/>
                  </a:lnTo>
                  <a:close/>
                  <a:moveTo>
                    <a:pt x="85" y="137"/>
                  </a:moveTo>
                  <a:cubicBezTo>
                    <a:pt x="71" y="137"/>
                    <a:pt x="71" y="137"/>
                    <a:pt x="71" y="137"/>
                  </a:cubicBezTo>
                  <a:cubicBezTo>
                    <a:pt x="71" y="123"/>
                    <a:pt x="71" y="123"/>
                    <a:pt x="71" y="123"/>
                  </a:cubicBezTo>
                  <a:cubicBezTo>
                    <a:pt x="85" y="123"/>
                    <a:pt x="85" y="123"/>
                    <a:pt x="85" y="123"/>
                  </a:cubicBezTo>
                  <a:lnTo>
                    <a:pt x="85" y="137"/>
                  </a:lnTo>
                  <a:close/>
                  <a:moveTo>
                    <a:pt x="85" y="115"/>
                  </a:moveTo>
                  <a:cubicBezTo>
                    <a:pt x="71" y="115"/>
                    <a:pt x="71" y="115"/>
                    <a:pt x="71" y="115"/>
                  </a:cubicBezTo>
                  <a:cubicBezTo>
                    <a:pt x="71" y="101"/>
                    <a:pt x="71" y="101"/>
                    <a:pt x="71" y="101"/>
                  </a:cubicBezTo>
                  <a:cubicBezTo>
                    <a:pt x="85" y="101"/>
                    <a:pt x="85" y="101"/>
                    <a:pt x="85" y="101"/>
                  </a:cubicBezTo>
                  <a:lnTo>
                    <a:pt x="85" y="115"/>
                  </a:lnTo>
                  <a:close/>
                  <a:moveTo>
                    <a:pt x="107" y="161"/>
                  </a:moveTo>
                  <a:cubicBezTo>
                    <a:pt x="94" y="161"/>
                    <a:pt x="94" y="161"/>
                    <a:pt x="94" y="161"/>
                  </a:cubicBezTo>
                  <a:cubicBezTo>
                    <a:pt x="94" y="146"/>
                    <a:pt x="94" y="146"/>
                    <a:pt x="94" y="146"/>
                  </a:cubicBezTo>
                  <a:cubicBezTo>
                    <a:pt x="107" y="146"/>
                    <a:pt x="107" y="146"/>
                    <a:pt x="107" y="146"/>
                  </a:cubicBezTo>
                  <a:lnTo>
                    <a:pt x="107" y="161"/>
                  </a:lnTo>
                  <a:close/>
                  <a:moveTo>
                    <a:pt x="107" y="137"/>
                  </a:moveTo>
                  <a:cubicBezTo>
                    <a:pt x="94" y="137"/>
                    <a:pt x="94" y="137"/>
                    <a:pt x="94" y="137"/>
                  </a:cubicBezTo>
                  <a:cubicBezTo>
                    <a:pt x="94" y="123"/>
                    <a:pt x="94" y="123"/>
                    <a:pt x="94" y="123"/>
                  </a:cubicBezTo>
                  <a:cubicBezTo>
                    <a:pt x="107" y="123"/>
                    <a:pt x="107" y="123"/>
                    <a:pt x="107" y="123"/>
                  </a:cubicBezTo>
                  <a:lnTo>
                    <a:pt x="107" y="137"/>
                  </a:lnTo>
                  <a:close/>
                  <a:moveTo>
                    <a:pt x="107" y="115"/>
                  </a:moveTo>
                  <a:cubicBezTo>
                    <a:pt x="94" y="115"/>
                    <a:pt x="94" y="115"/>
                    <a:pt x="94" y="115"/>
                  </a:cubicBezTo>
                  <a:cubicBezTo>
                    <a:pt x="94" y="101"/>
                    <a:pt x="94" y="101"/>
                    <a:pt x="94" y="101"/>
                  </a:cubicBezTo>
                  <a:cubicBezTo>
                    <a:pt x="107" y="101"/>
                    <a:pt x="107" y="101"/>
                    <a:pt x="107" y="101"/>
                  </a:cubicBezTo>
                  <a:lnTo>
                    <a:pt x="107" y="115"/>
                  </a:lnTo>
                  <a:close/>
                  <a:moveTo>
                    <a:pt x="129" y="182"/>
                  </a:moveTo>
                  <a:cubicBezTo>
                    <a:pt x="115" y="182"/>
                    <a:pt x="115" y="182"/>
                    <a:pt x="115" y="182"/>
                  </a:cubicBezTo>
                  <a:cubicBezTo>
                    <a:pt x="115" y="167"/>
                    <a:pt x="115" y="167"/>
                    <a:pt x="115" y="167"/>
                  </a:cubicBezTo>
                  <a:cubicBezTo>
                    <a:pt x="129" y="167"/>
                    <a:pt x="129" y="167"/>
                    <a:pt x="129" y="167"/>
                  </a:cubicBezTo>
                  <a:lnTo>
                    <a:pt x="129" y="182"/>
                  </a:lnTo>
                  <a:close/>
                  <a:moveTo>
                    <a:pt x="129" y="161"/>
                  </a:moveTo>
                  <a:cubicBezTo>
                    <a:pt x="115" y="161"/>
                    <a:pt x="115" y="161"/>
                    <a:pt x="115" y="161"/>
                  </a:cubicBezTo>
                  <a:cubicBezTo>
                    <a:pt x="115" y="146"/>
                    <a:pt x="115" y="146"/>
                    <a:pt x="115" y="146"/>
                  </a:cubicBezTo>
                  <a:cubicBezTo>
                    <a:pt x="129" y="146"/>
                    <a:pt x="129" y="146"/>
                    <a:pt x="129" y="146"/>
                  </a:cubicBezTo>
                  <a:lnTo>
                    <a:pt x="129" y="161"/>
                  </a:lnTo>
                  <a:close/>
                  <a:moveTo>
                    <a:pt x="129" y="137"/>
                  </a:moveTo>
                  <a:cubicBezTo>
                    <a:pt x="115" y="137"/>
                    <a:pt x="115" y="137"/>
                    <a:pt x="115" y="137"/>
                  </a:cubicBezTo>
                  <a:cubicBezTo>
                    <a:pt x="115" y="123"/>
                    <a:pt x="115" y="123"/>
                    <a:pt x="115" y="123"/>
                  </a:cubicBezTo>
                  <a:cubicBezTo>
                    <a:pt x="129" y="123"/>
                    <a:pt x="129" y="123"/>
                    <a:pt x="129" y="123"/>
                  </a:cubicBezTo>
                  <a:lnTo>
                    <a:pt x="129" y="137"/>
                  </a:lnTo>
                  <a:close/>
                  <a:moveTo>
                    <a:pt x="129" y="115"/>
                  </a:moveTo>
                  <a:cubicBezTo>
                    <a:pt x="115" y="115"/>
                    <a:pt x="115" y="115"/>
                    <a:pt x="115" y="115"/>
                  </a:cubicBezTo>
                  <a:cubicBezTo>
                    <a:pt x="115" y="101"/>
                    <a:pt x="115" y="101"/>
                    <a:pt x="115" y="101"/>
                  </a:cubicBezTo>
                  <a:cubicBezTo>
                    <a:pt x="129" y="101"/>
                    <a:pt x="129" y="101"/>
                    <a:pt x="129" y="101"/>
                  </a:cubicBezTo>
                  <a:lnTo>
                    <a:pt x="129" y="1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6"/>
            <p:cNvSpPr>
              <a:spLocks/>
            </p:cNvSpPr>
            <p:nvPr/>
          </p:nvSpPr>
          <p:spPr bwMode="auto">
            <a:xfrm>
              <a:off x="2175" y="2782"/>
              <a:ext cx="144" cy="255"/>
            </a:xfrm>
            <a:custGeom>
              <a:avLst/>
              <a:gdLst>
                <a:gd name="T0" fmla="*/ 116 w 117"/>
                <a:gd name="T1" fmla="*/ 97 h 207"/>
                <a:gd name="T2" fmla="*/ 107 w 117"/>
                <a:gd name="T3" fmla="*/ 23 h 207"/>
                <a:gd name="T4" fmla="*/ 83 w 117"/>
                <a:gd name="T5" fmla="*/ 0 h 207"/>
                <a:gd name="T6" fmla="*/ 29 w 117"/>
                <a:gd name="T7" fmla="*/ 0 h 207"/>
                <a:gd name="T8" fmla="*/ 5 w 117"/>
                <a:gd name="T9" fmla="*/ 23 h 207"/>
                <a:gd name="T10" fmla="*/ 1 w 117"/>
                <a:gd name="T11" fmla="*/ 55 h 207"/>
                <a:gd name="T12" fmla="*/ 11 w 117"/>
                <a:gd name="T13" fmla="*/ 66 h 207"/>
                <a:gd name="T14" fmla="*/ 51 w 117"/>
                <a:gd name="T15" fmla="*/ 67 h 207"/>
                <a:gd name="T16" fmla="*/ 61 w 117"/>
                <a:gd name="T17" fmla="*/ 57 h 207"/>
                <a:gd name="T18" fmla="*/ 51 w 117"/>
                <a:gd name="T19" fmla="*/ 47 h 207"/>
                <a:gd name="T20" fmla="*/ 22 w 117"/>
                <a:gd name="T21" fmla="*/ 46 h 207"/>
                <a:gd name="T22" fmla="*/ 25 w 117"/>
                <a:gd name="T23" fmla="*/ 24 h 207"/>
                <a:gd name="T24" fmla="*/ 27 w 117"/>
                <a:gd name="T25" fmla="*/ 22 h 207"/>
                <a:gd name="T26" fmla="*/ 29 w 117"/>
                <a:gd name="T27" fmla="*/ 24 h 207"/>
                <a:gd name="T28" fmla="*/ 29 w 117"/>
                <a:gd name="T29" fmla="*/ 38 h 207"/>
                <a:gd name="T30" fmla="*/ 40 w 117"/>
                <a:gd name="T31" fmla="*/ 39 h 207"/>
                <a:gd name="T32" fmla="*/ 45 w 117"/>
                <a:gd name="T33" fmla="*/ 22 h 207"/>
                <a:gd name="T34" fmla="*/ 49 w 117"/>
                <a:gd name="T35" fmla="*/ 19 h 207"/>
                <a:gd name="T36" fmla="*/ 76 w 117"/>
                <a:gd name="T37" fmla="*/ 26 h 207"/>
                <a:gd name="T38" fmla="*/ 78 w 117"/>
                <a:gd name="T39" fmla="*/ 30 h 207"/>
                <a:gd name="T40" fmla="*/ 70 w 117"/>
                <a:gd name="T41" fmla="*/ 65 h 207"/>
                <a:gd name="T42" fmla="*/ 65 w 117"/>
                <a:gd name="T43" fmla="*/ 68 h 207"/>
                <a:gd name="T44" fmla="*/ 51 w 117"/>
                <a:gd name="T45" fmla="*/ 75 h 207"/>
                <a:gd name="T46" fmla="*/ 29 w 117"/>
                <a:gd name="T47" fmla="*/ 74 h 207"/>
                <a:gd name="T48" fmla="*/ 29 w 117"/>
                <a:gd name="T49" fmla="*/ 195 h 207"/>
                <a:gd name="T50" fmla="*/ 41 w 117"/>
                <a:gd name="T51" fmla="*/ 207 h 207"/>
                <a:gd name="T52" fmla="*/ 53 w 117"/>
                <a:gd name="T53" fmla="*/ 195 h 207"/>
                <a:gd name="T54" fmla="*/ 53 w 117"/>
                <a:gd name="T55" fmla="*/ 97 h 207"/>
                <a:gd name="T56" fmla="*/ 59 w 117"/>
                <a:gd name="T57" fmla="*/ 97 h 207"/>
                <a:gd name="T58" fmla="*/ 59 w 117"/>
                <a:gd name="T59" fmla="*/ 195 h 207"/>
                <a:gd name="T60" fmla="*/ 71 w 117"/>
                <a:gd name="T61" fmla="*/ 207 h 207"/>
                <a:gd name="T62" fmla="*/ 83 w 117"/>
                <a:gd name="T63" fmla="*/ 195 h 207"/>
                <a:gd name="T64" fmla="*/ 83 w 117"/>
                <a:gd name="T65" fmla="*/ 24 h 207"/>
                <a:gd name="T66" fmla="*/ 85 w 117"/>
                <a:gd name="T67" fmla="*/ 22 h 207"/>
                <a:gd name="T68" fmla="*/ 87 w 117"/>
                <a:gd name="T69" fmla="*/ 24 h 207"/>
                <a:gd name="T70" fmla="*/ 96 w 117"/>
                <a:gd name="T71" fmla="*/ 100 h 207"/>
                <a:gd name="T72" fmla="*/ 107 w 117"/>
                <a:gd name="T73" fmla="*/ 109 h 207"/>
                <a:gd name="T74" fmla="*/ 116 w 117"/>
                <a:gd name="T75" fmla="*/ 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7" h="207">
                  <a:moveTo>
                    <a:pt x="116" y="97"/>
                  </a:moveTo>
                  <a:cubicBezTo>
                    <a:pt x="107" y="23"/>
                    <a:pt x="107" y="23"/>
                    <a:pt x="107" y="23"/>
                  </a:cubicBezTo>
                  <a:cubicBezTo>
                    <a:pt x="107" y="10"/>
                    <a:pt x="96" y="0"/>
                    <a:pt x="83" y="0"/>
                  </a:cubicBezTo>
                  <a:cubicBezTo>
                    <a:pt x="82" y="0"/>
                    <a:pt x="84" y="0"/>
                    <a:pt x="29" y="0"/>
                  </a:cubicBezTo>
                  <a:cubicBezTo>
                    <a:pt x="16" y="0"/>
                    <a:pt x="5" y="10"/>
                    <a:pt x="5" y="23"/>
                  </a:cubicBezTo>
                  <a:cubicBezTo>
                    <a:pt x="2" y="41"/>
                    <a:pt x="3" y="37"/>
                    <a:pt x="1" y="55"/>
                  </a:cubicBezTo>
                  <a:cubicBezTo>
                    <a:pt x="0" y="61"/>
                    <a:pt x="5" y="66"/>
                    <a:pt x="11" y="66"/>
                  </a:cubicBezTo>
                  <a:cubicBezTo>
                    <a:pt x="51" y="67"/>
                    <a:pt x="51" y="67"/>
                    <a:pt x="51" y="67"/>
                  </a:cubicBezTo>
                  <a:cubicBezTo>
                    <a:pt x="56" y="67"/>
                    <a:pt x="61" y="63"/>
                    <a:pt x="61" y="57"/>
                  </a:cubicBezTo>
                  <a:cubicBezTo>
                    <a:pt x="61" y="51"/>
                    <a:pt x="57" y="47"/>
                    <a:pt x="51" y="47"/>
                  </a:cubicBezTo>
                  <a:cubicBezTo>
                    <a:pt x="37" y="46"/>
                    <a:pt x="39" y="46"/>
                    <a:pt x="22" y="46"/>
                  </a:cubicBezTo>
                  <a:cubicBezTo>
                    <a:pt x="25" y="23"/>
                    <a:pt x="25" y="25"/>
                    <a:pt x="25" y="24"/>
                  </a:cubicBezTo>
                  <a:cubicBezTo>
                    <a:pt x="25" y="23"/>
                    <a:pt x="26" y="22"/>
                    <a:pt x="27" y="22"/>
                  </a:cubicBezTo>
                  <a:cubicBezTo>
                    <a:pt x="28" y="22"/>
                    <a:pt x="29" y="23"/>
                    <a:pt x="29" y="24"/>
                  </a:cubicBezTo>
                  <a:cubicBezTo>
                    <a:pt x="29" y="38"/>
                    <a:pt x="29" y="38"/>
                    <a:pt x="29" y="38"/>
                  </a:cubicBezTo>
                  <a:cubicBezTo>
                    <a:pt x="40" y="39"/>
                    <a:pt x="40" y="39"/>
                    <a:pt x="40" y="39"/>
                  </a:cubicBezTo>
                  <a:cubicBezTo>
                    <a:pt x="40" y="39"/>
                    <a:pt x="45" y="22"/>
                    <a:pt x="45" y="22"/>
                  </a:cubicBezTo>
                  <a:cubicBezTo>
                    <a:pt x="45" y="20"/>
                    <a:pt x="47" y="18"/>
                    <a:pt x="49" y="19"/>
                  </a:cubicBezTo>
                  <a:cubicBezTo>
                    <a:pt x="57" y="21"/>
                    <a:pt x="59" y="21"/>
                    <a:pt x="76" y="26"/>
                  </a:cubicBezTo>
                  <a:cubicBezTo>
                    <a:pt x="78" y="26"/>
                    <a:pt x="79" y="28"/>
                    <a:pt x="78" y="30"/>
                  </a:cubicBezTo>
                  <a:cubicBezTo>
                    <a:pt x="78" y="33"/>
                    <a:pt x="71" y="61"/>
                    <a:pt x="70" y="65"/>
                  </a:cubicBezTo>
                  <a:cubicBezTo>
                    <a:pt x="69" y="67"/>
                    <a:pt x="67" y="68"/>
                    <a:pt x="65" y="68"/>
                  </a:cubicBezTo>
                  <a:cubicBezTo>
                    <a:pt x="61" y="72"/>
                    <a:pt x="56" y="75"/>
                    <a:pt x="51" y="75"/>
                  </a:cubicBezTo>
                  <a:cubicBezTo>
                    <a:pt x="29" y="74"/>
                    <a:pt x="29" y="74"/>
                    <a:pt x="29" y="74"/>
                  </a:cubicBezTo>
                  <a:cubicBezTo>
                    <a:pt x="29" y="195"/>
                    <a:pt x="29" y="195"/>
                    <a:pt x="29" y="195"/>
                  </a:cubicBezTo>
                  <a:cubicBezTo>
                    <a:pt x="29" y="202"/>
                    <a:pt x="34" y="207"/>
                    <a:pt x="41" y="207"/>
                  </a:cubicBezTo>
                  <a:cubicBezTo>
                    <a:pt x="48" y="207"/>
                    <a:pt x="53" y="202"/>
                    <a:pt x="53" y="195"/>
                  </a:cubicBezTo>
                  <a:cubicBezTo>
                    <a:pt x="53" y="97"/>
                    <a:pt x="53" y="97"/>
                    <a:pt x="53" y="97"/>
                  </a:cubicBezTo>
                  <a:cubicBezTo>
                    <a:pt x="59" y="97"/>
                    <a:pt x="59" y="97"/>
                    <a:pt x="59" y="97"/>
                  </a:cubicBezTo>
                  <a:cubicBezTo>
                    <a:pt x="59" y="195"/>
                    <a:pt x="59" y="195"/>
                    <a:pt x="59" y="195"/>
                  </a:cubicBezTo>
                  <a:cubicBezTo>
                    <a:pt x="59" y="202"/>
                    <a:pt x="64" y="207"/>
                    <a:pt x="71" y="207"/>
                  </a:cubicBezTo>
                  <a:cubicBezTo>
                    <a:pt x="77" y="207"/>
                    <a:pt x="83" y="202"/>
                    <a:pt x="83" y="195"/>
                  </a:cubicBezTo>
                  <a:cubicBezTo>
                    <a:pt x="83" y="106"/>
                    <a:pt x="83" y="110"/>
                    <a:pt x="83" y="24"/>
                  </a:cubicBezTo>
                  <a:cubicBezTo>
                    <a:pt x="83" y="23"/>
                    <a:pt x="84" y="22"/>
                    <a:pt x="85" y="22"/>
                  </a:cubicBezTo>
                  <a:cubicBezTo>
                    <a:pt x="86" y="22"/>
                    <a:pt x="87" y="23"/>
                    <a:pt x="87" y="24"/>
                  </a:cubicBezTo>
                  <a:cubicBezTo>
                    <a:pt x="87" y="25"/>
                    <a:pt x="86" y="20"/>
                    <a:pt x="96" y="100"/>
                  </a:cubicBezTo>
                  <a:cubicBezTo>
                    <a:pt x="96" y="105"/>
                    <a:pt x="101" y="109"/>
                    <a:pt x="107" y="109"/>
                  </a:cubicBezTo>
                  <a:cubicBezTo>
                    <a:pt x="113" y="108"/>
                    <a:pt x="117" y="103"/>
                    <a:pt x="116" y="9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Oval 37"/>
            <p:cNvSpPr>
              <a:spLocks noChangeArrowheads="1"/>
            </p:cNvSpPr>
            <p:nvPr/>
          </p:nvSpPr>
          <p:spPr bwMode="auto">
            <a:xfrm>
              <a:off x="2218" y="2722"/>
              <a:ext cx="52" cy="5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5" name="Freeform 9"/>
          <p:cNvSpPr>
            <a:spLocks noChangeAspect="1" noEditPoints="1"/>
          </p:cNvSpPr>
          <p:nvPr/>
        </p:nvSpPr>
        <p:spPr bwMode="auto">
          <a:xfrm>
            <a:off x="6611180" y="4769606"/>
            <a:ext cx="288000" cy="257012"/>
          </a:xfrm>
          <a:custGeom>
            <a:avLst/>
            <a:gdLst>
              <a:gd name="T0" fmla="*/ 0 w 256"/>
              <a:gd name="T1" fmla="*/ 9 h 228"/>
              <a:gd name="T2" fmla="*/ 4 w 256"/>
              <a:gd name="T3" fmla="*/ 228 h 228"/>
              <a:gd name="T4" fmla="*/ 246 w 256"/>
              <a:gd name="T5" fmla="*/ 228 h 228"/>
              <a:gd name="T6" fmla="*/ 249 w 256"/>
              <a:gd name="T7" fmla="*/ 228 h 228"/>
              <a:gd name="T8" fmla="*/ 246 w 256"/>
              <a:gd name="T9" fmla="*/ 0 h 228"/>
              <a:gd name="T10" fmla="*/ 8 w 256"/>
              <a:gd name="T11" fmla="*/ 219 h 228"/>
              <a:gd name="T12" fmla="*/ 38 w 256"/>
              <a:gd name="T13" fmla="*/ 220 h 228"/>
              <a:gd name="T14" fmla="*/ 8 w 256"/>
              <a:gd name="T15" fmla="*/ 159 h 228"/>
              <a:gd name="T16" fmla="*/ 38 w 256"/>
              <a:gd name="T17" fmla="*/ 151 h 228"/>
              <a:gd name="T18" fmla="*/ 38 w 256"/>
              <a:gd name="T19" fmla="*/ 122 h 228"/>
              <a:gd name="T20" fmla="*/ 8 w 256"/>
              <a:gd name="T21" fmla="*/ 114 h 228"/>
              <a:gd name="T22" fmla="*/ 38 w 256"/>
              <a:gd name="T23" fmla="*/ 114 h 228"/>
              <a:gd name="T24" fmla="*/ 8 w 256"/>
              <a:gd name="T25" fmla="*/ 45 h 228"/>
              <a:gd name="T26" fmla="*/ 107 w 256"/>
              <a:gd name="T27" fmla="*/ 220 h 228"/>
              <a:gd name="T28" fmla="*/ 107 w 256"/>
              <a:gd name="T29" fmla="*/ 194 h 228"/>
              <a:gd name="T30" fmla="*/ 46 w 256"/>
              <a:gd name="T31" fmla="*/ 186 h 228"/>
              <a:gd name="T32" fmla="*/ 107 w 256"/>
              <a:gd name="T33" fmla="*/ 186 h 228"/>
              <a:gd name="T34" fmla="*/ 46 w 256"/>
              <a:gd name="T35" fmla="*/ 122 h 228"/>
              <a:gd name="T36" fmla="*/ 107 w 256"/>
              <a:gd name="T37" fmla="*/ 114 h 228"/>
              <a:gd name="T38" fmla="*/ 107 w 256"/>
              <a:gd name="T39" fmla="*/ 83 h 228"/>
              <a:gd name="T40" fmla="*/ 46 w 256"/>
              <a:gd name="T41" fmla="*/ 75 h 228"/>
              <a:gd name="T42" fmla="*/ 107 w 256"/>
              <a:gd name="T43" fmla="*/ 75 h 228"/>
              <a:gd name="T44" fmla="*/ 46 w 256"/>
              <a:gd name="T45" fmla="*/ 8 h 228"/>
              <a:gd name="T46" fmla="*/ 177 w 256"/>
              <a:gd name="T47" fmla="*/ 220 h 228"/>
              <a:gd name="T48" fmla="*/ 177 w 256"/>
              <a:gd name="T49" fmla="*/ 194 h 228"/>
              <a:gd name="T50" fmla="*/ 115 w 256"/>
              <a:gd name="T51" fmla="*/ 186 h 228"/>
              <a:gd name="T52" fmla="*/ 177 w 256"/>
              <a:gd name="T53" fmla="*/ 186 h 228"/>
              <a:gd name="T54" fmla="*/ 115 w 256"/>
              <a:gd name="T55" fmla="*/ 122 h 228"/>
              <a:gd name="T56" fmla="*/ 177 w 256"/>
              <a:gd name="T57" fmla="*/ 114 h 228"/>
              <a:gd name="T58" fmla="*/ 177 w 256"/>
              <a:gd name="T59" fmla="*/ 83 h 228"/>
              <a:gd name="T60" fmla="*/ 115 w 256"/>
              <a:gd name="T61" fmla="*/ 75 h 228"/>
              <a:gd name="T62" fmla="*/ 177 w 256"/>
              <a:gd name="T63" fmla="*/ 75 h 228"/>
              <a:gd name="T64" fmla="*/ 115 w 256"/>
              <a:gd name="T65" fmla="*/ 8 h 228"/>
              <a:gd name="T66" fmla="*/ 248 w 256"/>
              <a:gd name="T67" fmla="*/ 219 h 228"/>
              <a:gd name="T68" fmla="*/ 185 w 256"/>
              <a:gd name="T69" fmla="*/ 194 h 228"/>
              <a:gd name="T70" fmla="*/ 248 w 256"/>
              <a:gd name="T71" fmla="*/ 186 h 228"/>
              <a:gd name="T72" fmla="*/ 248 w 256"/>
              <a:gd name="T73" fmla="*/ 159 h 228"/>
              <a:gd name="T74" fmla="*/ 185 w 256"/>
              <a:gd name="T75" fmla="*/ 151 h 228"/>
              <a:gd name="T76" fmla="*/ 248 w 256"/>
              <a:gd name="T77" fmla="*/ 151 h 228"/>
              <a:gd name="T78" fmla="*/ 185 w 256"/>
              <a:gd name="T79" fmla="*/ 83 h 228"/>
              <a:gd name="T80" fmla="*/ 248 w 256"/>
              <a:gd name="T81" fmla="*/ 75 h 228"/>
              <a:gd name="T82" fmla="*/ 248 w 256"/>
              <a:gd name="T83" fmla="*/ 45 h 228"/>
              <a:gd name="T84" fmla="*/ 185 w 256"/>
              <a:gd name="T85" fmla="*/ 37 h 228"/>
              <a:gd name="T86" fmla="*/ 248 w 256"/>
              <a:gd name="T87" fmla="*/ 9 h 228"/>
              <a:gd name="T88" fmla="*/ 121 w 256"/>
              <a:gd name="T89" fmla="*/ 68 h 228"/>
              <a:gd name="T90" fmla="*/ 170 w 256"/>
              <a:gd name="T91" fmla="*/ 6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6" h="228">
                <a:moveTo>
                  <a:pt x="246" y="0"/>
                </a:moveTo>
                <a:cubicBezTo>
                  <a:pt x="10" y="0"/>
                  <a:pt x="10" y="0"/>
                  <a:pt x="10" y="0"/>
                </a:cubicBezTo>
                <a:cubicBezTo>
                  <a:pt x="4" y="0"/>
                  <a:pt x="0" y="4"/>
                  <a:pt x="0" y="9"/>
                </a:cubicBezTo>
                <a:cubicBezTo>
                  <a:pt x="0" y="219"/>
                  <a:pt x="0" y="219"/>
                  <a:pt x="0" y="219"/>
                </a:cubicBezTo>
                <a:cubicBezTo>
                  <a:pt x="0" y="222"/>
                  <a:pt x="2" y="225"/>
                  <a:pt x="4" y="227"/>
                </a:cubicBezTo>
                <a:cubicBezTo>
                  <a:pt x="4" y="228"/>
                  <a:pt x="4" y="228"/>
                  <a:pt x="4" y="228"/>
                </a:cubicBezTo>
                <a:cubicBezTo>
                  <a:pt x="8" y="228"/>
                  <a:pt x="8" y="228"/>
                  <a:pt x="8" y="228"/>
                </a:cubicBezTo>
                <a:cubicBezTo>
                  <a:pt x="8" y="228"/>
                  <a:pt x="9" y="228"/>
                  <a:pt x="10" y="228"/>
                </a:cubicBezTo>
                <a:cubicBezTo>
                  <a:pt x="246" y="228"/>
                  <a:pt x="246" y="228"/>
                  <a:pt x="246" y="228"/>
                </a:cubicBezTo>
                <a:cubicBezTo>
                  <a:pt x="247" y="228"/>
                  <a:pt x="248" y="228"/>
                  <a:pt x="248" y="228"/>
                </a:cubicBezTo>
                <a:cubicBezTo>
                  <a:pt x="249" y="228"/>
                  <a:pt x="249" y="228"/>
                  <a:pt x="249" y="228"/>
                </a:cubicBezTo>
                <a:cubicBezTo>
                  <a:pt x="249" y="228"/>
                  <a:pt x="249" y="228"/>
                  <a:pt x="249" y="228"/>
                </a:cubicBezTo>
                <a:cubicBezTo>
                  <a:pt x="253" y="227"/>
                  <a:pt x="256" y="223"/>
                  <a:pt x="256" y="219"/>
                </a:cubicBezTo>
                <a:cubicBezTo>
                  <a:pt x="256" y="9"/>
                  <a:pt x="256" y="9"/>
                  <a:pt x="256" y="9"/>
                </a:cubicBezTo>
                <a:cubicBezTo>
                  <a:pt x="256" y="4"/>
                  <a:pt x="252" y="0"/>
                  <a:pt x="246" y="0"/>
                </a:cubicBezTo>
                <a:close/>
                <a:moveTo>
                  <a:pt x="38" y="220"/>
                </a:moveTo>
                <a:cubicBezTo>
                  <a:pt x="9" y="220"/>
                  <a:pt x="9" y="220"/>
                  <a:pt x="9" y="220"/>
                </a:cubicBezTo>
                <a:cubicBezTo>
                  <a:pt x="8" y="220"/>
                  <a:pt x="8" y="219"/>
                  <a:pt x="8" y="219"/>
                </a:cubicBezTo>
                <a:cubicBezTo>
                  <a:pt x="8" y="194"/>
                  <a:pt x="8" y="194"/>
                  <a:pt x="8" y="194"/>
                </a:cubicBezTo>
                <a:cubicBezTo>
                  <a:pt x="38" y="194"/>
                  <a:pt x="38" y="194"/>
                  <a:pt x="38" y="194"/>
                </a:cubicBezTo>
                <a:lnTo>
                  <a:pt x="38" y="220"/>
                </a:lnTo>
                <a:close/>
                <a:moveTo>
                  <a:pt x="38" y="186"/>
                </a:moveTo>
                <a:cubicBezTo>
                  <a:pt x="8" y="186"/>
                  <a:pt x="8" y="186"/>
                  <a:pt x="8" y="186"/>
                </a:cubicBezTo>
                <a:cubicBezTo>
                  <a:pt x="8" y="159"/>
                  <a:pt x="8" y="159"/>
                  <a:pt x="8" y="159"/>
                </a:cubicBezTo>
                <a:cubicBezTo>
                  <a:pt x="38" y="159"/>
                  <a:pt x="38" y="159"/>
                  <a:pt x="38" y="159"/>
                </a:cubicBezTo>
                <a:lnTo>
                  <a:pt x="38" y="186"/>
                </a:lnTo>
                <a:close/>
                <a:moveTo>
                  <a:pt x="38" y="151"/>
                </a:moveTo>
                <a:cubicBezTo>
                  <a:pt x="8" y="151"/>
                  <a:pt x="8" y="151"/>
                  <a:pt x="8" y="151"/>
                </a:cubicBezTo>
                <a:cubicBezTo>
                  <a:pt x="8" y="122"/>
                  <a:pt x="8" y="122"/>
                  <a:pt x="8" y="122"/>
                </a:cubicBezTo>
                <a:cubicBezTo>
                  <a:pt x="38" y="122"/>
                  <a:pt x="38" y="122"/>
                  <a:pt x="38" y="122"/>
                </a:cubicBezTo>
                <a:lnTo>
                  <a:pt x="38" y="151"/>
                </a:lnTo>
                <a:close/>
                <a:moveTo>
                  <a:pt x="38" y="114"/>
                </a:moveTo>
                <a:cubicBezTo>
                  <a:pt x="8" y="114"/>
                  <a:pt x="8" y="114"/>
                  <a:pt x="8" y="114"/>
                </a:cubicBezTo>
                <a:cubicBezTo>
                  <a:pt x="8" y="83"/>
                  <a:pt x="8" y="83"/>
                  <a:pt x="8" y="83"/>
                </a:cubicBezTo>
                <a:cubicBezTo>
                  <a:pt x="38" y="83"/>
                  <a:pt x="38" y="83"/>
                  <a:pt x="38" y="83"/>
                </a:cubicBezTo>
                <a:lnTo>
                  <a:pt x="38" y="114"/>
                </a:lnTo>
                <a:close/>
                <a:moveTo>
                  <a:pt x="38" y="75"/>
                </a:moveTo>
                <a:cubicBezTo>
                  <a:pt x="8" y="75"/>
                  <a:pt x="8" y="75"/>
                  <a:pt x="8" y="75"/>
                </a:cubicBezTo>
                <a:cubicBezTo>
                  <a:pt x="8" y="45"/>
                  <a:pt x="8" y="45"/>
                  <a:pt x="8" y="45"/>
                </a:cubicBezTo>
                <a:cubicBezTo>
                  <a:pt x="38" y="45"/>
                  <a:pt x="38" y="45"/>
                  <a:pt x="38" y="45"/>
                </a:cubicBezTo>
                <a:lnTo>
                  <a:pt x="38" y="75"/>
                </a:lnTo>
                <a:close/>
                <a:moveTo>
                  <a:pt x="107" y="220"/>
                </a:moveTo>
                <a:cubicBezTo>
                  <a:pt x="46" y="220"/>
                  <a:pt x="46" y="220"/>
                  <a:pt x="46" y="220"/>
                </a:cubicBezTo>
                <a:cubicBezTo>
                  <a:pt x="46" y="194"/>
                  <a:pt x="46" y="194"/>
                  <a:pt x="46" y="194"/>
                </a:cubicBezTo>
                <a:cubicBezTo>
                  <a:pt x="107" y="194"/>
                  <a:pt x="107" y="194"/>
                  <a:pt x="107" y="194"/>
                </a:cubicBezTo>
                <a:cubicBezTo>
                  <a:pt x="107" y="220"/>
                  <a:pt x="107" y="220"/>
                  <a:pt x="107" y="220"/>
                </a:cubicBezTo>
                <a:close/>
                <a:moveTo>
                  <a:pt x="107" y="186"/>
                </a:moveTo>
                <a:cubicBezTo>
                  <a:pt x="46" y="186"/>
                  <a:pt x="46" y="186"/>
                  <a:pt x="46" y="186"/>
                </a:cubicBezTo>
                <a:cubicBezTo>
                  <a:pt x="46" y="159"/>
                  <a:pt x="46" y="159"/>
                  <a:pt x="46" y="159"/>
                </a:cubicBezTo>
                <a:cubicBezTo>
                  <a:pt x="107" y="159"/>
                  <a:pt x="107" y="159"/>
                  <a:pt x="107" y="159"/>
                </a:cubicBezTo>
                <a:cubicBezTo>
                  <a:pt x="107" y="186"/>
                  <a:pt x="107" y="186"/>
                  <a:pt x="107" y="186"/>
                </a:cubicBezTo>
                <a:close/>
                <a:moveTo>
                  <a:pt x="107" y="151"/>
                </a:moveTo>
                <a:cubicBezTo>
                  <a:pt x="46" y="151"/>
                  <a:pt x="46" y="151"/>
                  <a:pt x="46" y="151"/>
                </a:cubicBezTo>
                <a:cubicBezTo>
                  <a:pt x="46" y="122"/>
                  <a:pt x="46" y="122"/>
                  <a:pt x="46" y="122"/>
                </a:cubicBezTo>
                <a:cubicBezTo>
                  <a:pt x="107" y="122"/>
                  <a:pt x="107" y="122"/>
                  <a:pt x="107" y="122"/>
                </a:cubicBezTo>
                <a:cubicBezTo>
                  <a:pt x="107" y="151"/>
                  <a:pt x="107" y="151"/>
                  <a:pt x="107" y="151"/>
                </a:cubicBezTo>
                <a:close/>
                <a:moveTo>
                  <a:pt x="107" y="114"/>
                </a:moveTo>
                <a:cubicBezTo>
                  <a:pt x="46" y="114"/>
                  <a:pt x="46" y="114"/>
                  <a:pt x="46" y="114"/>
                </a:cubicBezTo>
                <a:cubicBezTo>
                  <a:pt x="46" y="83"/>
                  <a:pt x="46" y="83"/>
                  <a:pt x="46" y="83"/>
                </a:cubicBezTo>
                <a:cubicBezTo>
                  <a:pt x="107" y="83"/>
                  <a:pt x="107" y="83"/>
                  <a:pt x="107" y="83"/>
                </a:cubicBezTo>
                <a:cubicBezTo>
                  <a:pt x="107" y="114"/>
                  <a:pt x="107" y="114"/>
                  <a:pt x="107" y="114"/>
                </a:cubicBezTo>
                <a:close/>
                <a:moveTo>
                  <a:pt x="107" y="75"/>
                </a:moveTo>
                <a:cubicBezTo>
                  <a:pt x="46" y="75"/>
                  <a:pt x="46" y="75"/>
                  <a:pt x="46" y="75"/>
                </a:cubicBezTo>
                <a:cubicBezTo>
                  <a:pt x="46" y="45"/>
                  <a:pt x="46" y="45"/>
                  <a:pt x="46" y="45"/>
                </a:cubicBezTo>
                <a:cubicBezTo>
                  <a:pt x="107" y="45"/>
                  <a:pt x="107" y="45"/>
                  <a:pt x="107" y="45"/>
                </a:cubicBezTo>
                <a:cubicBezTo>
                  <a:pt x="107" y="75"/>
                  <a:pt x="107" y="75"/>
                  <a:pt x="107" y="75"/>
                </a:cubicBezTo>
                <a:close/>
                <a:moveTo>
                  <a:pt x="107" y="37"/>
                </a:moveTo>
                <a:cubicBezTo>
                  <a:pt x="46" y="37"/>
                  <a:pt x="46" y="37"/>
                  <a:pt x="46" y="37"/>
                </a:cubicBezTo>
                <a:cubicBezTo>
                  <a:pt x="46" y="8"/>
                  <a:pt x="46" y="8"/>
                  <a:pt x="46" y="8"/>
                </a:cubicBezTo>
                <a:cubicBezTo>
                  <a:pt x="107" y="8"/>
                  <a:pt x="107" y="8"/>
                  <a:pt x="107" y="8"/>
                </a:cubicBezTo>
                <a:cubicBezTo>
                  <a:pt x="107" y="37"/>
                  <a:pt x="107" y="37"/>
                  <a:pt x="107" y="37"/>
                </a:cubicBezTo>
                <a:close/>
                <a:moveTo>
                  <a:pt x="177" y="220"/>
                </a:moveTo>
                <a:cubicBezTo>
                  <a:pt x="115" y="220"/>
                  <a:pt x="115" y="220"/>
                  <a:pt x="115" y="220"/>
                </a:cubicBezTo>
                <a:cubicBezTo>
                  <a:pt x="115" y="194"/>
                  <a:pt x="115" y="194"/>
                  <a:pt x="115" y="194"/>
                </a:cubicBezTo>
                <a:cubicBezTo>
                  <a:pt x="177" y="194"/>
                  <a:pt x="177" y="194"/>
                  <a:pt x="177" y="194"/>
                </a:cubicBezTo>
                <a:lnTo>
                  <a:pt x="177" y="220"/>
                </a:lnTo>
                <a:close/>
                <a:moveTo>
                  <a:pt x="177" y="186"/>
                </a:moveTo>
                <a:cubicBezTo>
                  <a:pt x="115" y="186"/>
                  <a:pt x="115" y="186"/>
                  <a:pt x="115" y="186"/>
                </a:cubicBezTo>
                <a:cubicBezTo>
                  <a:pt x="115" y="159"/>
                  <a:pt x="115" y="159"/>
                  <a:pt x="115" y="159"/>
                </a:cubicBezTo>
                <a:cubicBezTo>
                  <a:pt x="177" y="159"/>
                  <a:pt x="177" y="159"/>
                  <a:pt x="177" y="159"/>
                </a:cubicBezTo>
                <a:lnTo>
                  <a:pt x="177" y="186"/>
                </a:lnTo>
                <a:close/>
                <a:moveTo>
                  <a:pt x="177" y="151"/>
                </a:moveTo>
                <a:cubicBezTo>
                  <a:pt x="115" y="151"/>
                  <a:pt x="115" y="151"/>
                  <a:pt x="115" y="151"/>
                </a:cubicBezTo>
                <a:cubicBezTo>
                  <a:pt x="115" y="122"/>
                  <a:pt x="115" y="122"/>
                  <a:pt x="115" y="122"/>
                </a:cubicBezTo>
                <a:cubicBezTo>
                  <a:pt x="177" y="122"/>
                  <a:pt x="177" y="122"/>
                  <a:pt x="177" y="122"/>
                </a:cubicBezTo>
                <a:lnTo>
                  <a:pt x="177" y="151"/>
                </a:lnTo>
                <a:close/>
                <a:moveTo>
                  <a:pt x="177" y="114"/>
                </a:moveTo>
                <a:cubicBezTo>
                  <a:pt x="115" y="114"/>
                  <a:pt x="115" y="114"/>
                  <a:pt x="115" y="114"/>
                </a:cubicBezTo>
                <a:cubicBezTo>
                  <a:pt x="115" y="83"/>
                  <a:pt x="115" y="83"/>
                  <a:pt x="115" y="83"/>
                </a:cubicBezTo>
                <a:cubicBezTo>
                  <a:pt x="177" y="83"/>
                  <a:pt x="177" y="83"/>
                  <a:pt x="177" y="83"/>
                </a:cubicBezTo>
                <a:lnTo>
                  <a:pt x="177" y="114"/>
                </a:lnTo>
                <a:close/>
                <a:moveTo>
                  <a:pt x="177" y="75"/>
                </a:moveTo>
                <a:cubicBezTo>
                  <a:pt x="115" y="75"/>
                  <a:pt x="115" y="75"/>
                  <a:pt x="115" y="75"/>
                </a:cubicBezTo>
                <a:cubicBezTo>
                  <a:pt x="115" y="45"/>
                  <a:pt x="115" y="45"/>
                  <a:pt x="115" y="45"/>
                </a:cubicBezTo>
                <a:cubicBezTo>
                  <a:pt x="177" y="45"/>
                  <a:pt x="177" y="45"/>
                  <a:pt x="177" y="45"/>
                </a:cubicBezTo>
                <a:lnTo>
                  <a:pt x="177" y="75"/>
                </a:lnTo>
                <a:close/>
                <a:moveTo>
                  <a:pt x="177" y="37"/>
                </a:moveTo>
                <a:cubicBezTo>
                  <a:pt x="115" y="37"/>
                  <a:pt x="115" y="37"/>
                  <a:pt x="115" y="37"/>
                </a:cubicBezTo>
                <a:cubicBezTo>
                  <a:pt x="115" y="8"/>
                  <a:pt x="115" y="8"/>
                  <a:pt x="115" y="8"/>
                </a:cubicBezTo>
                <a:cubicBezTo>
                  <a:pt x="177" y="8"/>
                  <a:pt x="177" y="8"/>
                  <a:pt x="177" y="8"/>
                </a:cubicBezTo>
                <a:lnTo>
                  <a:pt x="177" y="37"/>
                </a:lnTo>
                <a:close/>
                <a:moveTo>
                  <a:pt x="248" y="219"/>
                </a:moveTo>
                <a:cubicBezTo>
                  <a:pt x="248" y="219"/>
                  <a:pt x="248" y="220"/>
                  <a:pt x="247" y="220"/>
                </a:cubicBezTo>
                <a:cubicBezTo>
                  <a:pt x="185" y="220"/>
                  <a:pt x="185" y="220"/>
                  <a:pt x="185" y="220"/>
                </a:cubicBezTo>
                <a:cubicBezTo>
                  <a:pt x="185" y="194"/>
                  <a:pt x="185" y="194"/>
                  <a:pt x="185" y="194"/>
                </a:cubicBezTo>
                <a:cubicBezTo>
                  <a:pt x="248" y="194"/>
                  <a:pt x="248" y="194"/>
                  <a:pt x="248" y="194"/>
                </a:cubicBezTo>
                <a:lnTo>
                  <a:pt x="248" y="219"/>
                </a:lnTo>
                <a:close/>
                <a:moveTo>
                  <a:pt x="248" y="186"/>
                </a:moveTo>
                <a:cubicBezTo>
                  <a:pt x="185" y="186"/>
                  <a:pt x="185" y="186"/>
                  <a:pt x="185" y="186"/>
                </a:cubicBezTo>
                <a:cubicBezTo>
                  <a:pt x="185" y="159"/>
                  <a:pt x="185" y="159"/>
                  <a:pt x="185" y="159"/>
                </a:cubicBezTo>
                <a:cubicBezTo>
                  <a:pt x="248" y="159"/>
                  <a:pt x="248" y="159"/>
                  <a:pt x="248" y="159"/>
                </a:cubicBezTo>
                <a:lnTo>
                  <a:pt x="248" y="186"/>
                </a:lnTo>
                <a:close/>
                <a:moveTo>
                  <a:pt x="248" y="151"/>
                </a:moveTo>
                <a:cubicBezTo>
                  <a:pt x="185" y="151"/>
                  <a:pt x="185" y="151"/>
                  <a:pt x="185" y="151"/>
                </a:cubicBezTo>
                <a:cubicBezTo>
                  <a:pt x="185" y="122"/>
                  <a:pt x="185" y="122"/>
                  <a:pt x="185" y="122"/>
                </a:cubicBezTo>
                <a:cubicBezTo>
                  <a:pt x="248" y="122"/>
                  <a:pt x="248" y="122"/>
                  <a:pt x="248" y="122"/>
                </a:cubicBezTo>
                <a:lnTo>
                  <a:pt x="248" y="151"/>
                </a:lnTo>
                <a:close/>
                <a:moveTo>
                  <a:pt x="248" y="114"/>
                </a:moveTo>
                <a:cubicBezTo>
                  <a:pt x="185" y="114"/>
                  <a:pt x="185" y="114"/>
                  <a:pt x="185" y="114"/>
                </a:cubicBezTo>
                <a:cubicBezTo>
                  <a:pt x="185" y="83"/>
                  <a:pt x="185" y="83"/>
                  <a:pt x="185" y="83"/>
                </a:cubicBezTo>
                <a:cubicBezTo>
                  <a:pt x="248" y="83"/>
                  <a:pt x="248" y="83"/>
                  <a:pt x="248" y="83"/>
                </a:cubicBezTo>
                <a:lnTo>
                  <a:pt x="248" y="114"/>
                </a:lnTo>
                <a:close/>
                <a:moveTo>
                  <a:pt x="248" y="75"/>
                </a:moveTo>
                <a:cubicBezTo>
                  <a:pt x="185" y="75"/>
                  <a:pt x="185" y="75"/>
                  <a:pt x="185" y="75"/>
                </a:cubicBezTo>
                <a:cubicBezTo>
                  <a:pt x="185" y="45"/>
                  <a:pt x="185" y="45"/>
                  <a:pt x="185" y="45"/>
                </a:cubicBezTo>
                <a:cubicBezTo>
                  <a:pt x="248" y="45"/>
                  <a:pt x="248" y="45"/>
                  <a:pt x="248" y="45"/>
                </a:cubicBezTo>
                <a:lnTo>
                  <a:pt x="248" y="75"/>
                </a:lnTo>
                <a:close/>
                <a:moveTo>
                  <a:pt x="248" y="37"/>
                </a:moveTo>
                <a:cubicBezTo>
                  <a:pt x="185" y="37"/>
                  <a:pt x="185" y="37"/>
                  <a:pt x="185" y="37"/>
                </a:cubicBezTo>
                <a:cubicBezTo>
                  <a:pt x="185" y="8"/>
                  <a:pt x="185" y="8"/>
                  <a:pt x="185" y="8"/>
                </a:cubicBezTo>
                <a:cubicBezTo>
                  <a:pt x="246" y="8"/>
                  <a:pt x="246" y="8"/>
                  <a:pt x="246" y="8"/>
                </a:cubicBezTo>
                <a:cubicBezTo>
                  <a:pt x="247" y="8"/>
                  <a:pt x="248" y="9"/>
                  <a:pt x="248" y="9"/>
                </a:cubicBezTo>
                <a:cubicBezTo>
                  <a:pt x="248" y="37"/>
                  <a:pt x="248" y="37"/>
                  <a:pt x="248" y="37"/>
                </a:cubicBezTo>
                <a:close/>
                <a:moveTo>
                  <a:pt x="170" y="68"/>
                </a:moveTo>
                <a:cubicBezTo>
                  <a:pt x="121" y="68"/>
                  <a:pt x="121" y="68"/>
                  <a:pt x="121" y="68"/>
                </a:cubicBezTo>
                <a:cubicBezTo>
                  <a:pt x="121" y="50"/>
                  <a:pt x="121" y="50"/>
                  <a:pt x="121" y="50"/>
                </a:cubicBezTo>
                <a:cubicBezTo>
                  <a:pt x="170" y="50"/>
                  <a:pt x="170" y="50"/>
                  <a:pt x="170" y="50"/>
                </a:cubicBezTo>
                <a:cubicBezTo>
                  <a:pt x="170" y="68"/>
                  <a:pt x="170" y="68"/>
                  <a:pt x="170" y="68"/>
                </a:cubicBezTo>
                <a:close/>
              </a:path>
            </a:pathLst>
          </a:custGeom>
          <a:solidFill>
            <a:srgbClr val="2BBDBA"/>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76" name="Group 12"/>
          <p:cNvGrpSpPr>
            <a:grpSpLocks noChangeAspect="1"/>
          </p:cNvGrpSpPr>
          <p:nvPr/>
        </p:nvGrpSpPr>
        <p:grpSpPr bwMode="auto">
          <a:xfrm>
            <a:off x="8113202" y="4774611"/>
            <a:ext cx="248000" cy="252000"/>
            <a:chOff x="2005" y="2723"/>
            <a:chExt cx="310" cy="315"/>
          </a:xfrm>
          <a:solidFill>
            <a:srgbClr val="2BBDBA"/>
          </a:solidFill>
        </p:grpSpPr>
        <p:sp>
          <p:nvSpPr>
            <p:cNvPr id="77" name="Freeform 13"/>
            <p:cNvSpPr>
              <a:spLocks noEditPoints="1"/>
            </p:cNvSpPr>
            <p:nvPr/>
          </p:nvSpPr>
          <p:spPr bwMode="auto">
            <a:xfrm>
              <a:off x="2005" y="2723"/>
              <a:ext cx="234" cy="315"/>
            </a:xfrm>
            <a:custGeom>
              <a:avLst/>
              <a:gdLst>
                <a:gd name="T0" fmla="*/ 190 w 190"/>
                <a:gd name="T1" fmla="*/ 130 h 256"/>
                <a:gd name="T2" fmla="*/ 190 w 190"/>
                <a:gd name="T3" fmla="*/ 49 h 256"/>
                <a:gd name="T4" fmla="*/ 188 w 190"/>
                <a:gd name="T5" fmla="*/ 42 h 256"/>
                <a:gd name="T6" fmla="*/ 143 w 190"/>
                <a:gd name="T7" fmla="*/ 2 h 256"/>
                <a:gd name="T8" fmla="*/ 137 w 190"/>
                <a:gd name="T9" fmla="*/ 0 h 256"/>
                <a:gd name="T10" fmla="*/ 8 w 190"/>
                <a:gd name="T11" fmla="*/ 0 h 256"/>
                <a:gd name="T12" fmla="*/ 0 w 190"/>
                <a:gd name="T13" fmla="*/ 8 h 256"/>
                <a:gd name="T14" fmla="*/ 0 w 190"/>
                <a:gd name="T15" fmla="*/ 248 h 256"/>
                <a:gd name="T16" fmla="*/ 8 w 190"/>
                <a:gd name="T17" fmla="*/ 256 h 256"/>
                <a:gd name="T18" fmla="*/ 136 w 190"/>
                <a:gd name="T19" fmla="*/ 256 h 256"/>
                <a:gd name="T20" fmla="*/ 136 w 190"/>
                <a:gd name="T21" fmla="*/ 239 h 256"/>
                <a:gd name="T22" fmla="*/ 17 w 190"/>
                <a:gd name="T23" fmla="*/ 239 h 256"/>
                <a:gd name="T24" fmla="*/ 17 w 190"/>
                <a:gd name="T25" fmla="*/ 17 h 256"/>
                <a:gd name="T26" fmla="*/ 135 w 190"/>
                <a:gd name="T27" fmla="*/ 17 h 256"/>
                <a:gd name="T28" fmla="*/ 135 w 190"/>
                <a:gd name="T29" fmla="*/ 53 h 256"/>
                <a:gd name="T30" fmla="*/ 174 w 190"/>
                <a:gd name="T31" fmla="*/ 53 h 256"/>
                <a:gd name="T32" fmla="*/ 174 w 190"/>
                <a:gd name="T33" fmla="*/ 130 h 256"/>
                <a:gd name="T34" fmla="*/ 190 w 190"/>
                <a:gd name="T35" fmla="*/ 130 h 256"/>
                <a:gd name="T36" fmla="*/ 174 w 190"/>
                <a:gd name="T37" fmla="*/ 53 h 256"/>
                <a:gd name="T38" fmla="*/ 174 w 190"/>
                <a:gd name="T39" fmla="*/ 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0" h="256">
                  <a:moveTo>
                    <a:pt x="190" y="130"/>
                  </a:moveTo>
                  <a:cubicBezTo>
                    <a:pt x="190" y="49"/>
                    <a:pt x="190" y="49"/>
                    <a:pt x="190" y="49"/>
                  </a:cubicBezTo>
                  <a:cubicBezTo>
                    <a:pt x="190" y="46"/>
                    <a:pt x="189" y="44"/>
                    <a:pt x="188" y="42"/>
                  </a:cubicBezTo>
                  <a:cubicBezTo>
                    <a:pt x="143" y="2"/>
                    <a:pt x="143" y="2"/>
                    <a:pt x="143" y="2"/>
                  </a:cubicBezTo>
                  <a:cubicBezTo>
                    <a:pt x="141" y="1"/>
                    <a:pt x="139" y="0"/>
                    <a:pt x="137" y="0"/>
                  </a:cubicBezTo>
                  <a:cubicBezTo>
                    <a:pt x="8" y="0"/>
                    <a:pt x="8" y="0"/>
                    <a:pt x="8" y="0"/>
                  </a:cubicBezTo>
                  <a:cubicBezTo>
                    <a:pt x="4" y="0"/>
                    <a:pt x="0" y="4"/>
                    <a:pt x="0" y="8"/>
                  </a:cubicBezTo>
                  <a:cubicBezTo>
                    <a:pt x="0" y="248"/>
                    <a:pt x="0" y="248"/>
                    <a:pt x="0" y="248"/>
                  </a:cubicBezTo>
                  <a:cubicBezTo>
                    <a:pt x="0" y="252"/>
                    <a:pt x="4" y="256"/>
                    <a:pt x="8" y="256"/>
                  </a:cubicBezTo>
                  <a:cubicBezTo>
                    <a:pt x="136" y="256"/>
                    <a:pt x="136" y="256"/>
                    <a:pt x="136" y="256"/>
                  </a:cubicBezTo>
                  <a:cubicBezTo>
                    <a:pt x="136" y="239"/>
                    <a:pt x="136" y="239"/>
                    <a:pt x="136" y="239"/>
                  </a:cubicBezTo>
                  <a:cubicBezTo>
                    <a:pt x="17" y="239"/>
                    <a:pt x="17" y="239"/>
                    <a:pt x="17" y="239"/>
                  </a:cubicBezTo>
                  <a:cubicBezTo>
                    <a:pt x="17" y="17"/>
                    <a:pt x="17" y="17"/>
                    <a:pt x="17" y="17"/>
                  </a:cubicBezTo>
                  <a:cubicBezTo>
                    <a:pt x="135" y="17"/>
                    <a:pt x="135" y="17"/>
                    <a:pt x="135" y="17"/>
                  </a:cubicBezTo>
                  <a:cubicBezTo>
                    <a:pt x="135" y="53"/>
                    <a:pt x="135" y="53"/>
                    <a:pt x="135" y="53"/>
                  </a:cubicBezTo>
                  <a:cubicBezTo>
                    <a:pt x="174" y="53"/>
                    <a:pt x="174" y="53"/>
                    <a:pt x="174" y="53"/>
                  </a:cubicBezTo>
                  <a:cubicBezTo>
                    <a:pt x="174" y="130"/>
                    <a:pt x="174" y="130"/>
                    <a:pt x="174" y="130"/>
                  </a:cubicBezTo>
                  <a:lnTo>
                    <a:pt x="190" y="130"/>
                  </a:lnTo>
                  <a:close/>
                  <a:moveTo>
                    <a:pt x="174" y="53"/>
                  </a:moveTo>
                  <a:cubicBezTo>
                    <a:pt x="174" y="53"/>
                    <a:pt x="174" y="53"/>
                    <a:pt x="174"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4"/>
            <p:cNvSpPr>
              <a:spLocks noEditPoints="1"/>
            </p:cNvSpPr>
            <p:nvPr/>
          </p:nvSpPr>
          <p:spPr bwMode="auto">
            <a:xfrm>
              <a:off x="2046" y="2812"/>
              <a:ext cx="59" cy="59"/>
            </a:xfrm>
            <a:custGeom>
              <a:avLst/>
              <a:gdLst>
                <a:gd name="T0" fmla="*/ 0 w 59"/>
                <a:gd name="T1" fmla="*/ 0 h 59"/>
                <a:gd name="T2" fmla="*/ 0 w 59"/>
                <a:gd name="T3" fmla="*/ 59 h 59"/>
                <a:gd name="T4" fmla="*/ 59 w 59"/>
                <a:gd name="T5" fmla="*/ 59 h 59"/>
                <a:gd name="T6" fmla="*/ 59 w 59"/>
                <a:gd name="T7" fmla="*/ 0 h 59"/>
                <a:gd name="T8" fmla="*/ 0 w 59"/>
                <a:gd name="T9" fmla="*/ 0 h 59"/>
                <a:gd name="T10" fmla="*/ 44 w 59"/>
                <a:gd name="T11" fmla="*/ 44 h 59"/>
                <a:gd name="T12" fmla="*/ 14 w 59"/>
                <a:gd name="T13" fmla="*/ 44 h 59"/>
                <a:gd name="T14" fmla="*/ 14 w 59"/>
                <a:gd name="T15" fmla="*/ 14 h 59"/>
                <a:gd name="T16" fmla="*/ 44 w 59"/>
                <a:gd name="T17" fmla="*/ 14 h 59"/>
                <a:gd name="T18" fmla="*/ 44 w 59"/>
                <a:gd name="T19" fmla="*/ 4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0" y="0"/>
                  </a:moveTo>
                  <a:lnTo>
                    <a:pt x="0" y="59"/>
                  </a:lnTo>
                  <a:lnTo>
                    <a:pt x="59" y="59"/>
                  </a:lnTo>
                  <a:lnTo>
                    <a:pt x="59" y="0"/>
                  </a:lnTo>
                  <a:lnTo>
                    <a:pt x="0" y="0"/>
                  </a:lnTo>
                  <a:close/>
                  <a:moveTo>
                    <a:pt x="44" y="44"/>
                  </a:moveTo>
                  <a:lnTo>
                    <a:pt x="14" y="44"/>
                  </a:lnTo>
                  <a:lnTo>
                    <a:pt x="14" y="14"/>
                  </a:lnTo>
                  <a:lnTo>
                    <a:pt x="44" y="14"/>
                  </a:lnTo>
                  <a:lnTo>
                    <a:pt x="44"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5"/>
            <p:cNvSpPr>
              <a:spLocks noEditPoints="1"/>
            </p:cNvSpPr>
            <p:nvPr/>
          </p:nvSpPr>
          <p:spPr bwMode="auto">
            <a:xfrm>
              <a:off x="2119" y="2847"/>
              <a:ext cx="83" cy="21"/>
            </a:xfrm>
            <a:custGeom>
              <a:avLst/>
              <a:gdLst>
                <a:gd name="T0" fmla="*/ 66 w 67"/>
                <a:gd name="T1" fmla="*/ 0 h 17"/>
                <a:gd name="T2" fmla="*/ 0 w 67"/>
                <a:gd name="T3" fmla="*/ 0 h 17"/>
                <a:gd name="T4" fmla="*/ 0 w 67"/>
                <a:gd name="T5" fmla="*/ 1 h 17"/>
                <a:gd name="T6" fmla="*/ 0 w 67"/>
                <a:gd name="T7" fmla="*/ 16 h 17"/>
                <a:gd name="T8" fmla="*/ 0 w 67"/>
                <a:gd name="T9" fmla="*/ 17 h 17"/>
                <a:gd name="T10" fmla="*/ 66 w 67"/>
                <a:gd name="T11" fmla="*/ 17 h 17"/>
                <a:gd name="T12" fmla="*/ 67 w 67"/>
                <a:gd name="T13" fmla="*/ 16 h 17"/>
                <a:gd name="T14" fmla="*/ 67 w 67"/>
                <a:gd name="T15" fmla="*/ 1 h 17"/>
                <a:gd name="T16" fmla="*/ 66 w 67"/>
                <a:gd name="T17" fmla="*/ 0 h 17"/>
                <a:gd name="T18" fmla="*/ 66 w 67"/>
                <a:gd name="T19" fmla="*/ 0 h 17"/>
                <a:gd name="T20" fmla="*/ 66 w 6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7">
                  <a:moveTo>
                    <a:pt x="66" y="0"/>
                  </a:moveTo>
                  <a:cubicBezTo>
                    <a:pt x="0" y="0"/>
                    <a:pt x="0" y="0"/>
                    <a:pt x="0" y="0"/>
                  </a:cubicBezTo>
                  <a:cubicBezTo>
                    <a:pt x="0" y="0"/>
                    <a:pt x="0" y="1"/>
                    <a:pt x="0" y="1"/>
                  </a:cubicBezTo>
                  <a:cubicBezTo>
                    <a:pt x="0" y="16"/>
                    <a:pt x="0" y="16"/>
                    <a:pt x="0" y="16"/>
                  </a:cubicBezTo>
                  <a:cubicBezTo>
                    <a:pt x="0" y="16"/>
                    <a:pt x="0" y="17"/>
                    <a:pt x="0" y="17"/>
                  </a:cubicBezTo>
                  <a:cubicBezTo>
                    <a:pt x="66" y="17"/>
                    <a:pt x="66" y="17"/>
                    <a:pt x="66" y="17"/>
                  </a:cubicBezTo>
                  <a:cubicBezTo>
                    <a:pt x="66" y="17"/>
                    <a:pt x="67" y="16"/>
                    <a:pt x="67" y="16"/>
                  </a:cubicBezTo>
                  <a:cubicBezTo>
                    <a:pt x="67" y="1"/>
                    <a:pt x="67" y="1"/>
                    <a:pt x="67" y="1"/>
                  </a:cubicBezTo>
                  <a:cubicBezTo>
                    <a:pt x="67" y="1"/>
                    <a:pt x="66" y="0"/>
                    <a:pt x="66" y="0"/>
                  </a:cubicBezTo>
                  <a:close/>
                  <a:moveTo>
                    <a:pt x="66" y="0"/>
                  </a:moveTo>
                  <a:cubicBezTo>
                    <a:pt x="66" y="0"/>
                    <a:pt x="66" y="0"/>
                    <a:pt x="6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16"/>
            <p:cNvSpPr>
              <a:spLocks noEditPoints="1"/>
            </p:cNvSpPr>
            <p:nvPr/>
          </p:nvSpPr>
          <p:spPr bwMode="auto">
            <a:xfrm>
              <a:off x="2119" y="2809"/>
              <a:ext cx="32" cy="20"/>
            </a:xfrm>
            <a:custGeom>
              <a:avLst/>
              <a:gdLst>
                <a:gd name="T0" fmla="*/ 0 w 26"/>
                <a:gd name="T1" fmla="*/ 16 h 16"/>
                <a:gd name="T2" fmla="*/ 26 w 26"/>
                <a:gd name="T3" fmla="*/ 16 h 16"/>
                <a:gd name="T4" fmla="*/ 26 w 26"/>
                <a:gd name="T5" fmla="*/ 15 h 16"/>
                <a:gd name="T6" fmla="*/ 26 w 26"/>
                <a:gd name="T7" fmla="*/ 0 h 16"/>
                <a:gd name="T8" fmla="*/ 26 w 26"/>
                <a:gd name="T9" fmla="*/ 0 h 16"/>
                <a:gd name="T10" fmla="*/ 0 w 26"/>
                <a:gd name="T11" fmla="*/ 0 h 16"/>
                <a:gd name="T12" fmla="*/ 0 w 26"/>
                <a:gd name="T13" fmla="*/ 0 h 16"/>
                <a:gd name="T14" fmla="*/ 0 w 26"/>
                <a:gd name="T15" fmla="*/ 15 h 16"/>
                <a:gd name="T16" fmla="*/ 0 w 26"/>
                <a:gd name="T17" fmla="*/ 16 h 16"/>
                <a:gd name="T18" fmla="*/ 0 w 26"/>
                <a:gd name="T19" fmla="*/ 16 h 16"/>
                <a:gd name="T20" fmla="*/ 0 w 26"/>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16">
                  <a:moveTo>
                    <a:pt x="0" y="16"/>
                  </a:moveTo>
                  <a:cubicBezTo>
                    <a:pt x="26" y="16"/>
                    <a:pt x="26" y="16"/>
                    <a:pt x="26" y="16"/>
                  </a:cubicBezTo>
                  <a:cubicBezTo>
                    <a:pt x="26" y="16"/>
                    <a:pt x="26" y="16"/>
                    <a:pt x="26" y="15"/>
                  </a:cubicBezTo>
                  <a:cubicBezTo>
                    <a:pt x="26" y="0"/>
                    <a:pt x="26" y="0"/>
                    <a:pt x="26" y="0"/>
                  </a:cubicBezTo>
                  <a:cubicBezTo>
                    <a:pt x="26" y="0"/>
                    <a:pt x="26" y="0"/>
                    <a:pt x="26" y="0"/>
                  </a:cubicBezTo>
                  <a:cubicBezTo>
                    <a:pt x="0" y="0"/>
                    <a:pt x="0" y="0"/>
                    <a:pt x="0" y="0"/>
                  </a:cubicBezTo>
                  <a:cubicBezTo>
                    <a:pt x="0" y="0"/>
                    <a:pt x="0" y="0"/>
                    <a:pt x="0" y="0"/>
                  </a:cubicBezTo>
                  <a:cubicBezTo>
                    <a:pt x="0" y="15"/>
                    <a:pt x="0" y="15"/>
                    <a:pt x="0" y="15"/>
                  </a:cubicBezTo>
                  <a:cubicBezTo>
                    <a:pt x="0" y="16"/>
                    <a:pt x="0" y="16"/>
                    <a:pt x="0" y="16"/>
                  </a:cubicBezTo>
                  <a:close/>
                  <a:moveTo>
                    <a:pt x="0" y="16"/>
                  </a:moveTo>
                  <a:cubicBezTo>
                    <a:pt x="0" y="16"/>
                    <a:pt x="0" y="16"/>
                    <a:pt x="0"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17"/>
            <p:cNvSpPr>
              <a:spLocks noEditPoints="1"/>
            </p:cNvSpPr>
            <p:nvPr/>
          </p:nvSpPr>
          <p:spPr bwMode="auto">
            <a:xfrm>
              <a:off x="2044" y="2926"/>
              <a:ext cx="115" cy="21"/>
            </a:xfrm>
            <a:custGeom>
              <a:avLst/>
              <a:gdLst>
                <a:gd name="T0" fmla="*/ 93 w 93"/>
                <a:gd name="T1" fmla="*/ 0 h 17"/>
                <a:gd name="T2" fmla="*/ 0 w 93"/>
                <a:gd name="T3" fmla="*/ 0 h 17"/>
                <a:gd name="T4" fmla="*/ 0 w 93"/>
                <a:gd name="T5" fmla="*/ 1 h 17"/>
                <a:gd name="T6" fmla="*/ 0 w 93"/>
                <a:gd name="T7" fmla="*/ 16 h 17"/>
                <a:gd name="T8" fmla="*/ 0 w 93"/>
                <a:gd name="T9" fmla="*/ 17 h 17"/>
                <a:gd name="T10" fmla="*/ 93 w 93"/>
                <a:gd name="T11" fmla="*/ 17 h 17"/>
                <a:gd name="T12" fmla="*/ 93 w 93"/>
                <a:gd name="T13" fmla="*/ 16 h 17"/>
                <a:gd name="T14" fmla="*/ 93 w 93"/>
                <a:gd name="T15" fmla="*/ 1 h 17"/>
                <a:gd name="T16" fmla="*/ 93 w 93"/>
                <a:gd name="T17" fmla="*/ 0 h 17"/>
                <a:gd name="T18" fmla="*/ 93 w 93"/>
                <a:gd name="T19" fmla="*/ 0 h 17"/>
                <a:gd name="T20" fmla="*/ 93 w 93"/>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17">
                  <a:moveTo>
                    <a:pt x="93" y="0"/>
                  </a:moveTo>
                  <a:cubicBezTo>
                    <a:pt x="0" y="0"/>
                    <a:pt x="0" y="0"/>
                    <a:pt x="0" y="0"/>
                  </a:cubicBezTo>
                  <a:cubicBezTo>
                    <a:pt x="0" y="0"/>
                    <a:pt x="0" y="1"/>
                    <a:pt x="0" y="1"/>
                  </a:cubicBezTo>
                  <a:cubicBezTo>
                    <a:pt x="0" y="16"/>
                    <a:pt x="0" y="16"/>
                    <a:pt x="0" y="16"/>
                  </a:cubicBezTo>
                  <a:cubicBezTo>
                    <a:pt x="0" y="16"/>
                    <a:pt x="0" y="17"/>
                    <a:pt x="0" y="17"/>
                  </a:cubicBezTo>
                  <a:cubicBezTo>
                    <a:pt x="93" y="17"/>
                    <a:pt x="93" y="17"/>
                    <a:pt x="93" y="17"/>
                  </a:cubicBezTo>
                  <a:cubicBezTo>
                    <a:pt x="93" y="17"/>
                    <a:pt x="93" y="16"/>
                    <a:pt x="93" y="16"/>
                  </a:cubicBezTo>
                  <a:cubicBezTo>
                    <a:pt x="93" y="1"/>
                    <a:pt x="93" y="1"/>
                    <a:pt x="93" y="1"/>
                  </a:cubicBezTo>
                  <a:cubicBezTo>
                    <a:pt x="93" y="1"/>
                    <a:pt x="93" y="0"/>
                    <a:pt x="93" y="0"/>
                  </a:cubicBezTo>
                  <a:close/>
                  <a:moveTo>
                    <a:pt x="93" y="0"/>
                  </a:moveTo>
                  <a:cubicBezTo>
                    <a:pt x="93" y="0"/>
                    <a:pt x="93" y="0"/>
                    <a:pt x="9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8"/>
            <p:cNvSpPr>
              <a:spLocks noEditPoints="1"/>
            </p:cNvSpPr>
            <p:nvPr/>
          </p:nvSpPr>
          <p:spPr bwMode="auto">
            <a:xfrm>
              <a:off x="2044" y="2966"/>
              <a:ext cx="83" cy="19"/>
            </a:xfrm>
            <a:custGeom>
              <a:avLst/>
              <a:gdLst>
                <a:gd name="T0" fmla="*/ 67 w 67"/>
                <a:gd name="T1" fmla="*/ 0 h 16"/>
                <a:gd name="T2" fmla="*/ 0 w 67"/>
                <a:gd name="T3" fmla="*/ 0 h 16"/>
                <a:gd name="T4" fmla="*/ 0 w 67"/>
                <a:gd name="T5" fmla="*/ 1 h 16"/>
                <a:gd name="T6" fmla="*/ 0 w 67"/>
                <a:gd name="T7" fmla="*/ 16 h 16"/>
                <a:gd name="T8" fmla="*/ 0 w 67"/>
                <a:gd name="T9" fmla="*/ 16 h 16"/>
                <a:gd name="T10" fmla="*/ 67 w 67"/>
                <a:gd name="T11" fmla="*/ 16 h 16"/>
                <a:gd name="T12" fmla="*/ 67 w 67"/>
                <a:gd name="T13" fmla="*/ 16 h 16"/>
                <a:gd name="T14" fmla="*/ 67 w 67"/>
                <a:gd name="T15" fmla="*/ 1 h 16"/>
                <a:gd name="T16" fmla="*/ 67 w 67"/>
                <a:gd name="T17" fmla="*/ 0 h 16"/>
                <a:gd name="T18" fmla="*/ 67 w 67"/>
                <a:gd name="T19" fmla="*/ 0 h 16"/>
                <a:gd name="T20" fmla="*/ 67 w 67"/>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6">
                  <a:moveTo>
                    <a:pt x="67" y="0"/>
                  </a:moveTo>
                  <a:cubicBezTo>
                    <a:pt x="0" y="0"/>
                    <a:pt x="0" y="0"/>
                    <a:pt x="0" y="0"/>
                  </a:cubicBezTo>
                  <a:cubicBezTo>
                    <a:pt x="0" y="0"/>
                    <a:pt x="0" y="0"/>
                    <a:pt x="0" y="1"/>
                  </a:cubicBezTo>
                  <a:cubicBezTo>
                    <a:pt x="0" y="16"/>
                    <a:pt x="0" y="16"/>
                    <a:pt x="0" y="16"/>
                  </a:cubicBezTo>
                  <a:cubicBezTo>
                    <a:pt x="0" y="16"/>
                    <a:pt x="0" y="16"/>
                    <a:pt x="0" y="16"/>
                  </a:cubicBezTo>
                  <a:cubicBezTo>
                    <a:pt x="67" y="16"/>
                    <a:pt x="67" y="16"/>
                    <a:pt x="67" y="16"/>
                  </a:cubicBezTo>
                  <a:cubicBezTo>
                    <a:pt x="67" y="16"/>
                    <a:pt x="67" y="16"/>
                    <a:pt x="67" y="16"/>
                  </a:cubicBezTo>
                  <a:cubicBezTo>
                    <a:pt x="67" y="1"/>
                    <a:pt x="67" y="1"/>
                    <a:pt x="67" y="1"/>
                  </a:cubicBezTo>
                  <a:cubicBezTo>
                    <a:pt x="67" y="0"/>
                    <a:pt x="67" y="0"/>
                    <a:pt x="67" y="0"/>
                  </a:cubicBezTo>
                  <a:close/>
                  <a:moveTo>
                    <a:pt x="67" y="0"/>
                  </a:moveTo>
                  <a:cubicBezTo>
                    <a:pt x="67" y="0"/>
                    <a:pt x="67" y="0"/>
                    <a:pt x="6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9"/>
            <p:cNvSpPr>
              <a:spLocks noEditPoints="1"/>
            </p:cNvSpPr>
            <p:nvPr/>
          </p:nvSpPr>
          <p:spPr bwMode="auto">
            <a:xfrm>
              <a:off x="2044" y="2887"/>
              <a:ext cx="138" cy="21"/>
            </a:xfrm>
            <a:custGeom>
              <a:avLst/>
              <a:gdLst>
                <a:gd name="T0" fmla="*/ 1 w 112"/>
                <a:gd name="T1" fmla="*/ 17 h 17"/>
                <a:gd name="T2" fmla="*/ 111 w 112"/>
                <a:gd name="T3" fmla="*/ 17 h 17"/>
                <a:gd name="T4" fmla="*/ 112 w 112"/>
                <a:gd name="T5" fmla="*/ 16 h 17"/>
                <a:gd name="T6" fmla="*/ 112 w 112"/>
                <a:gd name="T7" fmla="*/ 1 h 17"/>
                <a:gd name="T8" fmla="*/ 111 w 112"/>
                <a:gd name="T9" fmla="*/ 0 h 17"/>
                <a:gd name="T10" fmla="*/ 1 w 112"/>
                <a:gd name="T11" fmla="*/ 0 h 17"/>
                <a:gd name="T12" fmla="*/ 0 w 112"/>
                <a:gd name="T13" fmla="*/ 1 h 17"/>
                <a:gd name="T14" fmla="*/ 0 w 112"/>
                <a:gd name="T15" fmla="*/ 16 h 17"/>
                <a:gd name="T16" fmla="*/ 1 w 112"/>
                <a:gd name="T17" fmla="*/ 17 h 17"/>
                <a:gd name="T18" fmla="*/ 1 w 112"/>
                <a:gd name="T19" fmla="*/ 17 h 17"/>
                <a:gd name="T20" fmla="*/ 1 w 112"/>
                <a:gd name="T2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7">
                  <a:moveTo>
                    <a:pt x="1" y="17"/>
                  </a:moveTo>
                  <a:cubicBezTo>
                    <a:pt x="111" y="17"/>
                    <a:pt x="111" y="17"/>
                    <a:pt x="111" y="17"/>
                  </a:cubicBezTo>
                  <a:cubicBezTo>
                    <a:pt x="111" y="17"/>
                    <a:pt x="112" y="16"/>
                    <a:pt x="112" y="16"/>
                  </a:cubicBezTo>
                  <a:cubicBezTo>
                    <a:pt x="112" y="1"/>
                    <a:pt x="112" y="1"/>
                    <a:pt x="112" y="1"/>
                  </a:cubicBezTo>
                  <a:cubicBezTo>
                    <a:pt x="112" y="1"/>
                    <a:pt x="111" y="0"/>
                    <a:pt x="111" y="0"/>
                  </a:cubicBezTo>
                  <a:cubicBezTo>
                    <a:pt x="1" y="0"/>
                    <a:pt x="1" y="0"/>
                    <a:pt x="1" y="0"/>
                  </a:cubicBezTo>
                  <a:cubicBezTo>
                    <a:pt x="1" y="0"/>
                    <a:pt x="0" y="1"/>
                    <a:pt x="0" y="1"/>
                  </a:cubicBezTo>
                  <a:cubicBezTo>
                    <a:pt x="0" y="16"/>
                    <a:pt x="0" y="16"/>
                    <a:pt x="0" y="16"/>
                  </a:cubicBezTo>
                  <a:cubicBezTo>
                    <a:pt x="0" y="16"/>
                    <a:pt x="1" y="17"/>
                    <a:pt x="1" y="17"/>
                  </a:cubicBezTo>
                  <a:close/>
                  <a:moveTo>
                    <a:pt x="1" y="17"/>
                  </a:moveTo>
                  <a:cubicBezTo>
                    <a:pt x="1" y="17"/>
                    <a:pt x="1" y="17"/>
                    <a:pt x="1" y="1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0"/>
            <p:cNvSpPr>
              <a:spLocks noEditPoints="1"/>
            </p:cNvSpPr>
            <p:nvPr/>
          </p:nvSpPr>
          <p:spPr bwMode="auto">
            <a:xfrm>
              <a:off x="2174" y="2895"/>
              <a:ext cx="141" cy="141"/>
            </a:xfrm>
            <a:custGeom>
              <a:avLst/>
              <a:gdLst>
                <a:gd name="T0" fmla="*/ 82 w 115"/>
                <a:gd name="T1" fmla="*/ 72 h 114"/>
                <a:gd name="T2" fmla="*/ 77 w 115"/>
                <a:gd name="T3" fmla="*/ 72 h 114"/>
                <a:gd name="T4" fmla="*/ 75 w 115"/>
                <a:gd name="T5" fmla="*/ 70 h 114"/>
                <a:gd name="T6" fmla="*/ 85 w 115"/>
                <a:gd name="T7" fmla="*/ 43 h 114"/>
                <a:gd name="T8" fmla="*/ 43 w 115"/>
                <a:gd name="T9" fmla="*/ 0 h 114"/>
                <a:gd name="T10" fmla="*/ 0 w 115"/>
                <a:gd name="T11" fmla="*/ 43 h 114"/>
                <a:gd name="T12" fmla="*/ 43 w 115"/>
                <a:gd name="T13" fmla="*/ 85 h 114"/>
                <a:gd name="T14" fmla="*/ 70 w 115"/>
                <a:gd name="T15" fmla="*/ 75 h 114"/>
                <a:gd name="T16" fmla="*/ 72 w 115"/>
                <a:gd name="T17" fmla="*/ 77 h 114"/>
                <a:gd name="T18" fmla="*/ 72 w 115"/>
                <a:gd name="T19" fmla="*/ 82 h 114"/>
                <a:gd name="T20" fmla="*/ 105 w 115"/>
                <a:gd name="T21" fmla="*/ 114 h 114"/>
                <a:gd name="T22" fmla="*/ 115 w 115"/>
                <a:gd name="T23" fmla="*/ 105 h 114"/>
                <a:gd name="T24" fmla="*/ 82 w 115"/>
                <a:gd name="T25" fmla="*/ 72 h 114"/>
                <a:gd name="T26" fmla="*/ 43 w 115"/>
                <a:gd name="T27" fmla="*/ 72 h 114"/>
                <a:gd name="T28" fmla="*/ 13 w 115"/>
                <a:gd name="T29" fmla="*/ 43 h 114"/>
                <a:gd name="T30" fmla="*/ 43 w 115"/>
                <a:gd name="T31" fmla="*/ 13 h 114"/>
                <a:gd name="T32" fmla="*/ 72 w 115"/>
                <a:gd name="T33" fmla="*/ 43 h 114"/>
                <a:gd name="T34" fmla="*/ 43 w 115"/>
                <a:gd name="T35" fmla="*/ 7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5" h="114">
                  <a:moveTo>
                    <a:pt x="82" y="72"/>
                  </a:moveTo>
                  <a:cubicBezTo>
                    <a:pt x="77" y="72"/>
                    <a:pt x="77" y="72"/>
                    <a:pt x="77" y="72"/>
                  </a:cubicBezTo>
                  <a:cubicBezTo>
                    <a:pt x="75" y="70"/>
                    <a:pt x="75" y="70"/>
                    <a:pt x="75" y="70"/>
                  </a:cubicBezTo>
                  <a:cubicBezTo>
                    <a:pt x="81" y="63"/>
                    <a:pt x="85" y="53"/>
                    <a:pt x="85" y="43"/>
                  </a:cubicBezTo>
                  <a:cubicBezTo>
                    <a:pt x="85" y="19"/>
                    <a:pt x="66" y="0"/>
                    <a:pt x="43" y="0"/>
                  </a:cubicBezTo>
                  <a:cubicBezTo>
                    <a:pt x="19" y="0"/>
                    <a:pt x="0" y="19"/>
                    <a:pt x="0" y="43"/>
                  </a:cubicBezTo>
                  <a:cubicBezTo>
                    <a:pt x="0" y="66"/>
                    <a:pt x="19" y="85"/>
                    <a:pt x="43" y="85"/>
                  </a:cubicBezTo>
                  <a:cubicBezTo>
                    <a:pt x="53" y="85"/>
                    <a:pt x="63" y="81"/>
                    <a:pt x="70" y="75"/>
                  </a:cubicBezTo>
                  <a:cubicBezTo>
                    <a:pt x="72" y="77"/>
                    <a:pt x="72" y="77"/>
                    <a:pt x="72" y="77"/>
                  </a:cubicBezTo>
                  <a:cubicBezTo>
                    <a:pt x="72" y="82"/>
                    <a:pt x="72" y="82"/>
                    <a:pt x="72" y="82"/>
                  </a:cubicBezTo>
                  <a:cubicBezTo>
                    <a:pt x="105" y="114"/>
                    <a:pt x="105" y="114"/>
                    <a:pt x="105" y="114"/>
                  </a:cubicBezTo>
                  <a:cubicBezTo>
                    <a:pt x="115" y="105"/>
                    <a:pt x="115" y="105"/>
                    <a:pt x="115" y="105"/>
                  </a:cubicBezTo>
                  <a:lnTo>
                    <a:pt x="82" y="72"/>
                  </a:lnTo>
                  <a:close/>
                  <a:moveTo>
                    <a:pt x="43" y="72"/>
                  </a:moveTo>
                  <a:cubicBezTo>
                    <a:pt x="27" y="72"/>
                    <a:pt x="13" y="59"/>
                    <a:pt x="13" y="43"/>
                  </a:cubicBezTo>
                  <a:cubicBezTo>
                    <a:pt x="13" y="26"/>
                    <a:pt x="27" y="13"/>
                    <a:pt x="43" y="13"/>
                  </a:cubicBezTo>
                  <a:cubicBezTo>
                    <a:pt x="59" y="13"/>
                    <a:pt x="72" y="26"/>
                    <a:pt x="72" y="43"/>
                  </a:cubicBezTo>
                  <a:cubicBezTo>
                    <a:pt x="72" y="59"/>
                    <a:pt x="59" y="72"/>
                    <a:pt x="43"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5" name="Oval 211"/>
          <p:cNvSpPr/>
          <p:nvPr/>
        </p:nvSpPr>
        <p:spPr>
          <a:xfrm>
            <a:off x="4824583" y="4571845"/>
            <a:ext cx="858129" cy="867955"/>
          </a:xfrm>
          <a:prstGeom prst="ellipse">
            <a:avLst/>
          </a:pr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6" name="text"/>
          <p:cNvSpPr/>
          <p:nvPr/>
        </p:nvSpPr>
        <p:spPr>
          <a:xfrm>
            <a:off x="7758402" y="5434213"/>
            <a:ext cx="864000"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dirty="0" err="1">
                <a:solidFill>
                  <a:srgbClr val="221E1F"/>
                </a:solidFill>
                <a:latin typeface="Calibri" panose="020F0502020204030204" pitchFamily="34" charset="0"/>
              </a:rPr>
              <a:t>Prækvalitets-sikring</a:t>
            </a:r>
            <a:endParaRPr lang="en-US" sz="1050" dirty="0">
              <a:solidFill>
                <a:srgbClr val="221E1F"/>
              </a:solidFill>
              <a:latin typeface="Calibri" panose="020F0502020204030204" pitchFamily="34" charset="0"/>
            </a:endParaRPr>
          </a:p>
        </p:txBody>
      </p:sp>
      <p:sp>
        <p:nvSpPr>
          <p:cNvPr id="87" name="text"/>
          <p:cNvSpPr/>
          <p:nvPr/>
        </p:nvSpPr>
        <p:spPr>
          <a:xfrm>
            <a:off x="6323180" y="5434213"/>
            <a:ext cx="864000"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b="1" dirty="0" err="1">
                <a:solidFill>
                  <a:srgbClr val="221E1F"/>
                </a:solidFill>
                <a:latin typeface="Calibri" panose="020F0502020204030204" pitchFamily="34" charset="0"/>
              </a:rPr>
              <a:t>Beregnings</a:t>
            </a:r>
            <a:r>
              <a:rPr lang="en-US" sz="1200" b="1" dirty="0">
                <a:solidFill>
                  <a:srgbClr val="221E1F"/>
                </a:solidFill>
                <a:latin typeface="Calibri" panose="020F0502020204030204" pitchFamily="34" charset="0"/>
              </a:rPr>
              <a:t>-model</a:t>
            </a:r>
            <a:endParaRPr lang="en-US" sz="1050" b="1" dirty="0">
              <a:solidFill>
                <a:srgbClr val="221E1F"/>
              </a:solidFill>
              <a:latin typeface="Calibri" panose="020F0502020204030204" pitchFamily="34" charset="0"/>
            </a:endParaRPr>
          </a:p>
        </p:txBody>
      </p:sp>
      <p:sp>
        <p:nvSpPr>
          <p:cNvPr id="88" name="text"/>
          <p:cNvSpPr/>
          <p:nvPr/>
        </p:nvSpPr>
        <p:spPr>
          <a:xfrm>
            <a:off x="4817695" y="5434213"/>
            <a:ext cx="891636" cy="157122"/>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b="1" dirty="0" err="1" smtClean="0">
                <a:solidFill>
                  <a:srgbClr val="221E1F"/>
                </a:solidFill>
                <a:latin typeface="Calibri" panose="020F0502020204030204" pitchFamily="34" charset="0"/>
              </a:rPr>
              <a:t>Bygnings</a:t>
            </a:r>
            <a:r>
              <a:rPr lang="en-US" sz="1200" b="1" dirty="0" smtClean="0">
                <a:solidFill>
                  <a:srgbClr val="221E1F"/>
                </a:solidFill>
                <a:latin typeface="Calibri" panose="020F0502020204030204" pitchFamily="34" charset="0"/>
              </a:rPr>
              <a:t>-</a:t>
            </a:r>
            <a:br>
              <a:rPr lang="en-US" sz="1200" b="1" dirty="0" smtClean="0">
                <a:solidFill>
                  <a:srgbClr val="221E1F"/>
                </a:solidFill>
                <a:latin typeface="Calibri" panose="020F0502020204030204" pitchFamily="34" charset="0"/>
              </a:rPr>
            </a:br>
            <a:r>
              <a:rPr lang="en-US" sz="1200" b="1" dirty="0" err="1" smtClean="0">
                <a:solidFill>
                  <a:srgbClr val="221E1F"/>
                </a:solidFill>
                <a:latin typeface="Calibri" panose="020F0502020204030204" pitchFamily="34" charset="0"/>
              </a:rPr>
              <a:t>besigtigelse</a:t>
            </a:r>
            <a:endParaRPr lang="en-US" sz="1050" b="1" dirty="0">
              <a:solidFill>
                <a:srgbClr val="221E1F"/>
              </a:solidFill>
              <a:latin typeface="Calibri" panose="020F0502020204030204" pitchFamily="34" charset="0"/>
            </a:endParaRPr>
          </a:p>
        </p:txBody>
      </p:sp>
      <p:sp>
        <p:nvSpPr>
          <p:cNvPr id="89" name="text"/>
          <p:cNvSpPr/>
          <p:nvPr/>
        </p:nvSpPr>
        <p:spPr>
          <a:xfrm>
            <a:off x="3254965" y="5434213"/>
            <a:ext cx="1103392"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b="1" dirty="0">
                <a:solidFill>
                  <a:srgbClr val="221E1F"/>
                </a:solidFill>
                <a:latin typeface="Calibri" panose="020F0502020204030204" pitchFamily="34" charset="0"/>
              </a:rPr>
              <a:t>Tilvejebringelse</a:t>
            </a:r>
            <a:r>
              <a:rPr lang="en-US" sz="1050" b="1" dirty="0">
                <a:solidFill>
                  <a:srgbClr val="221E1F"/>
                </a:solidFill>
                <a:latin typeface="Calibri" panose="020F0502020204030204" pitchFamily="34" charset="0"/>
              </a:rPr>
              <a:t> </a:t>
            </a:r>
            <a:r>
              <a:rPr lang="en-US" sz="1050" b="1" dirty="0" err="1">
                <a:solidFill>
                  <a:srgbClr val="221E1F"/>
                </a:solidFill>
                <a:latin typeface="Calibri" panose="020F0502020204030204" pitchFamily="34" charset="0"/>
              </a:rPr>
              <a:t>af</a:t>
            </a:r>
            <a:r>
              <a:rPr lang="en-US" sz="1050" b="1" dirty="0">
                <a:solidFill>
                  <a:srgbClr val="221E1F"/>
                </a:solidFill>
                <a:latin typeface="Calibri" panose="020F0502020204030204" pitchFamily="34" charset="0"/>
              </a:rPr>
              <a:t> </a:t>
            </a:r>
            <a:r>
              <a:rPr lang="en-US" sz="1050" b="1" dirty="0" err="1">
                <a:solidFill>
                  <a:srgbClr val="221E1F"/>
                </a:solidFill>
                <a:latin typeface="Calibri" panose="020F0502020204030204" pitchFamily="34" charset="0"/>
              </a:rPr>
              <a:t>dokumenter</a:t>
            </a:r>
            <a:endParaRPr lang="en-US" sz="1050" b="1" dirty="0">
              <a:solidFill>
                <a:srgbClr val="221E1F"/>
              </a:solidFill>
              <a:latin typeface="Calibri" panose="020F0502020204030204" pitchFamily="34" charset="0"/>
            </a:endParaRPr>
          </a:p>
        </p:txBody>
      </p:sp>
      <p:sp>
        <p:nvSpPr>
          <p:cNvPr id="90" name="text"/>
          <p:cNvSpPr/>
          <p:nvPr/>
        </p:nvSpPr>
        <p:spPr>
          <a:xfrm>
            <a:off x="2047311" y="5434213"/>
            <a:ext cx="1004944"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r>
              <a:rPr lang="en-US" sz="1200" dirty="0" err="1">
                <a:solidFill>
                  <a:srgbClr val="221E1F"/>
                </a:solidFill>
                <a:latin typeface="Calibri" panose="020F0502020204030204" pitchFamily="34" charset="0"/>
              </a:rPr>
              <a:t>Opstartsmøde</a:t>
            </a:r>
            <a:endParaRPr lang="en-US" sz="1200" dirty="0">
              <a:solidFill>
                <a:srgbClr val="221E1F"/>
              </a:solidFill>
              <a:latin typeface="Calibri" panose="020F0502020204030204" pitchFamily="34" charset="0"/>
            </a:endParaRPr>
          </a:p>
        </p:txBody>
      </p:sp>
      <p:sp>
        <p:nvSpPr>
          <p:cNvPr id="91" name="Oval 217"/>
          <p:cNvSpPr/>
          <p:nvPr/>
        </p:nvSpPr>
        <p:spPr>
          <a:xfrm>
            <a:off x="3271766" y="4576285"/>
            <a:ext cx="858129" cy="867955"/>
          </a:xfrm>
          <a:prstGeom prst="ellipse">
            <a:avLst/>
          </a:pr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634614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Efter mærkningen</a:t>
            </a:r>
            <a:endParaRPr lang="da-DK" dirty="0"/>
          </a:p>
        </p:txBody>
      </p:sp>
      <p:sp>
        <p:nvSpPr>
          <p:cNvPr id="4" name="Pladsholder til dato 3"/>
          <p:cNvSpPr>
            <a:spLocks noGrp="1"/>
          </p:cNvSpPr>
          <p:nvPr>
            <p:ph type="dt" sz="half" idx="10"/>
          </p:nvPr>
        </p:nvSpPr>
        <p:spPr/>
        <p:txBody>
          <a:bodyPr/>
          <a:lstStyle/>
          <a:p>
            <a:fld id="{AE3C5591-981E-4A58-B0B3-7DB132FEA237}" type="datetime2">
              <a:rPr lang="da-DK" smtClean="0"/>
              <a:t>20. marts 2018</a:t>
            </a:fld>
            <a:endParaRPr lang="da-DK"/>
          </a:p>
        </p:txBody>
      </p:sp>
      <p:sp>
        <p:nvSpPr>
          <p:cNvPr id="5" name="Pladsholder til sidefod 4"/>
          <p:cNvSpPr>
            <a:spLocks noGrp="1"/>
          </p:cNvSpPr>
          <p:nvPr>
            <p:ph type="ftr" sz="quarter" idx="11"/>
          </p:nvPr>
        </p:nvSpPr>
        <p:spPr/>
        <p:txBody>
          <a:bodyPr/>
          <a:lstStyle/>
          <a:p>
            <a:r>
              <a:rPr lang="da-DK" smtClean="0"/>
              <a:t>Energistyrelsen</a:t>
            </a:r>
            <a:endParaRPr lang="da-DK"/>
          </a:p>
        </p:txBody>
      </p:sp>
      <p:sp>
        <p:nvSpPr>
          <p:cNvPr id="6" name="Pladsholder til diasnummer 5"/>
          <p:cNvSpPr>
            <a:spLocks noGrp="1"/>
          </p:cNvSpPr>
          <p:nvPr>
            <p:ph type="sldNum" sz="quarter" idx="12"/>
          </p:nvPr>
        </p:nvSpPr>
        <p:spPr/>
        <p:txBody>
          <a:bodyPr/>
          <a:lstStyle/>
          <a:p>
            <a:r>
              <a:rPr lang="da-DK" smtClean="0"/>
              <a:t>Side </a:t>
            </a:r>
            <a:fld id="{8E044AEF-F590-47CE-BE8F-5C241A59BA2A}" type="slidenum">
              <a:rPr lang="da-DK" smtClean="0"/>
              <a:pPr/>
              <a:t>8</a:t>
            </a:fld>
            <a:endParaRPr lang="da-DK" dirty="0"/>
          </a:p>
        </p:txBody>
      </p:sp>
      <p:sp>
        <p:nvSpPr>
          <p:cNvPr id="7" name="Rectangle 40"/>
          <p:cNvSpPr/>
          <p:nvPr/>
        </p:nvSpPr>
        <p:spPr>
          <a:xfrm>
            <a:off x="2283880" y="5248446"/>
            <a:ext cx="5040000" cy="25400"/>
          </a:xfrm>
          <a:prstGeom prst="rect">
            <a:avLst/>
          </a:prstGeom>
          <a:solidFill>
            <a:srgbClr val="54B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cNvSpPr/>
          <p:nvPr/>
        </p:nvSpPr>
        <p:spPr>
          <a:xfrm>
            <a:off x="2358745" y="5496017"/>
            <a:ext cx="735981" cy="249028"/>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dirty="0">
                <a:solidFill>
                  <a:srgbClr val="221E1F"/>
                </a:solidFill>
                <a:latin typeface="Calibri" panose="020F0502020204030204" pitchFamily="34" charset="0"/>
              </a:rPr>
              <a:t>Modtagelse </a:t>
            </a:r>
            <a:r>
              <a:rPr lang="en-US" sz="1200" dirty="0" err="1">
                <a:solidFill>
                  <a:srgbClr val="221E1F"/>
                </a:solidFill>
                <a:latin typeface="Calibri" panose="020F0502020204030204" pitchFamily="34" charset="0"/>
              </a:rPr>
              <a:t>af</a:t>
            </a:r>
            <a:r>
              <a:rPr lang="en-US" sz="1200" dirty="0">
                <a:solidFill>
                  <a:srgbClr val="221E1F"/>
                </a:solidFill>
                <a:latin typeface="Calibri" panose="020F0502020204030204" pitchFamily="34" charset="0"/>
              </a:rPr>
              <a:t> </a:t>
            </a:r>
            <a:r>
              <a:rPr lang="en-US" sz="1200" dirty="0" err="1">
                <a:solidFill>
                  <a:srgbClr val="221E1F"/>
                </a:solidFill>
                <a:latin typeface="Calibri" panose="020F0502020204030204" pitchFamily="34" charset="0"/>
              </a:rPr>
              <a:t>mærker</a:t>
            </a:r>
            <a:endParaRPr lang="en-US" sz="1200" dirty="0">
              <a:solidFill>
                <a:srgbClr val="221E1F"/>
              </a:solidFill>
              <a:latin typeface="Calibri" panose="020F0502020204030204" pitchFamily="34" charset="0"/>
            </a:endParaRPr>
          </a:p>
        </p:txBody>
      </p:sp>
      <p:sp>
        <p:nvSpPr>
          <p:cNvPr id="9" name="i"/>
          <p:cNvSpPr>
            <a:spLocks noChangeAspect="1"/>
          </p:cNvSpPr>
          <p:nvPr/>
        </p:nvSpPr>
        <p:spPr>
          <a:xfrm>
            <a:off x="2649356" y="5364086"/>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10" name="text"/>
          <p:cNvSpPr/>
          <p:nvPr/>
        </p:nvSpPr>
        <p:spPr>
          <a:xfrm>
            <a:off x="3288252" y="5519671"/>
            <a:ext cx="900000"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200" dirty="0" err="1">
                <a:solidFill>
                  <a:srgbClr val="221E1F"/>
                </a:solidFill>
                <a:latin typeface="Calibri" panose="020F0502020204030204" pitchFamily="34" charset="0"/>
              </a:rPr>
              <a:t>Postkvalitets-sikring</a:t>
            </a:r>
            <a:endParaRPr lang="en-US" sz="1050" dirty="0">
              <a:solidFill>
                <a:srgbClr val="221E1F"/>
              </a:solidFill>
              <a:latin typeface="Calibri" panose="020F0502020204030204" pitchFamily="34" charset="0"/>
            </a:endParaRPr>
          </a:p>
        </p:txBody>
      </p:sp>
      <p:sp>
        <p:nvSpPr>
          <p:cNvPr id="11" name="i"/>
          <p:cNvSpPr>
            <a:spLocks noChangeAspect="1"/>
          </p:cNvSpPr>
          <p:nvPr/>
        </p:nvSpPr>
        <p:spPr>
          <a:xfrm>
            <a:off x="3659493" y="5364086"/>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grpSp>
        <p:nvGrpSpPr>
          <p:cNvPr id="12" name="Group 45"/>
          <p:cNvGrpSpPr/>
          <p:nvPr/>
        </p:nvGrpSpPr>
        <p:grpSpPr>
          <a:xfrm>
            <a:off x="3533493" y="5107601"/>
            <a:ext cx="360000" cy="184571"/>
            <a:chOff x="906497" y="3803468"/>
            <a:chExt cx="360000" cy="184571"/>
          </a:xfrm>
          <a:solidFill>
            <a:srgbClr val="54B848"/>
          </a:solidFill>
        </p:grpSpPr>
        <p:cxnSp>
          <p:nvCxnSpPr>
            <p:cNvPr id="13" name="Straight Connector 46"/>
            <p:cNvCxnSpPr/>
            <p:nvPr/>
          </p:nvCxnSpPr>
          <p:spPr>
            <a:xfrm>
              <a:off x="1086497" y="3808039"/>
              <a:ext cx="0" cy="14400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14" name="Oval 47"/>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48"/>
            <p:cNvCxnSpPr/>
            <p:nvPr/>
          </p:nvCxnSpPr>
          <p:spPr>
            <a:xfrm>
              <a:off x="906497" y="3803468"/>
              <a:ext cx="360000" cy="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grpSp>
      <p:sp>
        <p:nvSpPr>
          <p:cNvPr id="16" name="text"/>
          <p:cNvSpPr/>
          <p:nvPr/>
        </p:nvSpPr>
        <p:spPr>
          <a:xfrm>
            <a:off x="4377296" y="5519443"/>
            <a:ext cx="714524" cy="198646"/>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en-US" sz="1050" b="1" dirty="0" err="1">
                <a:solidFill>
                  <a:srgbClr val="221E1F"/>
                </a:solidFill>
                <a:latin typeface="Calibri" panose="020F0502020204030204" pitchFamily="34" charset="0"/>
              </a:rPr>
              <a:t>Anvendelse</a:t>
            </a:r>
            <a:r>
              <a:rPr lang="en-US" sz="1050" b="1" dirty="0">
                <a:solidFill>
                  <a:srgbClr val="221E1F"/>
                </a:solidFill>
                <a:latin typeface="Calibri" panose="020F0502020204030204" pitchFamily="34" charset="0"/>
              </a:rPr>
              <a:t> </a:t>
            </a:r>
            <a:r>
              <a:rPr lang="en-US" sz="1050" b="1" dirty="0" err="1">
                <a:solidFill>
                  <a:srgbClr val="221E1F"/>
                </a:solidFill>
                <a:latin typeface="Calibri" panose="020F0502020204030204" pitchFamily="34" charset="0"/>
              </a:rPr>
              <a:t>af</a:t>
            </a:r>
            <a:r>
              <a:rPr lang="en-US" sz="1050" b="1" dirty="0">
                <a:solidFill>
                  <a:srgbClr val="221E1F"/>
                </a:solidFill>
                <a:latin typeface="Calibri" panose="020F0502020204030204" pitchFamily="34" charset="0"/>
              </a:rPr>
              <a:t> </a:t>
            </a:r>
            <a:r>
              <a:rPr lang="en-US" sz="1050" b="1" dirty="0" err="1">
                <a:solidFill>
                  <a:srgbClr val="221E1F"/>
                </a:solidFill>
                <a:latin typeface="Calibri" panose="020F0502020204030204" pitchFamily="34" charset="0"/>
              </a:rPr>
              <a:t>mærker</a:t>
            </a:r>
            <a:endParaRPr lang="en-US" sz="1050" b="1" dirty="0">
              <a:solidFill>
                <a:srgbClr val="221E1F"/>
              </a:solidFill>
              <a:latin typeface="Calibri" panose="020F0502020204030204" pitchFamily="34" charset="0"/>
            </a:endParaRPr>
          </a:p>
        </p:txBody>
      </p:sp>
      <p:sp>
        <p:nvSpPr>
          <p:cNvPr id="17" name="i"/>
          <p:cNvSpPr>
            <a:spLocks noChangeAspect="1"/>
          </p:cNvSpPr>
          <p:nvPr/>
        </p:nvSpPr>
        <p:spPr>
          <a:xfrm>
            <a:off x="4666558" y="5364086"/>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grpSp>
        <p:nvGrpSpPr>
          <p:cNvPr id="18" name="Group 51"/>
          <p:cNvGrpSpPr/>
          <p:nvPr/>
        </p:nvGrpSpPr>
        <p:grpSpPr>
          <a:xfrm>
            <a:off x="4540558" y="5107601"/>
            <a:ext cx="360000" cy="184571"/>
            <a:chOff x="906497" y="3803468"/>
            <a:chExt cx="360000" cy="184571"/>
          </a:xfrm>
          <a:solidFill>
            <a:srgbClr val="54B848"/>
          </a:solidFill>
        </p:grpSpPr>
        <p:cxnSp>
          <p:nvCxnSpPr>
            <p:cNvPr id="19" name="Straight Connector 52"/>
            <p:cNvCxnSpPr/>
            <p:nvPr/>
          </p:nvCxnSpPr>
          <p:spPr>
            <a:xfrm>
              <a:off x="1086497" y="3808039"/>
              <a:ext cx="0" cy="14400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20" name="Oval 53"/>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54"/>
            <p:cNvCxnSpPr/>
            <p:nvPr/>
          </p:nvCxnSpPr>
          <p:spPr>
            <a:xfrm>
              <a:off x="906497" y="3803468"/>
              <a:ext cx="360000" cy="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grpSp>
      <p:sp>
        <p:nvSpPr>
          <p:cNvPr id="22" name="text"/>
          <p:cNvSpPr/>
          <p:nvPr/>
        </p:nvSpPr>
        <p:spPr>
          <a:xfrm>
            <a:off x="5337787" y="5499741"/>
            <a:ext cx="1141419" cy="206005"/>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pPr algn="ctr"/>
            <a:r>
              <a:rPr lang="da-DK" sz="1200" dirty="0">
                <a:solidFill>
                  <a:srgbClr val="221E1F"/>
                </a:solidFill>
                <a:latin typeface="Calibri" panose="020F0502020204030204" pitchFamily="34" charset="0"/>
              </a:rPr>
              <a:t>Brug af erfaringer fra 1.energimærk-ningsrunde</a:t>
            </a:r>
          </a:p>
        </p:txBody>
      </p:sp>
      <p:grpSp>
        <p:nvGrpSpPr>
          <p:cNvPr id="23" name="Group 56"/>
          <p:cNvGrpSpPr/>
          <p:nvPr/>
        </p:nvGrpSpPr>
        <p:grpSpPr>
          <a:xfrm>
            <a:off x="5681655" y="5356402"/>
            <a:ext cx="247174" cy="108000"/>
            <a:chOff x="959111" y="1583570"/>
            <a:chExt cx="247174" cy="108000"/>
          </a:xfrm>
        </p:grpSpPr>
        <p:sp>
          <p:nvSpPr>
            <p:cNvPr id="24"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25"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9A1C4E"/>
                  </a:solidFill>
                  <a:latin typeface="Calibri" panose="020F0502020204030204" pitchFamily="34" charset="0"/>
                </a:rPr>
                <a:t>C</a:t>
              </a:r>
            </a:p>
          </p:txBody>
        </p:sp>
      </p:grpSp>
      <p:grpSp>
        <p:nvGrpSpPr>
          <p:cNvPr id="26" name="Group 59"/>
          <p:cNvGrpSpPr/>
          <p:nvPr/>
        </p:nvGrpSpPr>
        <p:grpSpPr>
          <a:xfrm>
            <a:off x="5625242" y="5099917"/>
            <a:ext cx="360000" cy="184571"/>
            <a:chOff x="906497" y="3803468"/>
            <a:chExt cx="360000" cy="184571"/>
          </a:xfrm>
          <a:solidFill>
            <a:srgbClr val="54B848"/>
          </a:solidFill>
        </p:grpSpPr>
        <p:cxnSp>
          <p:nvCxnSpPr>
            <p:cNvPr id="27" name="Straight Connector 60"/>
            <p:cNvCxnSpPr/>
            <p:nvPr/>
          </p:nvCxnSpPr>
          <p:spPr>
            <a:xfrm>
              <a:off x="1086497" y="3808039"/>
              <a:ext cx="0" cy="14400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28" name="Oval 61"/>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62"/>
            <p:cNvCxnSpPr/>
            <p:nvPr/>
          </p:nvCxnSpPr>
          <p:spPr>
            <a:xfrm>
              <a:off x="906497" y="3803468"/>
              <a:ext cx="360000" cy="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grpSp>
      <p:sp>
        <p:nvSpPr>
          <p:cNvPr id="30" name="text"/>
          <p:cNvSpPr/>
          <p:nvPr/>
        </p:nvSpPr>
        <p:spPr>
          <a:xfrm>
            <a:off x="6551103" y="5502659"/>
            <a:ext cx="900000" cy="219600"/>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lIns="0" tIns="0" rIns="0" bIns="36000" rtlCol="0" anchor="t" anchorCtr="0">
            <a:noAutofit/>
          </a:bodyPr>
          <a:lstStyle/>
          <a:p>
            <a:r>
              <a:rPr lang="da-DK" sz="1050" dirty="0">
                <a:solidFill>
                  <a:srgbClr val="221E1F"/>
                </a:solidFill>
                <a:latin typeface="Calibri" panose="020F0502020204030204" pitchFamily="34" charset="0"/>
              </a:rPr>
              <a:t>Genbrug af data</a:t>
            </a:r>
          </a:p>
        </p:txBody>
      </p:sp>
      <p:grpSp>
        <p:nvGrpSpPr>
          <p:cNvPr id="31" name="Group 64"/>
          <p:cNvGrpSpPr/>
          <p:nvPr/>
        </p:nvGrpSpPr>
        <p:grpSpPr>
          <a:xfrm>
            <a:off x="6820127" y="5364086"/>
            <a:ext cx="247174" cy="108000"/>
            <a:chOff x="959111" y="1583570"/>
            <a:chExt cx="247174" cy="108000"/>
          </a:xfrm>
        </p:grpSpPr>
        <p:sp>
          <p:nvSpPr>
            <p:cNvPr id="32" name="i"/>
            <p:cNvSpPr>
              <a:spLocks noChangeAspect="1"/>
            </p:cNvSpPr>
            <p:nvPr/>
          </p:nvSpPr>
          <p:spPr>
            <a:xfrm>
              <a:off x="959111" y="1583570"/>
              <a:ext cx="108000" cy="108000"/>
            </a:xfrm>
            <a:prstGeom prst="ellipse">
              <a:avLst/>
            </a:prstGeom>
            <a:solidFill>
              <a:schemeClr val="bg1"/>
            </a:solidFill>
            <a:ln w="9525">
              <a:solidFill>
                <a:srgbClr val="81A03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81A03D"/>
                  </a:solidFill>
                  <a:latin typeface="Calibri" panose="020F0502020204030204" pitchFamily="34" charset="0"/>
                </a:rPr>
                <a:t>O</a:t>
              </a:r>
            </a:p>
          </p:txBody>
        </p:sp>
        <p:sp>
          <p:nvSpPr>
            <p:cNvPr id="33" name="f"/>
            <p:cNvSpPr>
              <a:spLocks noChangeAspect="1"/>
            </p:cNvSpPr>
            <p:nvPr/>
          </p:nvSpPr>
          <p:spPr>
            <a:xfrm>
              <a:off x="1098285" y="1583570"/>
              <a:ext cx="108000" cy="108000"/>
            </a:xfrm>
            <a:prstGeom prst="ellipse">
              <a:avLst/>
            </a:prstGeom>
            <a:solidFill>
              <a:schemeClr val="bg1"/>
            </a:solidFill>
            <a:ln w="9525">
              <a:solidFill>
                <a:srgbClr val="9A1C4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700" b="1" i="1">
                  <a:solidFill>
                    <a:srgbClr val="9A1C4E"/>
                  </a:solidFill>
                  <a:latin typeface="Calibri" panose="020F0502020204030204" pitchFamily="34" charset="0"/>
                </a:rPr>
                <a:t>C</a:t>
              </a:r>
            </a:p>
          </p:txBody>
        </p:sp>
      </p:grpSp>
      <p:grpSp>
        <p:nvGrpSpPr>
          <p:cNvPr id="34" name="Group 67"/>
          <p:cNvGrpSpPr/>
          <p:nvPr/>
        </p:nvGrpSpPr>
        <p:grpSpPr>
          <a:xfrm>
            <a:off x="6763714" y="5107601"/>
            <a:ext cx="360000" cy="184571"/>
            <a:chOff x="906497" y="3803468"/>
            <a:chExt cx="360000" cy="184571"/>
          </a:xfrm>
          <a:solidFill>
            <a:srgbClr val="54B848"/>
          </a:solidFill>
        </p:grpSpPr>
        <p:cxnSp>
          <p:nvCxnSpPr>
            <p:cNvPr id="35" name="Straight Connector 68"/>
            <p:cNvCxnSpPr/>
            <p:nvPr/>
          </p:nvCxnSpPr>
          <p:spPr>
            <a:xfrm>
              <a:off x="1086497" y="3808039"/>
              <a:ext cx="0" cy="14400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36" name="Oval 69"/>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70"/>
            <p:cNvCxnSpPr/>
            <p:nvPr/>
          </p:nvCxnSpPr>
          <p:spPr>
            <a:xfrm>
              <a:off x="906497" y="3803468"/>
              <a:ext cx="360000" cy="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38" name="Group 71"/>
          <p:cNvGrpSpPr/>
          <p:nvPr/>
        </p:nvGrpSpPr>
        <p:grpSpPr>
          <a:xfrm>
            <a:off x="2523356" y="4815516"/>
            <a:ext cx="360000" cy="476656"/>
            <a:chOff x="1884822" y="6172915"/>
            <a:chExt cx="360000" cy="476656"/>
          </a:xfrm>
        </p:grpSpPr>
        <p:grpSp>
          <p:nvGrpSpPr>
            <p:cNvPr id="39" name="Group 72"/>
            <p:cNvGrpSpPr/>
            <p:nvPr/>
          </p:nvGrpSpPr>
          <p:grpSpPr>
            <a:xfrm>
              <a:off x="1884822" y="6465000"/>
              <a:ext cx="360000" cy="184571"/>
              <a:chOff x="906497" y="3803468"/>
              <a:chExt cx="360000" cy="184571"/>
            </a:xfrm>
            <a:solidFill>
              <a:srgbClr val="54B848"/>
            </a:solidFill>
          </p:grpSpPr>
          <p:cxnSp>
            <p:nvCxnSpPr>
              <p:cNvPr id="46" name="Straight Connector 79"/>
              <p:cNvCxnSpPr/>
              <p:nvPr/>
            </p:nvCxnSpPr>
            <p:spPr>
              <a:xfrm>
                <a:off x="1086497" y="3808039"/>
                <a:ext cx="0" cy="14400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47" name="Oval 80"/>
              <p:cNvSpPr>
                <a:spLocks noChangeAspect="1"/>
              </p:cNvSpPr>
              <p:nvPr/>
            </p:nvSpPr>
            <p:spPr>
              <a:xfrm>
                <a:off x="1050497" y="3916039"/>
                <a:ext cx="72000" cy="7200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81"/>
              <p:cNvCxnSpPr/>
              <p:nvPr/>
            </p:nvCxnSpPr>
            <p:spPr>
              <a:xfrm>
                <a:off x="906497" y="3803468"/>
                <a:ext cx="360000" cy="0"/>
              </a:xfrm>
              <a:prstGeom prst="line">
                <a:avLst/>
              </a:prstGeom>
              <a:grpFill/>
              <a:ln w="12700">
                <a:solidFill>
                  <a:srgbClr val="54B848"/>
                </a:solidFill>
                <a:prstDash val="solid"/>
                <a:tailEnd type="none" w="lg" len="med"/>
              </a:ln>
            </p:spPr>
            <p:style>
              <a:lnRef idx="1">
                <a:schemeClr val="accent1"/>
              </a:lnRef>
              <a:fillRef idx="0">
                <a:schemeClr val="accent1"/>
              </a:fillRef>
              <a:effectRef idx="0">
                <a:schemeClr val="accent1"/>
              </a:effectRef>
              <a:fontRef idx="minor">
                <a:schemeClr val="tx1"/>
              </a:fontRef>
            </p:style>
          </p:cxnSp>
        </p:grpSp>
        <p:grpSp>
          <p:nvGrpSpPr>
            <p:cNvPr id="40" name="Group 34"/>
            <p:cNvGrpSpPr>
              <a:grpSpLocks noChangeAspect="1"/>
            </p:cNvGrpSpPr>
            <p:nvPr/>
          </p:nvGrpSpPr>
          <p:grpSpPr bwMode="auto">
            <a:xfrm>
              <a:off x="1930880" y="6172915"/>
              <a:ext cx="267885" cy="288000"/>
              <a:chOff x="2014" y="2722"/>
              <a:chExt cx="293" cy="315"/>
            </a:xfrm>
            <a:solidFill>
              <a:srgbClr val="54B848"/>
            </a:solidFill>
          </p:grpSpPr>
          <p:sp>
            <p:nvSpPr>
              <p:cNvPr id="41" name="Freeform 35"/>
              <p:cNvSpPr>
                <a:spLocks/>
              </p:cNvSpPr>
              <p:nvPr/>
            </p:nvSpPr>
            <p:spPr bwMode="auto">
              <a:xfrm>
                <a:off x="2138" y="2796"/>
                <a:ext cx="55" cy="74"/>
              </a:xfrm>
              <a:custGeom>
                <a:avLst/>
                <a:gdLst>
                  <a:gd name="T0" fmla="*/ 41 w 44"/>
                  <a:gd name="T1" fmla="*/ 5 h 60"/>
                  <a:gd name="T2" fmla="*/ 8 w 44"/>
                  <a:gd name="T3" fmla="*/ 0 h 60"/>
                  <a:gd name="T4" fmla="*/ 5 w 44"/>
                  <a:gd name="T5" fmla="*/ 2 h 60"/>
                  <a:gd name="T6" fmla="*/ 0 w 44"/>
                  <a:gd name="T7" fmla="*/ 32 h 60"/>
                  <a:gd name="T8" fmla="*/ 2 w 44"/>
                  <a:gd name="T9" fmla="*/ 31 h 60"/>
                  <a:gd name="T10" fmla="*/ 26 w 44"/>
                  <a:gd name="T11" fmla="*/ 36 h 60"/>
                  <a:gd name="T12" fmla="*/ 23 w 44"/>
                  <a:gd name="T13" fmla="*/ 58 h 60"/>
                  <a:gd name="T14" fmla="*/ 32 w 44"/>
                  <a:gd name="T15" fmla="*/ 59 h 60"/>
                  <a:gd name="T16" fmla="*/ 35 w 44"/>
                  <a:gd name="T17" fmla="*/ 57 h 60"/>
                  <a:gd name="T18" fmla="*/ 43 w 44"/>
                  <a:gd name="T19" fmla="*/ 9 h 60"/>
                  <a:gd name="T20" fmla="*/ 41 w 44"/>
                  <a:gd name="T21" fmla="*/ 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60">
                    <a:moveTo>
                      <a:pt x="41" y="5"/>
                    </a:moveTo>
                    <a:cubicBezTo>
                      <a:pt x="8" y="0"/>
                      <a:pt x="8" y="0"/>
                      <a:pt x="8" y="0"/>
                    </a:cubicBezTo>
                    <a:cubicBezTo>
                      <a:pt x="7" y="0"/>
                      <a:pt x="5" y="1"/>
                      <a:pt x="5" y="2"/>
                    </a:cubicBezTo>
                    <a:cubicBezTo>
                      <a:pt x="0" y="32"/>
                      <a:pt x="0" y="32"/>
                      <a:pt x="0" y="32"/>
                    </a:cubicBezTo>
                    <a:cubicBezTo>
                      <a:pt x="2" y="31"/>
                      <a:pt x="2" y="31"/>
                      <a:pt x="2" y="31"/>
                    </a:cubicBezTo>
                    <a:cubicBezTo>
                      <a:pt x="10" y="26"/>
                      <a:pt x="21" y="28"/>
                      <a:pt x="26" y="36"/>
                    </a:cubicBezTo>
                    <a:cubicBezTo>
                      <a:pt x="30" y="43"/>
                      <a:pt x="29" y="52"/>
                      <a:pt x="23" y="58"/>
                    </a:cubicBezTo>
                    <a:cubicBezTo>
                      <a:pt x="32" y="59"/>
                      <a:pt x="32" y="59"/>
                      <a:pt x="32" y="59"/>
                    </a:cubicBezTo>
                    <a:cubicBezTo>
                      <a:pt x="33" y="60"/>
                      <a:pt x="35" y="59"/>
                      <a:pt x="35" y="57"/>
                    </a:cubicBezTo>
                    <a:cubicBezTo>
                      <a:pt x="43" y="9"/>
                      <a:pt x="43" y="9"/>
                      <a:pt x="43" y="9"/>
                    </a:cubicBezTo>
                    <a:cubicBezTo>
                      <a:pt x="44" y="7"/>
                      <a:pt x="42" y="5"/>
                      <a:pt x="4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6"/>
              <p:cNvSpPr>
                <a:spLocks/>
              </p:cNvSpPr>
              <p:nvPr/>
            </p:nvSpPr>
            <p:spPr bwMode="auto">
              <a:xfrm>
                <a:off x="2202" y="2780"/>
                <a:ext cx="105" cy="221"/>
              </a:xfrm>
              <a:custGeom>
                <a:avLst/>
                <a:gdLst>
                  <a:gd name="T0" fmla="*/ 85 w 85"/>
                  <a:gd name="T1" fmla="*/ 14 h 180"/>
                  <a:gd name="T2" fmla="*/ 71 w 85"/>
                  <a:gd name="T3" fmla="*/ 0 h 180"/>
                  <a:gd name="T4" fmla="*/ 47 w 85"/>
                  <a:gd name="T5" fmla="*/ 0 h 180"/>
                  <a:gd name="T6" fmla="*/ 34 w 85"/>
                  <a:gd name="T7" fmla="*/ 14 h 180"/>
                  <a:gd name="T8" fmla="*/ 34 w 85"/>
                  <a:gd name="T9" fmla="*/ 22 h 180"/>
                  <a:gd name="T10" fmla="*/ 41 w 85"/>
                  <a:gd name="T11" fmla="*/ 21 h 180"/>
                  <a:gd name="T12" fmla="*/ 59 w 85"/>
                  <a:gd name="T13" fmla="*/ 12 h 180"/>
                  <a:gd name="T14" fmla="*/ 40 w 85"/>
                  <a:gd name="T15" fmla="*/ 31 h 180"/>
                  <a:gd name="T16" fmla="*/ 9 w 85"/>
                  <a:gd name="T17" fmla="*/ 35 h 180"/>
                  <a:gd name="T18" fmla="*/ 1 w 85"/>
                  <a:gd name="T19" fmla="*/ 46 h 180"/>
                  <a:gd name="T20" fmla="*/ 12 w 85"/>
                  <a:gd name="T21" fmla="*/ 54 h 180"/>
                  <a:gd name="T22" fmla="*/ 45 w 85"/>
                  <a:gd name="T23" fmla="*/ 50 h 180"/>
                  <a:gd name="T24" fmla="*/ 51 w 85"/>
                  <a:gd name="T25" fmla="*/ 47 h 180"/>
                  <a:gd name="T26" fmla="*/ 73 w 85"/>
                  <a:gd name="T27" fmla="*/ 25 h 180"/>
                  <a:gd name="T28" fmla="*/ 58 w 85"/>
                  <a:gd name="T29" fmla="*/ 54 h 180"/>
                  <a:gd name="T30" fmla="*/ 46 w 85"/>
                  <a:gd name="T31" fmla="*/ 60 h 180"/>
                  <a:gd name="T32" fmla="*/ 34 w 85"/>
                  <a:gd name="T33" fmla="*/ 61 h 180"/>
                  <a:gd name="T34" fmla="*/ 33 w 85"/>
                  <a:gd name="T35" fmla="*/ 169 h 180"/>
                  <a:gd name="T36" fmla="*/ 45 w 85"/>
                  <a:gd name="T37" fmla="*/ 180 h 180"/>
                  <a:gd name="T38" fmla="*/ 45 w 85"/>
                  <a:gd name="T39" fmla="*/ 180 h 180"/>
                  <a:gd name="T40" fmla="*/ 57 w 85"/>
                  <a:gd name="T41" fmla="*/ 169 h 180"/>
                  <a:gd name="T42" fmla="*/ 57 w 85"/>
                  <a:gd name="T43" fmla="*/ 83 h 180"/>
                  <a:gd name="T44" fmla="*/ 62 w 85"/>
                  <a:gd name="T45" fmla="*/ 83 h 180"/>
                  <a:gd name="T46" fmla="*/ 62 w 85"/>
                  <a:gd name="T47" fmla="*/ 83 h 180"/>
                  <a:gd name="T48" fmla="*/ 62 w 85"/>
                  <a:gd name="T49" fmla="*/ 169 h 180"/>
                  <a:gd name="T50" fmla="*/ 74 w 85"/>
                  <a:gd name="T51" fmla="*/ 180 h 180"/>
                  <a:gd name="T52" fmla="*/ 74 w 85"/>
                  <a:gd name="T53" fmla="*/ 180 h 180"/>
                  <a:gd name="T54" fmla="*/ 85 w 85"/>
                  <a:gd name="T55" fmla="*/ 169 h 180"/>
                  <a:gd name="T56" fmla="*/ 85 w 85"/>
                  <a:gd name="T57" fmla="*/ 1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180">
                    <a:moveTo>
                      <a:pt x="85" y="14"/>
                    </a:moveTo>
                    <a:cubicBezTo>
                      <a:pt x="85" y="6"/>
                      <a:pt x="79" y="0"/>
                      <a:pt x="71" y="0"/>
                    </a:cubicBezTo>
                    <a:cubicBezTo>
                      <a:pt x="47" y="0"/>
                      <a:pt x="47" y="0"/>
                      <a:pt x="47" y="0"/>
                    </a:cubicBezTo>
                    <a:cubicBezTo>
                      <a:pt x="40" y="0"/>
                      <a:pt x="34" y="6"/>
                      <a:pt x="34" y="14"/>
                    </a:cubicBezTo>
                    <a:cubicBezTo>
                      <a:pt x="34" y="22"/>
                      <a:pt x="34" y="22"/>
                      <a:pt x="34" y="22"/>
                    </a:cubicBezTo>
                    <a:cubicBezTo>
                      <a:pt x="41" y="21"/>
                      <a:pt x="41" y="21"/>
                      <a:pt x="41" y="21"/>
                    </a:cubicBezTo>
                    <a:cubicBezTo>
                      <a:pt x="59" y="12"/>
                      <a:pt x="59" y="12"/>
                      <a:pt x="59" y="12"/>
                    </a:cubicBezTo>
                    <a:cubicBezTo>
                      <a:pt x="40" y="31"/>
                      <a:pt x="40" y="31"/>
                      <a:pt x="40" y="31"/>
                    </a:cubicBezTo>
                    <a:cubicBezTo>
                      <a:pt x="9" y="35"/>
                      <a:pt x="9" y="35"/>
                      <a:pt x="9" y="35"/>
                    </a:cubicBezTo>
                    <a:cubicBezTo>
                      <a:pt x="4" y="36"/>
                      <a:pt x="0" y="40"/>
                      <a:pt x="1" y="46"/>
                    </a:cubicBezTo>
                    <a:cubicBezTo>
                      <a:pt x="1" y="51"/>
                      <a:pt x="6" y="55"/>
                      <a:pt x="12" y="54"/>
                    </a:cubicBezTo>
                    <a:cubicBezTo>
                      <a:pt x="45" y="50"/>
                      <a:pt x="45" y="50"/>
                      <a:pt x="45" y="50"/>
                    </a:cubicBezTo>
                    <a:cubicBezTo>
                      <a:pt x="47" y="50"/>
                      <a:pt x="49" y="49"/>
                      <a:pt x="51" y="47"/>
                    </a:cubicBezTo>
                    <a:cubicBezTo>
                      <a:pt x="73" y="25"/>
                      <a:pt x="73" y="25"/>
                      <a:pt x="73" y="25"/>
                    </a:cubicBezTo>
                    <a:cubicBezTo>
                      <a:pt x="58" y="54"/>
                      <a:pt x="58" y="54"/>
                      <a:pt x="58" y="54"/>
                    </a:cubicBezTo>
                    <a:cubicBezTo>
                      <a:pt x="55" y="59"/>
                      <a:pt x="50" y="59"/>
                      <a:pt x="46" y="60"/>
                    </a:cubicBezTo>
                    <a:cubicBezTo>
                      <a:pt x="34" y="61"/>
                      <a:pt x="34" y="61"/>
                      <a:pt x="34" y="61"/>
                    </a:cubicBezTo>
                    <a:cubicBezTo>
                      <a:pt x="34" y="61"/>
                      <a:pt x="33" y="66"/>
                      <a:pt x="33" y="169"/>
                    </a:cubicBezTo>
                    <a:cubicBezTo>
                      <a:pt x="33" y="175"/>
                      <a:pt x="39" y="180"/>
                      <a:pt x="45" y="180"/>
                    </a:cubicBezTo>
                    <a:cubicBezTo>
                      <a:pt x="45" y="180"/>
                      <a:pt x="45" y="180"/>
                      <a:pt x="45" y="180"/>
                    </a:cubicBezTo>
                    <a:cubicBezTo>
                      <a:pt x="51" y="180"/>
                      <a:pt x="57" y="175"/>
                      <a:pt x="57" y="169"/>
                    </a:cubicBezTo>
                    <a:cubicBezTo>
                      <a:pt x="57" y="83"/>
                      <a:pt x="57" y="83"/>
                      <a:pt x="57" y="83"/>
                    </a:cubicBezTo>
                    <a:cubicBezTo>
                      <a:pt x="62" y="83"/>
                      <a:pt x="62" y="83"/>
                      <a:pt x="62" y="83"/>
                    </a:cubicBezTo>
                    <a:cubicBezTo>
                      <a:pt x="62" y="83"/>
                      <a:pt x="62" y="83"/>
                      <a:pt x="62" y="83"/>
                    </a:cubicBezTo>
                    <a:cubicBezTo>
                      <a:pt x="62" y="169"/>
                      <a:pt x="62" y="169"/>
                      <a:pt x="62" y="169"/>
                    </a:cubicBezTo>
                    <a:cubicBezTo>
                      <a:pt x="62" y="175"/>
                      <a:pt x="67" y="180"/>
                      <a:pt x="74" y="180"/>
                    </a:cubicBezTo>
                    <a:cubicBezTo>
                      <a:pt x="74" y="180"/>
                      <a:pt x="74" y="180"/>
                      <a:pt x="74" y="180"/>
                    </a:cubicBezTo>
                    <a:cubicBezTo>
                      <a:pt x="80" y="180"/>
                      <a:pt x="85" y="175"/>
                      <a:pt x="85" y="169"/>
                    </a:cubicBezTo>
                    <a:lnTo>
                      <a:pt x="85"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Oval 37"/>
              <p:cNvSpPr>
                <a:spLocks noChangeArrowheads="1"/>
              </p:cNvSpPr>
              <p:nvPr/>
            </p:nvSpPr>
            <p:spPr bwMode="auto">
              <a:xfrm>
                <a:off x="2251" y="2722"/>
                <a:ext cx="49" cy="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8"/>
              <p:cNvSpPr>
                <a:spLocks/>
              </p:cNvSpPr>
              <p:nvPr/>
            </p:nvSpPr>
            <p:spPr bwMode="auto">
              <a:xfrm>
                <a:off x="2014" y="2806"/>
                <a:ext cx="152" cy="231"/>
              </a:xfrm>
              <a:custGeom>
                <a:avLst/>
                <a:gdLst>
                  <a:gd name="T0" fmla="*/ 120 w 123"/>
                  <a:gd name="T1" fmla="*/ 32 h 188"/>
                  <a:gd name="T2" fmla="*/ 107 w 123"/>
                  <a:gd name="T3" fmla="*/ 29 h 188"/>
                  <a:gd name="T4" fmla="*/ 94 w 123"/>
                  <a:gd name="T5" fmla="*/ 38 h 188"/>
                  <a:gd name="T6" fmla="*/ 94 w 123"/>
                  <a:gd name="T7" fmla="*/ 21 h 188"/>
                  <a:gd name="T8" fmla="*/ 72 w 123"/>
                  <a:gd name="T9" fmla="*/ 0 h 188"/>
                  <a:gd name="T10" fmla="*/ 22 w 123"/>
                  <a:gd name="T11" fmla="*/ 0 h 188"/>
                  <a:gd name="T12" fmla="*/ 0 w 123"/>
                  <a:gd name="T13" fmla="*/ 21 h 188"/>
                  <a:gd name="T14" fmla="*/ 0 w 123"/>
                  <a:gd name="T15" fmla="*/ 89 h 188"/>
                  <a:gd name="T16" fmla="*/ 9 w 123"/>
                  <a:gd name="T17" fmla="*/ 99 h 188"/>
                  <a:gd name="T18" fmla="*/ 9 w 123"/>
                  <a:gd name="T19" fmla="*/ 99 h 188"/>
                  <a:gd name="T20" fmla="*/ 18 w 123"/>
                  <a:gd name="T21" fmla="*/ 90 h 188"/>
                  <a:gd name="T22" fmla="*/ 19 w 123"/>
                  <a:gd name="T23" fmla="*/ 22 h 188"/>
                  <a:gd name="T24" fmla="*/ 21 w 123"/>
                  <a:gd name="T25" fmla="*/ 20 h 188"/>
                  <a:gd name="T26" fmla="*/ 22 w 123"/>
                  <a:gd name="T27" fmla="*/ 22 h 188"/>
                  <a:gd name="T28" fmla="*/ 22 w 123"/>
                  <a:gd name="T29" fmla="*/ 177 h 188"/>
                  <a:gd name="T30" fmla="*/ 33 w 123"/>
                  <a:gd name="T31" fmla="*/ 188 h 188"/>
                  <a:gd name="T32" fmla="*/ 45 w 123"/>
                  <a:gd name="T33" fmla="*/ 177 h 188"/>
                  <a:gd name="T34" fmla="*/ 45 w 123"/>
                  <a:gd name="T35" fmla="*/ 88 h 188"/>
                  <a:gd name="T36" fmla="*/ 49 w 123"/>
                  <a:gd name="T37" fmla="*/ 88 h 188"/>
                  <a:gd name="T38" fmla="*/ 49 w 123"/>
                  <a:gd name="T39" fmla="*/ 177 h 188"/>
                  <a:gd name="T40" fmla="*/ 60 w 123"/>
                  <a:gd name="T41" fmla="*/ 188 h 188"/>
                  <a:gd name="T42" fmla="*/ 61 w 123"/>
                  <a:gd name="T43" fmla="*/ 188 h 188"/>
                  <a:gd name="T44" fmla="*/ 72 w 123"/>
                  <a:gd name="T45" fmla="*/ 177 h 188"/>
                  <a:gd name="T46" fmla="*/ 71 w 123"/>
                  <a:gd name="T47" fmla="*/ 21 h 188"/>
                  <a:gd name="T48" fmla="*/ 73 w 123"/>
                  <a:gd name="T49" fmla="*/ 19 h 188"/>
                  <a:gd name="T50" fmla="*/ 75 w 123"/>
                  <a:gd name="T51" fmla="*/ 21 h 188"/>
                  <a:gd name="T52" fmla="*/ 75 w 123"/>
                  <a:gd name="T53" fmla="*/ 22 h 188"/>
                  <a:gd name="T54" fmla="*/ 75 w 123"/>
                  <a:gd name="T55" fmla="*/ 55 h 188"/>
                  <a:gd name="T56" fmla="*/ 90 w 123"/>
                  <a:gd name="T57" fmla="*/ 62 h 188"/>
                  <a:gd name="T58" fmla="*/ 117 w 123"/>
                  <a:gd name="T59" fmla="*/ 45 h 188"/>
                  <a:gd name="T60" fmla="*/ 120 w 123"/>
                  <a:gd name="T61" fmla="*/ 32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3" h="188">
                    <a:moveTo>
                      <a:pt x="120" y="32"/>
                    </a:moveTo>
                    <a:cubicBezTo>
                      <a:pt x="117" y="28"/>
                      <a:pt x="112" y="27"/>
                      <a:pt x="107" y="29"/>
                    </a:cubicBezTo>
                    <a:cubicBezTo>
                      <a:pt x="94" y="38"/>
                      <a:pt x="94" y="38"/>
                      <a:pt x="94" y="38"/>
                    </a:cubicBezTo>
                    <a:cubicBezTo>
                      <a:pt x="94" y="29"/>
                      <a:pt x="94" y="31"/>
                      <a:pt x="94" y="21"/>
                    </a:cubicBezTo>
                    <a:cubicBezTo>
                      <a:pt x="94" y="9"/>
                      <a:pt x="84" y="0"/>
                      <a:pt x="72" y="0"/>
                    </a:cubicBezTo>
                    <a:cubicBezTo>
                      <a:pt x="66" y="0"/>
                      <a:pt x="28" y="0"/>
                      <a:pt x="22" y="0"/>
                    </a:cubicBezTo>
                    <a:cubicBezTo>
                      <a:pt x="10" y="0"/>
                      <a:pt x="0" y="9"/>
                      <a:pt x="0" y="21"/>
                    </a:cubicBezTo>
                    <a:cubicBezTo>
                      <a:pt x="0" y="89"/>
                      <a:pt x="0" y="89"/>
                      <a:pt x="0" y="89"/>
                    </a:cubicBezTo>
                    <a:cubicBezTo>
                      <a:pt x="0" y="95"/>
                      <a:pt x="4" y="99"/>
                      <a:pt x="9" y="99"/>
                    </a:cubicBezTo>
                    <a:cubicBezTo>
                      <a:pt x="9" y="99"/>
                      <a:pt x="9" y="99"/>
                      <a:pt x="9" y="99"/>
                    </a:cubicBezTo>
                    <a:cubicBezTo>
                      <a:pt x="14" y="99"/>
                      <a:pt x="18" y="95"/>
                      <a:pt x="18" y="90"/>
                    </a:cubicBezTo>
                    <a:cubicBezTo>
                      <a:pt x="19" y="74"/>
                      <a:pt x="19" y="36"/>
                      <a:pt x="19" y="22"/>
                    </a:cubicBezTo>
                    <a:cubicBezTo>
                      <a:pt x="19" y="21"/>
                      <a:pt x="20" y="20"/>
                      <a:pt x="21" y="20"/>
                    </a:cubicBezTo>
                    <a:cubicBezTo>
                      <a:pt x="22" y="20"/>
                      <a:pt x="22" y="21"/>
                      <a:pt x="22" y="22"/>
                    </a:cubicBezTo>
                    <a:cubicBezTo>
                      <a:pt x="22" y="69"/>
                      <a:pt x="22" y="172"/>
                      <a:pt x="22" y="177"/>
                    </a:cubicBezTo>
                    <a:cubicBezTo>
                      <a:pt x="22" y="183"/>
                      <a:pt x="27" y="188"/>
                      <a:pt x="33" y="188"/>
                    </a:cubicBezTo>
                    <a:cubicBezTo>
                      <a:pt x="40" y="188"/>
                      <a:pt x="45" y="183"/>
                      <a:pt x="45" y="177"/>
                    </a:cubicBezTo>
                    <a:cubicBezTo>
                      <a:pt x="45" y="88"/>
                      <a:pt x="45" y="88"/>
                      <a:pt x="45" y="88"/>
                    </a:cubicBezTo>
                    <a:cubicBezTo>
                      <a:pt x="49" y="88"/>
                      <a:pt x="49" y="88"/>
                      <a:pt x="49" y="88"/>
                    </a:cubicBezTo>
                    <a:cubicBezTo>
                      <a:pt x="49" y="177"/>
                      <a:pt x="49" y="177"/>
                      <a:pt x="49" y="177"/>
                    </a:cubicBezTo>
                    <a:cubicBezTo>
                      <a:pt x="49" y="183"/>
                      <a:pt x="54" y="188"/>
                      <a:pt x="60" y="188"/>
                    </a:cubicBezTo>
                    <a:cubicBezTo>
                      <a:pt x="61" y="188"/>
                      <a:pt x="61" y="188"/>
                      <a:pt x="61" y="188"/>
                    </a:cubicBezTo>
                    <a:cubicBezTo>
                      <a:pt x="67" y="188"/>
                      <a:pt x="72" y="183"/>
                      <a:pt x="72" y="177"/>
                    </a:cubicBezTo>
                    <a:cubicBezTo>
                      <a:pt x="72" y="59"/>
                      <a:pt x="71" y="35"/>
                      <a:pt x="71" y="21"/>
                    </a:cubicBezTo>
                    <a:cubicBezTo>
                      <a:pt x="71" y="20"/>
                      <a:pt x="72" y="19"/>
                      <a:pt x="73" y="19"/>
                    </a:cubicBezTo>
                    <a:cubicBezTo>
                      <a:pt x="74" y="19"/>
                      <a:pt x="75" y="20"/>
                      <a:pt x="75" y="21"/>
                    </a:cubicBezTo>
                    <a:cubicBezTo>
                      <a:pt x="75" y="21"/>
                      <a:pt x="75" y="21"/>
                      <a:pt x="75" y="22"/>
                    </a:cubicBezTo>
                    <a:cubicBezTo>
                      <a:pt x="75" y="25"/>
                      <a:pt x="75" y="51"/>
                      <a:pt x="75" y="55"/>
                    </a:cubicBezTo>
                    <a:cubicBezTo>
                      <a:pt x="75" y="62"/>
                      <a:pt x="83" y="66"/>
                      <a:pt x="90" y="62"/>
                    </a:cubicBezTo>
                    <a:cubicBezTo>
                      <a:pt x="117" y="45"/>
                      <a:pt x="117" y="45"/>
                      <a:pt x="117" y="45"/>
                    </a:cubicBezTo>
                    <a:cubicBezTo>
                      <a:pt x="122" y="42"/>
                      <a:pt x="123" y="37"/>
                      <a:pt x="120"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Oval 39"/>
              <p:cNvSpPr>
                <a:spLocks noChangeArrowheads="1"/>
              </p:cNvSpPr>
              <p:nvPr/>
            </p:nvSpPr>
            <p:spPr bwMode="auto">
              <a:xfrm>
                <a:off x="2048" y="2750"/>
                <a:ext cx="47" cy="4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49" name="Group 12"/>
          <p:cNvGrpSpPr>
            <a:grpSpLocks noChangeAspect="1"/>
          </p:cNvGrpSpPr>
          <p:nvPr/>
        </p:nvGrpSpPr>
        <p:grpSpPr bwMode="auto">
          <a:xfrm>
            <a:off x="3589493" y="4853316"/>
            <a:ext cx="248000" cy="252000"/>
            <a:chOff x="2005" y="2723"/>
            <a:chExt cx="310" cy="315"/>
          </a:xfrm>
          <a:solidFill>
            <a:srgbClr val="54B848"/>
          </a:solidFill>
        </p:grpSpPr>
        <p:sp>
          <p:nvSpPr>
            <p:cNvPr id="50" name="Freeform 13"/>
            <p:cNvSpPr>
              <a:spLocks noEditPoints="1"/>
            </p:cNvSpPr>
            <p:nvPr/>
          </p:nvSpPr>
          <p:spPr bwMode="auto">
            <a:xfrm>
              <a:off x="2005" y="2723"/>
              <a:ext cx="234" cy="315"/>
            </a:xfrm>
            <a:custGeom>
              <a:avLst/>
              <a:gdLst>
                <a:gd name="T0" fmla="*/ 190 w 190"/>
                <a:gd name="T1" fmla="*/ 130 h 256"/>
                <a:gd name="T2" fmla="*/ 190 w 190"/>
                <a:gd name="T3" fmla="*/ 49 h 256"/>
                <a:gd name="T4" fmla="*/ 188 w 190"/>
                <a:gd name="T5" fmla="*/ 42 h 256"/>
                <a:gd name="T6" fmla="*/ 143 w 190"/>
                <a:gd name="T7" fmla="*/ 2 h 256"/>
                <a:gd name="T8" fmla="*/ 137 w 190"/>
                <a:gd name="T9" fmla="*/ 0 h 256"/>
                <a:gd name="T10" fmla="*/ 8 w 190"/>
                <a:gd name="T11" fmla="*/ 0 h 256"/>
                <a:gd name="T12" fmla="*/ 0 w 190"/>
                <a:gd name="T13" fmla="*/ 8 h 256"/>
                <a:gd name="T14" fmla="*/ 0 w 190"/>
                <a:gd name="T15" fmla="*/ 248 h 256"/>
                <a:gd name="T16" fmla="*/ 8 w 190"/>
                <a:gd name="T17" fmla="*/ 256 h 256"/>
                <a:gd name="T18" fmla="*/ 136 w 190"/>
                <a:gd name="T19" fmla="*/ 256 h 256"/>
                <a:gd name="T20" fmla="*/ 136 w 190"/>
                <a:gd name="T21" fmla="*/ 239 h 256"/>
                <a:gd name="T22" fmla="*/ 17 w 190"/>
                <a:gd name="T23" fmla="*/ 239 h 256"/>
                <a:gd name="T24" fmla="*/ 17 w 190"/>
                <a:gd name="T25" fmla="*/ 17 h 256"/>
                <a:gd name="T26" fmla="*/ 135 w 190"/>
                <a:gd name="T27" fmla="*/ 17 h 256"/>
                <a:gd name="T28" fmla="*/ 135 w 190"/>
                <a:gd name="T29" fmla="*/ 53 h 256"/>
                <a:gd name="T30" fmla="*/ 174 w 190"/>
                <a:gd name="T31" fmla="*/ 53 h 256"/>
                <a:gd name="T32" fmla="*/ 174 w 190"/>
                <a:gd name="T33" fmla="*/ 130 h 256"/>
                <a:gd name="T34" fmla="*/ 190 w 190"/>
                <a:gd name="T35" fmla="*/ 130 h 256"/>
                <a:gd name="T36" fmla="*/ 174 w 190"/>
                <a:gd name="T37" fmla="*/ 53 h 256"/>
                <a:gd name="T38" fmla="*/ 174 w 190"/>
                <a:gd name="T39" fmla="*/ 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0" h="256">
                  <a:moveTo>
                    <a:pt x="190" y="130"/>
                  </a:moveTo>
                  <a:cubicBezTo>
                    <a:pt x="190" y="49"/>
                    <a:pt x="190" y="49"/>
                    <a:pt x="190" y="49"/>
                  </a:cubicBezTo>
                  <a:cubicBezTo>
                    <a:pt x="190" y="46"/>
                    <a:pt x="189" y="44"/>
                    <a:pt x="188" y="42"/>
                  </a:cubicBezTo>
                  <a:cubicBezTo>
                    <a:pt x="143" y="2"/>
                    <a:pt x="143" y="2"/>
                    <a:pt x="143" y="2"/>
                  </a:cubicBezTo>
                  <a:cubicBezTo>
                    <a:pt x="141" y="1"/>
                    <a:pt x="139" y="0"/>
                    <a:pt x="137" y="0"/>
                  </a:cubicBezTo>
                  <a:cubicBezTo>
                    <a:pt x="8" y="0"/>
                    <a:pt x="8" y="0"/>
                    <a:pt x="8" y="0"/>
                  </a:cubicBezTo>
                  <a:cubicBezTo>
                    <a:pt x="4" y="0"/>
                    <a:pt x="0" y="4"/>
                    <a:pt x="0" y="8"/>
                  </a:cubicBezTo>
                  <a:cubicBezTo>
                    <a:pt x="0" y="248"/>
                    <a:pt x="0" y="248"/>
                    <a:pt x="0" y="248"/>
                  </a:cubicBezTo>
                  <a:cubicBezTo>
                    <a:pt x="0" y="252"/>
                    <a:pt x="4" y="256"/>
                    <a:pt x="8" y="256"/>
                  </a:cubicBezTo>
                  <a:cubicBezTo>
                    <a:pt x="136" y="256"/>
                    <a:pt x="136" y="256"/>
                    <a:pt x="136" y="256"/>
                  </a:cubicBezTo>
                  <a:cubicBezTo>
                    <a:pt x="136" y="239"/>
                    <a:pt x="136" y="239"/>
                    <a:pt x="136" y="239"/>
                  </a:cubicBezTo>
                  <a:cubicBezTo>
                    <a:pt x="17" y="239"/>
                    <a:pt x="17" y="239"/>
                    <a:pt x="17" y="239"/>
                  </a:cubicBezTo>
                  <a:cubicBezTo>
                    <a:pt x="17" y="17"/>
                    <a:pt x="17" y="17"/>
                    <a:pt x="17" y="17"/>
                  </a:cubicBezTo>
                  <a:cubicBezTo>
                    <a:pt x="135" y="17"/>
                    <a:pt x="135" y="17"/>
                    <a:pt x="135" y="17"/>
                  </a:cubicBezTo>
                  <a:cubicBezTo>
                    <a:pt x="135" y="53"/>
                    <a:pt x="135" y="53"/>
                    <a:pt x="135" y="53"/>
                  </a:cubicBezTo>
                  <a:cubicBezTo>
                    <a:pt x="174" y="53"/>
                    <a:pt x="174" y="53"/>
                    <a:pt x="174" y="53"/>
                  </a:cubicBezTo>
                  <a:cubicBezTo>
                    <a:pt x="174" y="130"/>
                    <a:pt x="174" y="130"/>
                    <a:pt x="174" y="130"/>
                  </a:cubicBezTo>
                  <a:lnTo>
                    <a:pt x="190" y="130"/>
                  </a:lnTo>
                  <a:close/>
                  <a:moveTo>
                    <a:pt x="174" y="53"/>
                  </a:moveTo>
                  <a:cubicBezTo>
                    <a:pt x="174" y="53"/>
                    <a:pt x="174" y="53"/>
                    <a:pt x="174"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4"/>
            <p:cNvSpPr>
              <a:spLocks noEditPoints="1"/>
            </p:cNvSpPr>
            <p:nvPr/>
          </p:nvSpPr>
          <p:spPr bwMode="auto">
            <a:xfrm>
              <a:off x="2046" y="2812"/>
              <a:ext cx="59" cy="59"/>
            </a:xfrm>
            <a:custGeom>
              <a:avLst/>
              <a:gdLst>
                <a:gd name="T0" fmla="*/ 0 w 59"/>
                <a:gd name="T1" fmla="*/ 0 h 59"/>
                <a:gd name="T2" fmla="*/ 0 w 59"/>
                <a:gd name="T3" fmla="*/ 59 h 59"/>
                <a:gd name="T4" fmla="*/ 59 w 59"/>
                <a:gd name="T5" fmla="*/ 59 h 59"/>
                <a:gd name="T6" fmla="*/ 59 w 59"/>
                <a:gd name="T7" fmla="*/ 0 h 59"/>
                <a:gd name="T8" fmla="*/ 0 w 59"/>
                <a:gd name="T9" fmla="*/ 0 h 59"/>
                <a:gd name="T10" fmla="*/ 44 w 59"/>
                <a:gd name="T11" fmla="*/ 44 h 59"/>
                <a:gd name="T12" fmla="*/ 14 w 59"/>
                <a:gd name="T13" fmla="*/ 44 h 59"/>
                <a:gd name="T14" fmla="*/ 14 w 59"/>
                <a:gd name="T15" fmla="*/ 14 h 59"/>
                <a:gd name="T16" fmla="*/ 44 w 59"/>
                <a:gd name="T17" fmla="*/ 14 h 59"/>
                <a:gd name="T18" fmla="*/ 44 w 59"/>
                <a:gd name="T19" fmla="*/ 4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0" y="0"/>
                  </a:moveTo>
                  <a:lnTo>
                    <a:pt x="0" y="59"/>
                  </a:lnTo>
                  <a:lnTo>
                    <a:pt x="59" y="59"/>
                  </a:lnTo>
                  <a:lnTo>
                    <a:pt x="59" y="0"/>
                  </a:lnTo>
                  <a:lnTo>
                    <a:pt x="0" y="0"/>
                  </a:lnTo>
                  <a:close/>
                  <a:moveTo>
                    <a:pt x="44" y="44"/>
                  </a:moveTo>
                  <a:lnTo>
                    <a:pt x="14" y="44"/>
                  </a:lnTo>
                  <a:lnTo>
                    <a:pt x="14" y="14"/>
                  </a:lnTo>
                  <a:lnTo>
                    <a:pt x="44" y="14"/>
                  </a:lnTo>
                  <a:lnTo>
                    <a:pt x="44"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15"/>
            <p:cNvSpPr>
              <a:spLocks noEditPoints="1"/>
            </p:cNvSpPr>
            <p:nvPr/>
          </p:nvSpPr>
          <p:spPr bwMode="auto">
            <a:xfrm>
              <a:off x="2119" y="2847"/>
              <a:ext cx="83" cy="21"/>
            </a:xfrm>
            <a:custGeom>
              <a:avLst/>
              <a:gdLst>
                <a:gd name="T0" fmla="*/ 66 w 67"/>
                <a:gd name="T1" fmla="*/ 0 h 17"/>
                <a:gd name="T2" fmla="*/ 0 w 67"/>
                <a:gd name="T3" fmla="*/ 0 h 17"/>
                <a:gd name="T4" fmla="*/ 0 w 67"/>
                <a:gd name="T5" fmla="*/ 1 h 17"/>
                <a:gd name="T6" fmla="*/ 0 w 67"/>
                <a:gd name="T7" fmla="*/ 16 h 17"/>
                <a:gd name="T8" fmla="*/ 0 w 67"/>
                <a:gd name="T9" fmla="*/ 17 h 17"/>
                <a:gd name="T10" fmla="*/ 66 w 67"/>
                <a:gd name="T11" fmla="*/ 17 h 17"/>
                <a:gd name="T12" fmla="*/ 67 w 67"/>
                <a:gd name="T13" fmla="*/ 16 h 17"/>
                <a:gd name="T14" fmla="*/ 67 w 67"/>
                <a:gd name="T15" fmla="*/ 1 h 17"/>
                <a:gd name="T16" fmla="*/ 66 w 67"/>
                <a:gd name="T17" fmla="*/ 0 h 17"/>
                <a:gd name="T18" fmla="*/ 66 w 67"/>
                <a:gd name="T19" fmla="*/ 0 h 17"/>
                <a:gd name="T20" fmla="*/ 66 w 6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7">
                  <a:moveTo>
                    <a:pt x="66" y="0"/>
                  </a:moveTo>
                  <a:cubicBezTo>
                    <a:pt x="0" y="0"/>
                    <a:pt x="0" y="0"/>
                    <a:pt x="0" y="0"/>
                  </a:cubicBezTo>
                  <a:cubicBezTo>
                    <a:pt x="0" y="0"/>
                    <a:pt x="0" y="1"/>
                    <a:pt x="0" y="1"/>
                  </a:cubicBezTo>
                  <a:cubicBezTo>
                    <a:pt x="0" y="16"/>
                    <a:pt x="0" y="16"/>
                    <a:pt x="0" y="16"/>
                  </a:cubicBezTo>
                  <a:cubicBezTo>
                    <a:pt x="0" y="16"/>
                    <a:pt x="0" y="17"/>
                    <a:pt x="0" y="17"/>
                  </a:cubicBezTo>
                  <a:cubicBezTo>
                    <a:pt x="66" y="17"/>
                    <a:pt x="66" y="17"/>
                    <a:pt x="66" y="17"/>
                  </a:cubicBezTo>
                  <a:cubicBezTo>
                    <a:pt x="66" y="17"/>
                    <a:pt x="67" y="16"/>
                    <a:pt x="67" y="16"/>
                  </a:cubicBezTo>
                  <a:cubicBezTo>
                    <a:pt x="67" y="1"/>
                    <a:pt x="67" y="1"/>
                    <a:pt x="67" y="1"/>
                  </a:cubicBezTo>
                  <a:cubicBezTo>
                    <a:pt x="67" y="1"/>
                    <a:pt x="66" y="0"/>
                    <a:pt x="66" y="0"/>
                  </a:cubicBezTo>
                  <a:close/>
                  <a:moveTo>
                    <a:pt x="66" y="0"/>
                  </a:moveTo>
                  <a:cubicBezTo>
                    <a:pt x="66" y="0"/>
                    <a:pt x="66" y="0"/>
                    <a:pt x="6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6"/>
            <p:cNvSpPr>
              <a:spLocks noEditPoints="1"/>
            </p:cNvSpPr>
            <p:nvPr/>
          </p:nvSpPr>
          <p:spPr bwMode="auto">
            <a:xfrm>
              <a:off x="2119" y="2809"/>
              <a:ext cx="32" cy="20"/>
            </a:xfrm>
            <a:custGeom>
              <a:avLst/>
              <a:gdLst>
                <a:gd name="T0" fmla="*/ 0 w 26"/>
                <a:gd name="T1" fmla="*/ 16 h 16"/>
                <a:gd name="T2" fmla="*/ 26 w 26"/>
                <a:gd name="T3" fmla="*/ 16 h 16"/>
                <a:gd name="T4" fmla="*/ 26 w 26"/>
                <a:gd name="T5" fmla="*/ 15 h 16"/>
                <a:gd name="T6" fmla="*/ 26 w 26"/>
                <a:gd name="T7" fmla="*/ 0 h 16"/>
                <a:gd name="T8" fmla="*/ 26 w 26"/>
                <a:gd name="T9" fmla="*/ 0 h 16"/>
                <a:gd name="T10" fmla="*/ 0 w 26"/>
                <a:gd name="T11" fmla="*/ 0 h 16"/>
                <a:gd name="T12" fmla="*/ 0 w 26"/>
                <a:gd name="T13" fmla="*/ 0 h 16"/>
                <a:gd name="T14" fmla="*/ 0 w 26"/>
                <a:gd name="T15" fmla="*/ 15 h 16"/>
                <a:gd name="T16" fmla="*/ 0 w 26"/>
                <a:gd name="T17" fmla="*/ 16 h 16"/>
                <a:gd name="T18" fmla="*/ 0 w 26"/>
                <a:gd name="T19" fmla="*/ 16 h 16"/>
                <a:gd name="T20" fmla="*/ 0 w 26"/>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16">
                  <a:moveTo>
                    <a:pt x="0" y="16"/>
                  </a:moveTo>
                  <a:cubicBezTo>
                    <a:pt x="26" y="16"/>
                    <a:pt x="26" y="16"/>
                    <a:pt x="26" y="16"/>
                  </a:cubicBezTo>
                  <a:cubicBezTo>
                    <a:pt x="26" y="16"/>
                    <a:pt x="26" y="16"/>
                    <a:pt x="26" y="15"/>
                  </a:cubicBezTo>
                  <a:cubicBezTo>
                    <a:pt x="26" y="0"/>
                    <a:pt x="26" y="0"/>
                    <a:pt x="26" y="0"/>
                  </a:cubicBezTo>
                  <a:cubicBezTo>
                    <a:pt x="26" y="0"/>
                    <a:pt x="26" y="0"/>
                    <a:pt x="26" y="0"/>
                  </a:cubicBezTo>
                  <a:cubicBezTo>
                    <a:pt x="0" y="0"/>
                    <a:pt x="0" y="0"/>
                    <a:pt x="0" y="0"/>
                  </a:cubicBezTo>
                  <a:cubicBezTo>
                    <a:pt x="0" y="0"/>
                    <a:pt x="0" y="0"/>
                    <a:pt x="0" y="0"/>
                  </a:cubicBezTo>
                  <a:cubicBezTo>
                    <a:pt x="0" y="15"/>
                    <a:pt x="0" y="15"/>
                    <a:pt x="0" y="15"/>
                  </a:cubicBezTo>
                  <a:cubicBezTo>
                    <a:pt x="0" y="16"/>
                    <a:pt x="0" y="16"/>
                    <a:pt x="0" y="16"/>
                  </a:cubicBezTo>
                  <a:close/>
                  <a:moveTo>
                    <a:pt x="0" y="16"/>
                  </a:moveTo>
                  <a:cubicBezTo>
                    <a:pt x="0" y="16"/>
                    <a:pt x="0" y="16"/>
                    <a:pt x="0"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7"/>
            <p:cNvSpPr>
              <a:spLocks noEditPoints="1"/>
            </p:cNvSpPr>
            <p:nvPr/>
          </p:nvSpPr>
          <p:spPr bwMode="auto">
            <a:xfrm>
              <a:off x="2044" y="2926"/>
              <a:ext cx="115" cy="21"/>
            </a:xfrm>
            <a:custGeom>
              <a:avLst/>
              <a:gdLst>
                <a:gd name="T0" fmla="*/ 93 w 93"/>
                <a:gd name="T1" fmla="*/ 0 h 17"/>
                <a:gd name="T2" fmla="*/ 0 w 93"/>
                <a:gd name="T3" fmla="*/ 0 h 17"/>
                <a:gd name="T4" fmla="*/ 0 w 93"/>
                <a:gd name="T5" fmla="*/ 1 h 17"/>
                <a:gd name="T6" fmla="*/ 0 w 93"/>
                <a:gd name="T7" fmla="*/ 16 h 17"/>
                <a:gd name="T8" fmla="*/ 0 w 93"/>
                <a:gd name="T9" fmla="*/ 17 h 17"/>
                <a:gd name="T10" fmla="*/ 93 w 93"/>
                <a:gd name="T11" fmla="*/ 17 h 17"/>
                <a:gd name="T12" fmla="*/ 93 w 93"/>
                <a:gd name="T13" fmla="*/ 16 h 17"/>
                <a:gd name="T14" fmla="*/ 93 w 93"/>
                <a:gd name="T15" fmla="*/ 1 h 17"/>
                <a:gd name="T16" fmla="*/ 93 w 93"/>
                <a:gd name="T17" fmla="*/ 0 h 17"/>
                <a:gd name="T18" fmla="*/ 93 w 93"/>
                <a:gd name="T19" fmla="*/ 0 h 17"/>
                <a:gd name="T20" fmla="*/ 93 w 93"/>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17">
                  <a:moveTo>
                    <a:pt x="93" y="0"/>
                  </a:moveTo>
                  <a:cubicBezTo>
                    <a:pt x="0" y="0"/>
                    <a:pt x="0" y="0"/>
                    <a:pt x="0" y="0"/>
                  </a:cubicBezTo>
                  <a:cubicBezTo>
                    <a:pt x="0" y="0"/>
                    <a:pt x="0" y="1"/>
                    <a:pt x="0" y="1"/>
                  </a:cubicBezTo>
                  <a:cubicBezTo>
                    <a:pt x="0" y="16"/>
                    <a:pt x="0" y="16"/>
                    <a:pt x="0" y="16"/>
                  </a:cubicBezTo>
                  <a:cubicBezTo>
                    <a:pt x="0" y="16"/>
                    <a:pt x="0" y="17"/>
                    <a:pt x="0" y="17"/>
                  </a:cubicBezTo>
                  <a:cubicBezTo>
                    <a:pt x="93" y="17"/>
                    <a:pt x="93" y="17"/>
                    <a:pt x="93" y="17"/>
                  </a:cubicBezTo>
                  <a:cubicBezTo>
                    <a:pt x="93" y="17"/>
                    <a:pt x="93" y="16"/>
                    <a:pt x="93" y="16"/>
                  </a:cubicBezTo>
                  <a:cubicBezTo>
                    <a:pt x="93" y="1"/>
                    <a:pt x="93" y="1"/>
                    <a:pt x="93" y="1"/>
                  </a:cubicBezTo>
                  <a:cubicBezTo>
                    <a:pt x="93" y="1"/>
                    <a:pt x="93" y="0"/>
                    <a:pt x="93" y="0"/>
                  </a:cubicBezTo>
                  <a:close/>
                  <a:moveTo>
                    <a:pt x="93" y="0"/>
                  </a:moveTo>
                  <a:cubicBezTo>
                    <a:pt x="93" y="0"/>
                    <a:pt x="93" y="0"/>
                    <a:pt x="9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8"/>
            <p:cNvSpPr>
              <a:spLocks noEditPoints="1"/>
            </p:cNvSpPr>
            <p:nvPr/>
          </p:nvSpPr>
          <p:spPr bwMode="auto">
            <a:xfrm>
              <a:off x="2044" y="2966"/>
              <a:ext cx="83" cy="19"/>
            </a:xfrm>
            <a:custGeom>
              <a:avLst/>
              <a:gdLst>
                <a:gd name="T0" fmla="*/ 67 w 67"/>
                <a:gd name="T1" fmla="*/ 0 h 16"/>
                <a:gd name="T2" fmla="*/ 0 w 67"/>
                <a:gd name="T3" fmla="*/ 0 h 16"/>
                <a:gd name="T4" fmla="*/ 0 w 67"/>
                <a:gd name="T5" fmla="*/ 1 h 16"/>
                <a:gd name="T6" fmla="*/ 0 w 67"/>
                <a:gd name="T7" fmla="*/ 16 h 16"/>
                <a:gd name="T8" fmla="*/ 0 w 67"/>
                <a:gd name="T9" fmla="*/ 16 h 16"/>
                <a:gd name="T10" fmla="*/ 67 w 67"/>
                <a:gd name="T11" fmla="*/ 16 h 16"/>
                <a:gd name="T12" fmla="*/ 67 w 67"/>
                <a:gd name="T13" fmla="*/ 16 h 16"/>
                <a:gd name="T14" fmla="*/ 67 w 67"/>
                <a:gd name="T15" fmla="*/ 1 h 16"/>
                <a:gd name="T16" fmla="*/ 67 w 67"/>
                <a:gd name="T17" fmla="*/ 0 h 16"/>
                <a:gd name="T18" fmla="*/ 67 w 67"/>
                <a:gd name="T19" fmla="*/ 0 h 16"/>
                <a:gd name="T20" fmla="*/ 67 w 67"/>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6">
                  <a:moveTo>
                    <a:pt x="67" y="0"/>
                  </a:moveTo>
                  <a:cubicBezTo>
                    <a:pt x="0" y="0"/>
                    <a:pt x="0" y="0"/>
                    <a:pt x="0" y="0"/>
                  </a:cubicBezTo>
                  <a:cubicBezTo>
                    <a:pt x="0" y="0"/>
                    <a:pt x="0" y="0"/>
                    <a:pt x="0" y="1"/>
                  </a:cubicBezTo>
                  <a:cubicBezTo>
                    <a:pt x="0" y="16"/>
                    <a:pt x="0" y="16"/>
                    <a:pt x="0" y="16"/>
                  </a:cubicBezTo>
                  <a:cubicBezTo>
                    <a:pt x="0" y="16"/>
                    <a:pt x="0" y="16"/>
                    <a:pt x="0" y="16"/>
                  </a:cubicBezTo>
                  <a:cubicBezTo>
                    <a:pt x="67" y="16"/>
                    <a:pt x="67" y="16"/>
                    <a:pt x="67" y="16"/>
                  </a:cubicBezTo>
                  <a:cubicBezTo>
                    <a:pt x="67" y="16"/>
                    <a:pt x="67" y="16"/>
                    <a:pt x="67" y="16"/>
                  </a:cubicBezTo>
                  <a:cubicBezTo>
                    <a:pt x="67" y="1"/>
                    <a:pt x="67" y="1"/>
                    <a:pt x="67" y="1"/>
                  </a:cubicBezTo>
                  <a:cubicBezTo>
                    <a:pt x="67" y="0"/>
                    <a:pt x="67" y="0"/>
                    <a:pt x="67" y="0"/>
                  </a:cubicBezTo>
                  <a:close/>
                  <a:moveTo>
                    <a:pt x="67" y="0"/>
                  </a:moveTo>
                  <a:cubicBezTo>
                    <a:pt x="67" y="0"/>
                    <a:pt x="67" y="0"/>
                    <a:pt x="6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9"/>
            <p:cNvSpPr>
              <a:spLocks noEditPoints="1"/>
            </p:cNvSpPr>
            <p:nvPr/>
          </p:nvSpPr>
          <p:spPr bwMode="auto">
            <a:xfrm>
              <a:off x="2044" y="2887"/>
              <a:ext cx="138" cy="21"/>
            </a:xfrm>
            <a:custGeom>
              <a:avLst/>
              <a:gdLst>
                <a:gd name="T0" fmla="*/ 1 w 112"/>
                <a:gd name="T1" fmla="*/ 17 h 17"/>
                <a:gd name="T2" fmla="*/ 111 w 112"/>
                <a:gd name="T3" fmla="*/ 17 h 17"/>
                <a:gd name="T4" fmla="*/ 112 w 112"/>
                <a:gd name="T5" fmla="*/ 16 h 17"/>
                <a:gd name="T6" fmla="*/ 112 w 112"/>
                <a:gd name="T7" fmla="*/ 1 h 17"/>
                <a:gd name="T8" fmla="*/ 111 w 112"/>
                <a:gd name="T9" fmla="*/ 0 h 17"/>
                <a:gd name="T10" fmla="*/ 1 w 112"/>
                <a:gd name="T11" fmla="*/ 0 h 17"/>
                <a:gd name="T12" fmla="*/ 0 w 112"/>
                <a:gd name="T13" fmla="*/ 1 h 17"/>
                <a:gd name="T14" fmla="*/ 0 w 112"/>
                <a:gd name="T15" fmla="*/ 16 h 17"/>
                <a:gd name="T16" fmla="*/ 1 w 112"/>
                <a:gd name="T17" fmla="*/ 17 h 17"/>
                <a:gd name="T18" fmla="*/ 1 w 112"/>
                <a:gd name="T19" fmla="*/ 17 h 17"/>
                <a:gd name="T20" fmla="*/ 1 w 112"/>
                <a:gd name="T2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7">
                  <a:moveTo>
                    <a:pt x="1" y="17"/>
                  </a:moveTo>
                  <a:cubicBezTo>
                    <a:pt x="111" y="17"/>
                    <a:pt x="111" y="17"/>
                    <a:pt x="111" y="17"/>
                  </a:cubicBezTo>
                  <a:cubicBezTo>
                    <a:pt x="111" y="17"/>
                    <a:pt x="112" y="16"/>
                    <a:pt x="112" y="16"/>
                  </a:cubicBezTo>
                  <a:cubicBezTo>
                    <a:pt x="112" y="1"/>
                    <a:pt x="112" y="1"/>
                    <a:pt x="112" y="1"/>
                  </a:cubicBezTo>
                  <a:cubicBezTo>
                    <a:pt x="112" y="1"/>
                    <a:pt x="111" y="0"/>
                    <a:pt x="111" y="0"/>
                  </a:cubicBezTo>
                  <a:cubicBezTo>
                    <a:pt x="1" y="0"/>
                    <a:pt x="1" y="0"/>
                    <a:pt x="1" y="0"/>
                  </a:cubicBezTo>
                  <a:cubicBezTo>
                    <a:pt x="1" y="0"/>
                    <a:pt x="0" y="1"/>
                    <a:pt x="0" y="1"/>
                  </a:cubicBezTo>
                  <a:cubicBezTo>
                    <a:pt x="0" y="16"/>
                    <a:pt x="0" y="16"/>
                    <a:pt x="0" y="16"/>
                  </a:cubicBezTo>
                  <a:cubicBezTo>
                    <a:pt x="0" y="16"/>
                    <a:pt x="1" y="17"/>
                    <a:pt x="1" y="17"/>
                  </a:cubicBezTo>
                  <a:close/>
                  <a:moveTo>
                    <a:pt x="1" y="17"/>
                  </a:moveTo>
                  <a:cubicBezTo>
                    <a:pt x="1" y="17"/>
                    <a:pt x="1" y="17"/>
                    <a:pt x="1" y="1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0"/>
            <p:cNvSpPr>
              <a:spLocks noEditPoints="1"/>
            </p:cNvSpPr>
            <p:nvPr/>
          </p:nvSpPr>
          <p:spPr bwMode="auto">
            <a:xfrm>
              <a:off x="2174" y="2895"/>
              <a:ext cx="141" cy="141"/>
            </a:xfrm>
            <a:custGeom>
              <a:avLst/>
              <a:gdLst>
                <a:gd name="T0" fmla="*/ 82 w 115"/>
                <a:gd name="T1" fmla="*/ 72 h 114"/>
                <a:gd name="T2" fmla="*/ 77 w 115"/>
                <a:gd name="T3" fmla="*/ 72 h 114"/>
                <a:gd name="T4" fmla="*/ 75 w 115"/>
                <a:gd name="T5" fmla="*/ 70 h 114"/>
                <a:gd name="T6" fmla="*/ 85 w 115"/>
                <a:gd name="T7" fmla="*/ 43 h 114"/>
                <a:gd name="T8" fmla="*/ 43 w 115"/>
                <a:gd name="T9" fmla="*/ 0 h 114"/>
                <a:gd name="T10" fmla="*/ 0 w 115"/>
                <a:gd name="T11" fmla="*/ 43 h 114"/>
                <a:gd name="T12" fmla="*/ 43 w 115"/>
                <a:gd name="T13" fmla="*/ 85 h 114"/>
                <a:gd name="T14" fmla="*/ 70 w 115"/>
                <a:gd name="T15" fmla="*/ 75 h 114"/>
                <a:gd name="T16" fmla="*/ 72 w 115"/>
                <a:gd name="T17" fmla="*/ 77 h 114"/>
                <a:gd name="T18" fmla="*/ 72 w 115"/>
                <a:gd name="T19" fmla="*/ 82 h 114"/>
                <a:gd name="T20" fmla="*/ 105 w 115"/>
                <a:gd name="T21" fmla="*/ 114 h 114"/>
                <a:gd name="T22" fmla="*/ 115 w 115"/>
                <a:gd name="T23" fmla="*/ 105 h 114"/>
                <a:gd name="T24" fmla="*/ 82 w 115"/>
                <a:gd name="T25" fmla="*/ 72 h 114"/>
                <a:gd name="T26" fmla="*/ 43 w 115"/>
                <a:gd name="T27" fmla="*/ 72 h 114"/>
                <a:gd name="T28" fmla="*/ 13 w 115"/>
                <a:gd name="T29" fmla="*/ 43 h 114"/>
                <a:gd name="T30" fmla="*/ 43 w 115"/>
                <a:gd name="T31" fmla="*/ 13 h 114"/>
                <a:gd name="T32" fmla="*/ 72 w 115"/>
                <a:gd name="T33" fmla="*/ 43 h 114"/>
                <a:gd name="T34" fmla="*/ 43 w 115"/>
                <a:gd name="T35" fmla="*/ 7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5" h="114">
                  <a:moveTo>
                    <a:pt x="82" y="72"/>
                  </a:moveTo>
                  <a:cubicBezTo>
                    <a:pt x="77" y="72"/>
                    <a:pt x="77" y="72"/>
                    <a:pt x="77" y="72"/>
                  </a:cubicBezTo>
                  <a:cubicBezTo>
                    <a:pt x="75" y="70"/>
                    <a:pt x="75" y="70"/>
                    <a:pt x="75" y="70"/>
                  </a:cubicBezTo>
                  <a:cubicBezTo>
                    <a:pt x="81" y="63"/>
                    <a:pt x="85" y="53"/>
                    <a:pt x="85" y="43"/>
                  </a:cubicBezTo>
                  <a:cubicBezTo>
                    <a:pt x="85" y="19"/>
                    <a:pt x="66" y="0"/>
                    <a:pt x="43" y="0"/>
                  </a:cubicBezTo>
                  <a:cubicBezTo>
                    <a:pt x="19" y="0"/>
                    <a:pt x="0" y="19"/>
                    <a:pt x="0" y="43"/>
                  </a:cubicBezTo>
                  <a:cubicBezTo>
                    <a:pt x="0" y="66"/>
                    <a:pt x="19" y="85"/>
                    <a:pt x="43" y="85"/>
                  </a:cubicBezTo>
                  <a:cubicBezTo>
                    <a:pt x="53" y="85"/>
                    <a:pt x="63" y="81"/>
                    <a:pt x="70" y="75"/>
                  </a:cubicBezTo>
                  <a:cubicBezTo>
                    <a:pt x="72" y="77"/>
                    <a:pt x="72" y="77"/>
                    <a:pt x="72" y="77"/>
                  </a:cubicBezTo>
                  <a:cubicBezTo>
                    <a:pt x="72" y="82"/>
                    <a:pt x="72" y="82"/>
                    <a:pt x="72" y="82"/>
                  </a:cubicBezTo>
                  <a:cubicBezTo>
                    <a:pt x="105" y="114"/>
                    <a:pt x="105" y="114"/>
                    <a:pt x="105" y="114"/>
                  </a:cubicBezTo>
                  <a:cubicBezTo>
                    <a:pt x="115" y="105"/>
                    <a:pt x="115" y="105"/>
                    <a:pt x="115" y="105"/>
                  </a:cubicBezTo>
                  <a:lnTo>
                    <a:pt x="82" y="72"/>
                  </a:lnTo>
                  <a:close/>
                  <a:moveTo>
                    <a:pt x="43" y="72"/>
                  </a:moveTo>
                  <a:cubicBezTo>
                    <a:pt x="27" y="72"/>
                    <a:pt x="13" y="59"/>
                    <a:pt x="13" y="43"/>
                  </a:cubicBezTo>
                  <a:cubicBezTo>
                    <a:pt x="13" y="26"/>
                    <a:pt x="27" y="13"/>
                    <a:pt x="43" y="13"/>
                  </a:cubicBezTo>
                  <a:cubicBezTo>
                    <a:pt x="59" y="13"/>
                    <a:pt x="72" y="26"/>
                    <a:pt x="72" y="43"/>
                  </a:cubicBezTo>
                  <a:cubicBezTo>
                    <a:pt x="72" y="59"/>
                    <a:pt x="59" y="72"/>
                    <a:pt x="43"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8" name="Group 42"/>
          <p:cNvGrpSpPr>
            <a:grpSpLocks noChangeAspect="1"/>
          </p:cNvGrpSpPr>
          <p:nvPr/>
        </p:nvGrpSpPr>
        <p:grpSpPr bwMode="auto">
          <a:xfrm>
            <a:off x="4596158" y="4851488"/>
            <a:ext cx="248800" cy="252000"/>
            <a:chOff x="2005" y="2722"/>
            <a:chExt cx="311" cy="315"/>
          </a:xfrm>
          <a:solidFill>
            <a:srgbClr val="54B848"/>
          </a:solidFill>
        </p:grpSpPr>
        <p:sp>
          <p:nvSpPr>
            <p:cNvPr id="59" name="Freeform 43"/>
            <p:cNvSpPr>
              <a:spLocks noEditPoints="1"/>
            </p:cNvSpPr>
            <p:nvPr/>
          </p:nvSpPr>
          <p:spPr bwMode="auto">
            <a:xfrm>
              <a:off x="2005" y="2722"/>
              <a:ext cx="234" cy="315"/>
            </a:xfrm>
            <a:custGeom>
              <a:avLst/>
              <a:gdLst>
                <a:gd name="T0" fmla="*/ 190 w 190"/>
                <a:gd name="T1" fmla="*/ 131 h 256"/>
                <a:gd name="T2" fmla="*/ 190 w 190"/>
                <a:gd name="T3" fmla="*/ 49 h 256"/>
                <a:gd name="T4" fmla="*/ 188 w 190"/>
                <a:gd name="T5" fmla="*/ 42 h 256"/>
                <a:gd name="T6" fmla="*/ 143 w 190"/>
                <a:gd name="T7" fmla="*/ 2 h 256"/>
                <a:gd name="T8" fmla="*/ 137 w 190"/>
                <a:gd name="T9" fmla="*/ 0 h 256"/>
                <a:gd name="T10" fmla="*/ 8 w 190"/>
                <a:gd name="T11" fmla="*/ 0 h 256"/>
                <a:gd name="T12" fmla="*/ 0 w 190"/>
                <a:gd name="T13" fmla="*/ 8 h 256"/>
                <a:gd name="T14" fmla="*/ 0 w 190"/>
                <a:gd name="T15" fmla="*/ 248 h 256"/>
                <a:gd name="T16" fmla="*/ 8 w 190"/>
                <a:gd name="T17" fmla="*/ 256 h 256"/>
                <a:gd name="T18" fmla="*/ 136 w 190"/>
                <a:gd name="T19" fmla="*/ 256 h 256"/>
                <a:gd name="T20" fmla="*/ 136 w 190"/>
                <a:gd name="T21" fmla="*/ 239 h 256"/>
                <a:gd name="T22" fmla="*/ 17 w 190"/>
                <a:gd name="T23" fmla="*/ 239 h 256"/>
                <a:gd name="T24" fmla="*/ 17 w 190"/>
                <a:gd name="T25" fmla="*/ 17 h 256"/>
                <a:gd name="T26" fmla="*/ 135 w 190"/>
                <a:gd name="T27" fmla="*/ 17 h 256"/>
                <a:gd name="T28" fmla="*/ 135 w 190"/>
                <a:gd name="T29" fmla="*/ 53 h 256"/>
                <a:gd name="T30" fmla="*/ 174 w 190"/>
                <a:gd name="T31" fmla="*/ 53 h 256"/>
                <a:gd name="T32" fmla="*/ 174 w 190"/>
                <a:gd name="T33" fmla="*/ 131 h 256"/>
                <a:gd name="T34" fmla="*/ 190 w 190"/>
                <a:gd name="T35" fmla="*/ 131 h 256"/>
                <a:gd name="T36" fmla="*/ 174 w 190"/>
                <a:gd name="T37" fmla="*/ 53 h 256"/>
                <a:gd name="T38" fmla="*/ 174 w 190"/>
                <a:gd name="T39" fmla="*/ 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0" h="256">
                  <a:moveTo>
                    <a:pt x="190" y="131"/>
                  </a:moveTo>
                  <a:cubicBezTo>
                    <a:pt x="190" y="49"/>
                    <a:pt x="190" y="49"/>
                    <a:pt x="190" y="49"/>
                  </a:cubicBezTo>
                  <a:cubicBezTo>
                    <a:pt x="190" y="46"/>
                    <a:pt x="189" y="44"/>
                    <a:pt x="188" y="42"/>
                  </a:cubicBezTo>
                  <a:cubicBezTo>
                    <a:pt x="143" y="2"/>
                    <a:pt x="143" y="2"/>
                    <a:pt x="143" y="2"/>
                  </a:cubicBezTo>
                  <a:cubicBezTo>
                    <a:pt x="141" y="1"/>
                    <a:pt x="139" y="0"/>
                    <a:pt x="137" y="0"/>
                  </a:cubicBezTo>
                  <a:cubicBezTo>
                    <a:pt x="8" y="0"/>
                    <a:pt x="8" y="0"/>
                    <a:pt x="8" y="0"/>
                  </a:cubicBezTo>
                  <a:cubicBezTo>
                    <a:pt x="4" y="0"/>
                    <a:pt x="0" y="4"/>
                    <a:pt x="0" y="8"/>
                  </a:cubicBezTo>
                  <a:cubicBezTo>
                    <a:pt x="0" y="248"/>
                    <a:pt x="0" y="248"/>
                    <a:pt x="0" y="248"/>
                  </a:cubicBezTo>
                  <a:cubicBezTo>
                    <a:pt x="0" y="252"/>
                    <a:pt x="4" y="256"/>
                    <a:pt x="8" y="256"/>
                  </a:cubicBezTo>
                  <a:cubicBezTo>
                    <a:pt x="136" y="256"/>
                    <a:pt x="136" y="256"/>
                    <a:pt x="136" y="256"/>
                  </a:cubicBezTo>
                  <a:cubicBezTo>
                    <a:pt x="136" y="239"/>
                    <a:pt x="136" y="239"/>
                    <a:pt x="136" y="239"/>
                  </a:cubicBezTo>
                  <a:cubicBezTo>
                    <a:pt x="17" y="239"/>
                    <a:pt x="17" y="239"/>
                    <a:pt x="17" y="239"/>
                  </a:cubicBezTo>
                  <a:cubicBezTo>
                    <a:pt x="17" y="17"/>
                    <a:pt x="17" y="17"/>
                    <a:pt x="17" y="17"/>
                  </a:cubicBezTo>
                  <a:cubicBezTo>
                    <a:pt x="135" y="17"/>
                    <a:pt x="135" y="17"/>
                    <a:pt x="135" y="17"/>
                  </a:cubicBezTo>
                  <a:cubicBezTo>
                    <a:pt x="135" y="53"/>
                    <a:pt x="135" y="53"/>
                    <a:pt x="135" y="53"/>
                  </a:cubicBezTo>
                  <a:cubicBezTo>
                    <a:pt x="174" y="53"/>
                    <a:pt x="174" y="53"/>
                    <a:pt x="174" y="53"/>
                  </a:cubicBezTo>
                  <a:cubicBezTo>
                    <a:pt x="174" y="131"/>
                    <a:pt x="174" y="131"/>
                    <a:pt x="174" y="131"/>
                  </a:cubicBezTo>
                  <a:lnTo>
                    <a:pt x="190" y="131"/>
                  </a:lnTo>
                  <a:close/>
                  <a:moveTo>
                    <a:pt x="174" y="53"/>
                  </a:moveTo>
                  <a:cubicBezTo>
                    <a:pt x="174" y="53"/>
                    <a:pt x="174" y="53"/>
                    <a:pt x="174"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44"/>
            <p:cNvSpPr>
              <a:spLocks noEditPoints="1"/>
            </p:cNvSpPr>
            <p:nvPr/>
          </p:nvSpPr>
          <p:spPr bwMode="auto">
            <a:xfrm>
              <a:off x="2046" y="2810"/>
              <a:ext cx="59" cy="59"/>
            </a:xfrm>
            <a:custGeom>
              <a:avLst/>
              <a:gdLst>
                <a:gd name="T0" fmla="*/ 0 w 59"/>
                <a:gd name="T1" fmla="*/ 0 h 59"/>
                <a:gd name="T2" fmla="*/ 0 w 59"/>
                <a:gd name="T3" fmla="*/ 59 h 59"/>
                <a:gd name="T4" fmla="*/ 59 w 59"/>
                <a:gd name="T5" fmla="*/ 59 h 59"/>
                <a:gd name="T6" fmla="*/ 59 w 59"/>
                <a:gd name="T7" fmla="*/ 0 h 59"/>
                <a:gd name="T8" fmla="*/ 0 w 59"/>
                <a:gd name="T9" fmla="*/ 0 h 59"/>
                <a:gd name="T10" fmla="*/ 44 w 59"/>
                <a:gd name="T11" fmla="*/ 45 h 59"/>
                <a:gd name="T12" fmla="*/ 14 w 59"/>
                <a:gd name="T13" fmla="*/ 45 h 59"/>
                <a:gd name="T14" fmla="*/ 14 w 59"/>
                <a:gd name="T15" fmla="*/ 15 h 59"/>
                <a:gd name="T16" fmla="*/ 44 w 59"/>
                <a:gd name="T17" fmla="*/ 15 h 59"/>
                <a:gd name="T18" fmla="*/ 44 w 59"/>
                <a:gd name="T19" fmla="*/ 4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0" y="0"/>
                  </a:moveTo>
                  <a:lnTo>
                    <a:pt x="0" y="59"/>
                  </a:lnTo>
                  <a:lnTo>
                    <a:pt x="59" y="59"/>
                  </a:lnTo>
                  <a:lnTo>
                    <a:pt x="59" y="0"/>
                  </a:lnTo>
                  <a:lnTo>
                    <a:pt x="0" y="0"/>
                  </a:lnTo>
                  <a:close/>
                  <a:moveTo>
                    <a:pt x="44" y="45"/>
                  </a:moveTo>
                  <a:lnTo>
                    <a:pt x="14" y="45"/>
                  </a:lnTo>
                  <a:lnTo>
                    <a:pt x="14" y="15"/>
                  </a:lnTo>
                  <a:lnTo>
                    <a:pt x="44" y="15"/>
                  </a:lnTo>
                  <a:lnTo>
                    <a:pt x="4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45"/>
            <p:cNvSpPr>
              <a:spLocks noEditPoints="1"/>
            </p:cNvSpPr>
            <p:nvPr/>
          </p:nvSpPr>
          <p:spPr bwMode="auto">
            <a:xfrm>
              <a:off x="2119" y="2846"/>
              <a:ext cx="83" cy="21"/>
            </a:xfrm>
            <a:custGeom>
              <a:avLst/>
              <a:gdLst>
                <a:gd name="T0" fmla="*/ 66 w 67"/>
                <a:gd name="T1" fmla="*/ 0 h 17"/>
                <a:gd name="T2" fmla="*/ 0 w 67"/>
                <a:gd name="T3" fmla="*/ 0 h 17"/>
                <a:gd name="T4" fmla="*/ 0 w 67"/>
                <a:gd name="T5" fmla="*/ 1 h 17"/>
                <a:gd name="T6" fmla="*/ 0 w 67"/>
                <a:gd name="T7" fmla="*/ 16 h 17"/>
                <a:gd name="T8" fmla="*/ 0 w 67"/>
                <a:gd name="T9" fmla="*/ 17 h 17"/>
                <a:gd name="T10" fmla="*/ 66 w 67"/>
                <a:gd name="T11" fmla="*/ 17 h 17"/>
                <a:gd name="T12" fmla="*/ 67 w 67"/>
                <a:gd name="T13" fmla="*/ 16 h 17"/>
                <a:gd name="T14" fmla="*/ 67 w 67"/>
                <a:gd name="T15" fmla="*/ 1 h 17"/>
                <a:gd name="T16" fmla="*/ 66 w 67"/>
                <a:gd name="T17" fmla="*/ 0 h 17"/>
                <a:gd name="T18" fmla="*/ 66 w 67"/>
                <a:gd name="T19" fmla="*/ 0 h 17"/>
                <a:gd name="T20" fmla="*/ 66 w 6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7">
                  <a:moveTo>
                    <a:pt x="66" y="0"/>
                  </a:moveTo>
                  <a:cubicBezTo>
                    <a:pt x="0" y="0"/>
                    <a:pt x="0" y="0"/>
                    <a:pt x="0" y="0"/>
                  </a:cubicBezTo>
                  <a:cubicBezTo>
                    <a:pt x="0" y="0"/>
                    <a:pt x="0" y="1"/>
                    <a:pt x="0" y="1"/>
                  </a:cubicBezTo>
                  <a:cubicBezTo>
                    <a:pt x="0" y="16"/>
                    <a:pt x="0" y="16"/>
                    <a:pt x="0" y="16"/>
                  </a:cubicBezTo>
                  <a:cubicBezTo>
                    <a:pt x="0" y="16"/>
                    <a:pt x="0" y="17"/>
                    <a:pt x="0" y="17"/>
                  </a:cubicBezTo>
                  <a:cubicBezTo>
                    <a:pt x="66" y="17"/>
                    <a:pt x="66" y="17"/>
                    <a:pt x="66" y="17"/>
                  </a:cubicBezTo>
                  <a:cubicBezTo>
                    <a:pt x="66" y="17"/>
                    <a:pt x="67" y="16"/>
                    <a:pt x="67" y="16"/>
                  </a:cubicBezTo>
                  <a:cubicBezTo>
                    <a:pt x="67" y="1"/>
                    <a:pt x="67" y="1"/>
                    <a:pt x="67" y="1"/>
                  </a:cubicBezTo>
                  <a:cubicBezTo>
                    <a:pt x="67" y="1"/>
                    <a:pt x="66" y="0"/>
                    <a:pt x="66" y="0"/>
                  </a:cubicBezTo>
                  <a:close/>
                  <a:moveTo>
                    <a:pt x="66" y="0"/>
                  </a:moveTo>
                  <a:cubicBezTo>
                    <a:pt x="66" y="0"/>
                    <a:pt x="66" y="0"/>
                    <a:pt x="6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46"/>
            <p:cNvSpPr>
              <a:spLocks noEditPoints="1"/>
            </p:cNvSpPr>
            <p:nvPr/>
          </p:nvSpPr>
          <p:spPr bwMode="auto">
            <a:xfrm>
              <a:off x="2119" y="2808"/>
              <a:ext cx="32" cy="20"/>
            </a:xfrm>
            <a:custGeom>
              <a:avLst/>
              <a:gdLst>
                <a:gd name="T0" fmla="*/ 0 w 26"/>
                <a:gd name="T1" fmla="*/ 16 h 16"/>
                <a:gd name="T2" fmla="*/ 26 w 26"/>
                <a:gd name="T3" fmla="*/ 16 h 16"/>
                <a:gd name="T4" fmla="*/ 26 w 26"/>
                <a:gd name="T5" fmla="*/ 15 h 16"/>
                <a:gd name="T6" fmla="*/ 26 w 26"/>
                <a:gd name="T7" fmla="*/ 0 h 16"/>
                <a:gd name="T8" fmla="*/ 26 w 26"/>
                <a:gd name="T9" fmla="*/ 0 h 16"/>
                <a:gd name="T10" fmla="*/ 0 w 26"/>
                <a:gd name="T11" fmla="*/ 0 h 16"/>
                <a:gd name="T12" fmla="*/ 0 w 26"/>
                <a:gd name="T13" fmla="*/ 0 h 16"/>
                <a:gd name="T14" fmla="*/ 0 w 26"/>
                <a:gd name="T15" fmla="*/ 15 h 16"/>
                <a:gd name="T16" fmla="*/ 0 w 26"/>
                <a:gd name="T17" fmla="*/ 16 h 16"/>
                <a:gd name="T18" fmla="*/ 0 w 26"/>
                <a:gd name="T19" fmla="*/ 16 h 16"/>
                <a:gd name="T20" fmla="*/ 0 w 26"/>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16">
                  <a:moveTo>
                    <a:pt x="0" y="16"/>
                  </a:moveTo>
                  <a:cubicBezTo>
                    <a:pt x="26" y="16"/>
                    <a:pt x="26" y="16"/>
                    <a:pt x="26" y="16"/>
                  </a:cubicBezTo>
                  <a:cubicBezTo>
                    <a:pt x="26" y="16"/>
                    <a:pt x="26" y="16"/>
                    <a:pt x="26" y="15"/>
                  </a:cubicBezTo>
                  <a:cubicBezTo>
                    <a:pt x="26" y="0"/>
                    <a:pt x="26" y="0"/>
                    <a:pt x="26" y="0"/>
                  </a:cubicBezTo>
                  <a:cubicBezTo>
                    <a:pt x="26" y="0"/>
                    <a:pt x="26" y="0"/>
                    <a:pt x="26" y="0"/>
                  </a:cubicBezTo>
                  <a:cubicBezTo>
                    <a:pt x="0" y="0"/>
                    <a:pt x="0" y="0"/>
                    <a:pt x="0" y="0"/>
                  </a:cubicBezTo>
                  <a:cubicBezTo>
                    <a:pt x="0" y="0"/>
                    <a:pt x="0" y="0"/>
                    <a:pt x="0" y="0"/>
                  </a:cubicBezTo>
                  <a:cubicBezTo>
                    <a:pt x="0" y="15"/>
                    <a:pt x="0" y="15"/>
                    <a:pt x="0" y="15"/>
                  </a:cubicBezTo>
                  <a:cubicBezTo>
                    <a:pt x="0" y="16"/>
                    <a:pt x="0" y="16"/>
                    <a:pt x="0" y="16"/>
                  </a:cubicBezTo>
                  <a:close/>
                  <a:moveTo>
                    <a:pt x="0" y="16"/>
                  </a:moveTo>
                  <a:cubicBezTo>
                    <a:pt x="0" y="16"/>
                    <a:pt x="0" y="16"/>
                    <a:pt x="0"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47"/>
            <p:cNvSpPr>
              <a:spLocks noEditPoints="1"/>
            </p:cNvSpPr>
            <p:nvPr/>
          </p:nvSpPr>
          <p:spPr bwMode="auto">
            <a:xfrm>
              <a:off x="2044" y="2925"/>
              <a:ext cx="115" cy="21"/>
            </a:xfrm>
            <a:custGeom>
              <a:avLst/>
              <a:gdLst>
                <a:gd name="T0" fmla="*/ 93 w 93"/>
                <a:gd name="T1" fmla="*/ 0 h 17"/>
                <a:gd name="T2" fmla="*/ 0 w 93"/>
                <a:gd name="T3" fmla="*/ 0 h 17"/>
                <a:gd name="T4" fmla="*/ 0 w 93"/>
                <a:gd name="T5" fmla="*/ 1 h 17"/>
                <a:gd name="T6" fmla="*/ 0 w 93"/>
                <a:gd name="T7" fmla="*/ 16 h 17"/>
                <a:gd name="T8" fmla="*/ 0 w 93"/>
                <a:gd name="T9" fmla="*/ 17 h 17"/>
                <a:gd name="T10" fmla="*/ 93 w 93"/>
                <a:gd name="T11" fmla="*/ 17 h 17"/>
                <a:gd name="T12" fmla="*/ 93 w 93"/>
                <a:gd name="T13" fmla="*/ 16 h 17"/>
                <a:gd name="T14" fmla="*/ 93 w 93"/>
                <a:gd name="T15" fmla="*/ 1 h 17"/>
                <a:gd name="T16" fmla="*/ 93 w 93"/>
                <a:gd name="T17" fmla="*/ 0 h 17"/>
                <a:gd name="T18" fmla="*/ 93 w 93"/>
                <a:gd name="T19" fmla="*/ 0 h 17"/>
                <a:gd name="T20" fmla="*/ 93 w 93"/>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17">
                  <a:moveTo>
                    <a:pt x="93" y="0"/>
                  </a:moveTo>
                  <a:cubicBezTo>
                    <a:pt x="0" y="0"/>
                    <a:pt x="0" y="0"/>
                    <a:pt x="0" y="0"/>
                  </a:cubicBezTo>
                  <a:cubicBezTo>
                    <a:pt x="0" y="0"/>
                    <a:pt x="0" y="1"/>
                    <a:pt x="0" y="1"/>
                  </a:cubicBezTo>
                  <a:cubicBezTo>
                    <a:pt x="0" y="16"/>
                    <a:pt x="0" y="16"/>
                    <a:pt x="0" y="16"/>
                  </a:cubicBezTo>
                  <a:cubicBezTo>
                    <a:pt x="0" y="16"/>
                    <a:pt x="0" y="17"/>
                    <a:pt x="0" y="17"/>
                  </a:cubicBezTo>
                  <a:cubicBezTo>
                    <a:pt x="93" y="17"/>
                    <a:pt x="93" y="17"/>
                    <a:pt x="93" y="17"/>
                  </a:cubicBezTo>
                  <a:cubicBezTo>
                    <a:pt x="93" y="17"/>
                    <a:pt x="93" y="16"/>
                    <a:pt x="93" y="16"/>
                  </a:cubicBezTo>
                  <a:cubicBezTo>
                    <a:pt x="93" y="1"/>
                    <a:pt x="93" y="1"/>
                    <a:pt x="93" y="1"/>
                  </a:cubicBezTo>
                  <a:cubicBezTo>
                    <a:pt x="93" y="1"/>
                    <a:pt x="93" y="0"/>
                    <a:pt x="93" y="0"/>
                  </a:cubicBezTo>
                  <a:close/>
                  <a:moveTo>
                    <a:pt x="93" y="0"/>
                  </a:moveTo>
                  <a:cubicBezTo>
                    <a:pt x="93" y="0"/>
                    <a:pt x="93" y="0"/>
                    <a:pt x="9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48"/>
            <p:cNvSpPr>
              <a:spLocks noEditPoints="1"/>
            </p:cNvSpPr>
            <p:nvPr/>
          </p:nvSpPr>
          <p:spPr bwMode="auto">
            <a:xfrm>
              <a:off x="2044" y="2964"/>
              <a:ext cx="83" cy="20"/>
            </a:xfrm>
            <a:custGeom>
              <a:avLst/>
              <a:gdLst>
                <a:gd name="T0" fmla="*/ 67 w 67"/>
                <a:gd name="T1" fmla="*/ 0 h 16"/>
                <a:gd name="T2" fmla="*/ 0 w 67"/>
                <a:gd name="T3" fmla="*/ 0 h 16"/>
                <a:gd name="T4" fmla="*/ 0 w 67"/>
                <a:gd name="T5" fmla="*/ 1 h 16"/>
                <a:gd name="T6" fmla="*/ 0 w 67"/>
                <a:gd name="T7" fmla="*/ 16 h 16"/>
                <a:gd name="T8" fmla="*/ 0 w 67"/>
                <a:gd name="T9" fmla="*/ 16 h 16"/>
                <a:gd name="T10" fmla="*/ 67 w 67"/>
                <a:gd name="T11" fmla="*/ 16 h 16"/>
                <a:gd name="T12" fmla="*/ 67 w 67"/>
                <a:gd name="T13" fmla="*/ 16 h 16"/>
                <a:gd name="T14" fmla="*/ 67 w 67"/>
                <a:gd name="T15" fmla="*/ 1 h 16"/>
                <a:gd name="T16" fmla="*/ 67 w 67"/>
                <a:gd name="T17" fmla="*/ 0 h 16"/>
                <a:gd name="T18" fmla="*/ 67 w 67"/>
                <a:gd name="T19" fmla="*/ 0 h 16"/>
                <a:gd name="T20" fmla="*/ 67 w 67"/>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6">
                  <a:moveTo>
                    <a:pt x="67" y="0"/>
                  </a:moveTo>
                  <a:cubicBezTo>
                    <a:pt x="0" y="0"/>
                    <a:pt x="0" y="0"/>
                    <a:pt x="0" y="0"/>
                  </a:cubicBezTo>
                  <a:cubicBezTo>
                    <a:pt x="0" y="0"/>
                    <a:pt x="0" y="0"/>
                    <a:pt x="0" y="1"/>
                  </a:cubicBezTo>
                  <a:cubicBezTo>
                    <a:pt x="0" y="16"/>
                    <a:pt x="0" y="16"/>
                    <a:pt x="0" y="16"/>
                  </a:cubicBezTo>
                  <a:cubicBezTo>
                    <a:pt x="0" y="16"/>
                    <a:pt x="0" y="16"/>
                    <a:pt x="0" y="16"/>
                  </a:cubicBezTo>
                  <a:cubicBezTo>
                    <a:pt x="67" y="16"/>
                    <a:pt x="67" y="16"/>
                    <a:pt x="67" y="16"/>
                  </a:cubicBezTo>
                  <a:cubicBezTo>
                    <a:pt x="67" y="16"/>
                    <a:pt x="67" y="16"/>
                    <a:pt x="67" y="16"/>
                  </a:cubicBezTo>
                  <a:cubicBezTo>
                    <a:pt x="67" y="1"/>
                    <a:pt x="67" y="1"/>
                    <a:pt x="67" y="1"/>
                  </a:cubicBezTo>
                  <a:cubicBezTo>
                    <a:pt x="67" y="0"/>
                    <a:pt x="67" y="0"/>
                    <a:pt x="67" y="0"/>
                  </a:cubicBezTo>
                  <a:close/>
                  <a:moveTo>
                    <a:pt x="67" y="0"/>
                  </a:moveTo>
                  <a:cubicBezTo>
                    <a:pt x="67" y="0"/>
                    <a:pt x="67" y="0"/>
                    <a:pt x="6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49"/>
            <p:cNvSpPr>
              <a:spLocks noEditPoints="1"/>
            </p:cNvSpPr>
            <p:nvPr/>
          </p:nvSpPr>
          <p:spPr bwMode="auto">
            <a:xfrm>
              <a:off x="2044" y="2886"/>
              <a:ext cx="138" cy="20"/>
            </a:xfrm>
            <a:custGeom>
              <a:avLst/>
              <a:gdLst>
                <a:gd name="T0" fmla="*/ 1 w 112"/>
                <a:gd name="T1" fmla="*/ 17 h 17"/>
                <a:gd name="T2" fmla="*/ 111 w 112"/>
                <a:gd name="T3" fmla="*/ 17 h 17"/>
                <a:gd name="T4" fmla="*/ 112 w 112"/>
                <a:gd name="T5" fmla="*/ 16 h 17"/>
                <a:gd name="T6" fmla="*/ 112 w 112"/>
                <a:gd name="T7" fmla="*/ 1 h 17"/>
                <a:gd name="T8" fmla="*/ 111 w 112"/>
                <a:gd name="T9" fmla="*/ 0 h 17"/>
                <a:gd name="T10" fmla="*/ 1 w 112"/>
                <a:gd name="T11" fmla="*/ 0 h 17"/>
                <a:gd name="T12" fmla="*/ 0 w 112"/>
                <a:gd name="T13" fmla="*/ 1 h 17"/>
                <a:gd name="T14" fmla="*/ 0 w 112"/>
                <a:gd name="T15" fmla="*/ 16 h 17"/>
                <a:gd name="T16" fmla="*/ 1 w 112"/>
                <a:gd name="T17" fmla="*/ 17 h 17"/>
                <a:gd name="T18" fmla="*/ 1 w 112"/>
                <a:gd name="T19" fmla="*/ 17 h 17"/>
                <a:gd name="T20" fmla="*/ 1 w 112"/>
                <a:gd name="T2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7">
                  <a:moveTo>
                    <a:pt x="1" y="17"/>
                  </a:moveTo>
                  <a:cubicBezTo>
                    <a:pt x="111" y="17"/>
                    <a:pt x="111" y="17"/>
                    <a:pt x="111" y="17"/>
                  </a:cubicBezTo>
                  <a:cubicBezTo>
                    <a:pt x="111" y="17"/>
                    <a:pt x="112" y="16"/>
                    <a:pt x="112" y="16"/>
                  </a:cubicBezTo>
                  <a:cubicBezTo>
                    <a:pt x="112" y="1"/>
                    <a:pt x="112" y="1"/>
                    <a:pt x="112" y="1"/>
                  </a:cubicBezTo>
                  <a:cubicBezTo>
                    <a:pt x="112" y="1"/>
                    <a:pt x="111" y="0"/>
                    <a:pt x="111" y="0"/>
                  </a:cubicBezTo>
                  <a:cubicBezTo>
                    <a:pt x="1" y="0"/>
                    <a:pt x="1" y="0"/>
                    <a:pt x="1" y="0"/>
                  </a:cubicBezTo>
                  <a:cubicBezTo>
                    <a:pt x="1" y="0"/>
                    <a:pt x="0" y="1"/>
                    <a:pt x="0" y="1"/>
                  </a:cubicBezTo>
                  <a:cubicBezTo>
                    <a:pt x="0" y="16"/>
                    <a:pt x="0" y="16"/>
                    <a:pt x="0" y="16"/>
                  </a:cubicBezTo>
                  <a:cubicBezTo>
                    <a:pt x="0" y="16"/>
                    <a:pt x="1" y="17"/>
                    <a:pt x="1" y="17"/>
                  </a:cubicBezTo>
                  <a:close/>
                  <a:moveTo>
                    <a:pt x="1" y="17"/>
                  </a:moveTo>
                  <a:cubicBezTo>
                    <a:pt x="1" y="17"/>
                    <a:pt x="1" y="17"/>
                    <a:pt x="1" y="1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0"/>
            <p:cNvSpPr>
              <a:spLocks noEditPoints="1"/>
            </p:cNvSpPr>
            <p:nvPr/>
          </p:nvSpPr>
          <p:spPr bwMode="auto">
            <a:xfrm>
              <a:off x="2178" y="2899"/>
              <a:ext cx="138" cy="138"/>
            </a:xfrm>
            <a:custGeom>
              <a:avLst/>
              <a:gdLst>
                <a:gd name="T0" fmla="*/ 96 w 112"/>
                <a:gd name="T1" fmla="*/ 17 h 112"/>
                <a:gd name="T2" fmla="*/ 88 w 112"/>
                <a:gd name="T3" fmla="*/ 11 h 112"/>
                <a:gd name="T4" fmla="*/ 80 w 112"/>
                <a:gd name="T5" fmla="*/ 11 h 112"/>
                <a:gd name="T6" fmla="*/ 76 w 112"/>
                <a:gd name="T7" fmla="*/ 15 h 112"/>
                <a:gd name="T8" fmla="*/ 64 w 112"/>
                <a:gd name="T9" fmla="*/ 11 h 112"/>
                <a:gd name="T10" fmla="*/ 63 w 112"/>
                <a:gd name="T11" fmla="*/ 5 h 112"/>
                <a:gd name="T12" fmla="*/ 57 w 112"/>
                <a:gd name="T13" fmla="*/ 1 h 112"/>
                <a:gd name="T14" fmla="*/ 47 w 112"/>
                <a:gd name="T15" fmla="*/ 1 h 112"/>
                <a:gd name="T16" fmla="*/ 41 w 112"/>
                <a:gd name="T17" fmla="*/ 7 h 112"/>
                <a:gd name="T18" fmla="*/ 41 w 112"/>
                <a:gd name="T19" fmla="*/ 13 h 112"/>
                <a:gd name="T20" fmla="*/ 30 w 112"/>
                <a:gd name="T21" fmla="*/ 19 h 112"/>
                <a:gd name="T22" fmla="*/ 25 w 112"/>
                <a:gd name="T23" fmla="*/ 16 h 112"/>
                <a:gd name="T24" fmla="*/ 17 w 112"/>
                <a:gd name="T25" fmla="*/ 17 h 112"/>
                <a:gd name="T26" fmla="*/ 10 w 112"/>
                <a:gd name="T27" fmla="*/ 25 h 112"/>
                <a:gd name="T28" fmla="*/ 11 w 112"/>
                <a:gd name="T29" fmla="*/ 33 h 112"/>
                <a:gd name="T30" fmla="*/ 15 w 112"/>
                <a:gd name="T31" fmla="*/ 37 h 112"/>
                <a:gd name="T32" fmla="*/ 12 w 112"/>
                <a:gd name="T33" fmla="*/ 48 h 112"/>
                <a:gd name="T34" fmla="*/ 5 w 112"/>
                <a:gd name="T35" fmla="*/ 50 h 112"/>
                <a:gd name="T36" fmla="*/ 1 w 112"/>
                <a:gd name="T37" fmla="*/ 56 h 112"/>
                <a:gd name="T38" fmla="*/ 1 w 112"/>
                <a:gd name="T39" fmla="*/ 66 h 112"/>
                <a:gd name="T40" fmla="*/ 7 w 112"/>
                <a:gd name="T41" fmla="*/ 72 h 112"/>
                <a:gd name="T42" fmla="*/ 14 w 112"/>
                <a:gd name="T43" fmla="*/ 72 h 112"/>
                <a:gd name="T44" fmla="*/ 19 w 112"/>
                <a:gd name="T45" fmla="*/ 81 h 112"/>
                <a:gd name="T46" fmla="*/ 15 w 112"/>
                <a:gd name="T47" fmla="*/ 87 h 112"/>
                <a:gd name="T48" fmla="*/ 16 w 112"/>
                <a:gd name="T49" fmla="*/ 95 h 112"/>
                <a:gd name="T50" fmla="*/ 24 w 112"/>
                <a:gd name="T51" fmla="*/ 102 h 112"/>
                <a:gd name="T52" fmla="*/ 32 w 112"/>
                <a:gd name="T53" fmla="*/ 101 h 112"/>
                <a:gd name="T54" fmla="*/ 37 w 112"/>
                <a:gd name="T55" fmla="*/ 97 h 112"/>
                <a:gd name="T56" fmla="*/ 48 w 112"/>
                <a:gd name="T57" fmla="*/ 100 h 112"/>
                <a:gd name="T58" fmla="*/ 49 w 112"/>
                <a:gd name="T59" fmla="*/ 107 h 112"/>
                <a:gd name="T60" fmla="*/ 55 w 112"/>
                <a:gd name="T61" fmla="*/ 112 h 112"/>
                <a:gd name="T62" fmla="*/ 66 w 112"/>
                <a:gd name="T63" fmla="*/ 111 h 112"/>
                <a:gd name="T64" fmla="*/ 71 w 112"/>
                <a:gd name="T65" fmla="*/ 105 h 112"/>
                <a:gd name="T66" fmla="*/ 71 w 112"/>
                <a:gd name="T67" fmla="*/ 98 h 112"/>
                <a:gd name="T68" fmla="*/ 82 w 112"/>
                <a:gd name="T69" fmla="*/ 93 h 112"/>
                <a:gd name="T70" fmla="*/ 87 w 112"/>
                <a:gd name="T71" fmla="*/ 97 h 112"/>
                <a:gd name="T72" fmla="*/ 95 w 112"/>
                <a:gd name="T73" fmla="*/ 96 h 112"/>
                <a:gd name="T74" fmla="*/ 102 w 112"/>
                <a:gd name="T75" fmla="*/ 88 h 112"/>
                <a:gd name="T76" fmla="*/ 102 w 112"/>
                <a:gd name="T77" fmla="*/ 80 h 112"/>
                <a:gd name="T78" fmla="*/ 97 w 112"/>
                <a:gd name="T79" fmla="*/ 75 h 112"/>
                <a:gd name="T80" fmla="*/ 101 w 112"/>
                <a:gd name="T81" fmla="*/ 64 h 112"/>
                <a:gd name="T82" fmla="*/ 107 w 112"/>
                <a:gd name="T83" fmla="*/ 63 h 112"/>
                <a:gd name="T84" fmla="*/ 112 w 112"/>
                <a:gd name="T85" fmla="*/ 56 h 112"/>
                <a:gd name="T86" fmla="*/ 111 w 112"/>
                <a:gd name="T87" fmla="*/ 46 h 112"/>
                <a:gd name="T88" fmla="*/ 105 w 112"/>
                <a:gd name="T89" fmla="*/ 41 h 112"/>
                <a:gd name="T90" fmla="*/ 99 w 112"/>
                <a:gd name="T91" fmla="*/ 41 h 112"/>
                <a:gd name="T92" fmla="*/ 94 w 112"/>
                <a:gd name="T93" fmla="*/ 30 h 112"/>
                <a:gd name="T94" fmla="*/ 97 w 112"/>
                <a:gd name="T95" fmla="*/ 25 h 112"/>
                <a:gd name="T96" fmla="*/ 96 w 112"/>
                <a:gd name="T97" fmla="*/ 17 h 112"/>
                <a:gd name="T98" fmla="*/ 58 w 112"/>
                <a:gd name="T99" fmla="*/ 75 h 112"/>
                <a:gd name="T100" fmla="*/ 37 w 112"/>
                <a:gd name="T101" fmla="*/ 57 h 112"/>
                <a:gd name="T102" fmla="*/ 55 w 112"/>
                <a:gd name="T103" fmla="*/ 36 h 112"/>
                <a:gd name="T104" fmla="*/ 76 w 112"/>
                <a:gd name="T105" fmla="*/ 54 h 112"/>
                <a:gd name="T106" fmla="*/ 58 w 112"/>
                <a:gd name="T107" fmla="*/ 75 h 112"/>
                <a:gd name="T108" fmla="*/ 58 w 112"/>
                <a:gd name="T109" fmla="*/ 75 h 112"/>
                <a:gd name="T110" fmla="*/ 58 w 112"/>
                <a:gd name="T111" fmla="*/ 7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2" h="112">
                  <a:moveTo>
                    <a:pt x="96" y="17"/>
                  </a:moveTo>
                  <a:cubicBezTo>
                    <a:pt x="88" y="11"/>
                    <a:pt x="88" y="11"/>
                    <a:pt x="88" y="11"/>
                  </a:cubicBezTo>
                  <a:cubicBezTo>
                    <a:pt x="86" y="9"/>
                    <a:pt x="82" y="9"/>
                    <a:pt x="80" y="11"/>
                  </a:cubicBezTo>
                  <a:cubicBezTo>
                    <a:pt x="76" y="15"/>
                    <a:pt x="76" y="15"/>
                    <a:pt x="76" y="15"/>
                  </a:cubicBezTo>
                  <a:cubicBezTo>
                    <a:pt x="72" y="13"/>
                    <a:pt x="68" y="12"/>
                    <a:pt x="64" y="11"/>
                  </a:cubicBezTo>
                  <a:cubicBezTo>
                    <a:pt x="63" y="5"/>
                    <a:pt x="63" y="5"/>
                    <a:pt x="63" y="5"/>
                  </a:cubicBezTo>
                  <a:cubicBezTo>
                    <a:pt x="63" y="2"/>
                    <a:pt x="60" y="0"/>
                    <a:pt x="57" y="1"/>
                  </a:cubicBezTo>
                  <a:cubicBezTo>
                    <a:pt x="47" y="1"/>
                    <a:pt x="47" y="1"/>
                    <a:pt x="47" y="1"/>
                  </a:cubicBezTo>
                  <a:cubicBezTo>
                    <a:pt x="44" y="2"/>
                    <a:pt x="41" y="4"/>
                    <a:pt x="41" y="7"/>
                  </a:cubicBezTo>
                  <a:cubicBezTo>
                    <a:pt x="41" y="13"/>
                    <a:pt x="41" y="13"/>
                    <a:pt x="41" y="13"/>
                  </a:cubicBezTo>
                  <a:cubicBezTo>
                    <a:pt x="37" y="15"/>
                    <a:pt x="33" y="17"/>
                    <a:pt x="30" y="19"/>
                  </a:cubicBezTo>
                  <a:cubicBezTo>
                    <a:pt x="25" y="16"/>
                    <a:pt x="25" y="16"/>
                    <a:pt x="25" y="16"/>
                  </a:cubicBezTo>
                  <a:cubicBezTo>
                    <a:pt x="22" y="14"/>
                    <a:pt x="19" y="14"/>
                    <a:pt x="17" y="17"/>
                  </a:cubicBezTo>
                  <a:cubicBezTo>
                    <a:pt x="10" y="25"/>
                    <a:pt x="10" y="25"/>
                    <a:pt x="10" y="25"/>
                  </a:cubicBezTo>
                  <a:cubicBezTo>
                    <a:pt x="8" y="27"/>
                    <a:pt x="8" y="30"/>
                    <a:pt x="11" y="33"/>
                  </a:cubicBezTo>
                  <a:cubicBezTo>
                    <a:pt x="15" y="37"/>
                    <a:pt x="15" y="37"/>
                    <a:pt x="15" y="37"/>
                  </a:cubicBezTo>
                  <a:cubicBezTo>
                    <a:pt x="14" y="41"/>
                    <a:pt x="12" y="45"/>
                    <a:pt x="12" y="48"/>
                  </a:cubicBezTo>
                  <a:cubicBezTo>
                    <a:pt x="5" y="50"/>
                    <a:pt x="5" y="50"/>
                    <a:pt x="5" y="50"/>
                  </a:cubicBezTo>
                  <a:cubicBezTo>
                    <a:pt x="2" y="50"/>
                    <a:pt x="0" y="53"/>
                    <a:pt x="1" y="56"/>
                  </a:cubicBezTo>
                  <a:cubicBezTo>
                    <a:pt x="1" y="66"/>
                    <a:pt x="1" y="66"/>
                    <a:pt x="1" y="66"/>
                  </a:cubicBezTo>
                  <a:cubicBezTo>
                    <a:pt x="2" y="69"/>
                    <a:pt x="4" y="72"/>
                    <a:pt x="7" y="72"/>
                  </a:cubicBezTo>
                  <a:cubicBezTo>
                    <a:pt x="14" y="72"/>
                    <a:pt x="14" y="72"/>
                    <a:pt x="14" y="72"/>
                  </a:cubicBezTo>
                  <a:cubicBezTo>
                    <a:pt x="15" y="75"/>
                    <a:pt x="17" y="78"/>
                    <a:pt x="19" y="81"/>
                  </a:cubicBezTo>
                  <a:cubicBezTo>
                    <a:pt x="15" y="87"/>
                    <a:pt x="15" y="87"/>
                    <a:pt x="15" y="87"/>
                  </a:cubicBezTo>
                  <a:cubicBezTo>
                    <a:pt x="13" y="90"/>
                    <a:pt x="14" y="93"/>
                    <a:pt x="16" y="95"/>
                  </a:cubicBezTo>
                  <a:cubicBezTo>
                    <a:pt x="24" y="102"/>
                    <a:pt x="24" y="102"/>
                    <a:pt x="24" y="102"/>
                  </a:cubicBezTo>
                  <a:cubicBezTo>
                    <a:pt x="26" y="104"/>
                    <a:pt x="30" y="104"/>
                    <a:pt x="32" y="101"/>
                  </a:cubicBezTo>
                  <a:cubicBezTo>
                    <a:pt x="37" y="97"/>
                    <a:pt x="37" y="97"/>
                    <a:pt x="37" y="97"/>
                  </a:cubicBezTo>
                  <a:cubicBezTo>
                    <a:pt x="41" y="98"/>
                    <a:pt x="44" y="99"/>
                    <a:pt x="48" y="100"/>
                  </a:cubicBezTo>
                  <a:cubicBezTo>
                    <a:pt x="49" y="107"/>
                    <a:pt x="49" y="107"/>
                    <a:pt x="49" y="107"/>
                  </a:cubicBezTo>
                  <a:cubicBezTo>
                    <a:pt x="50" y="110"/>
                    <a:pt x="52" y="112"/>
                    <a:pt x="55" y="112"/>
                  </a:cubicBezTo>
                  <a:cubicBezTo>
                    <a:pt x="66" y="111"/>
                    <a:pt x="66" y="111"/>
                    <a:pt x="66" y="111"/>
                  </a:cubicBezTo>
                  <a:cubicBezTo>
                    <a:pt x="69" y="111"/>
                    <a:pt x="71" y="108"/>
                    <a:pt x="71" y="105"/>
                  </a:cubicBezTo>
                  <a:cubicBezTo>
                    <a:pt x="71" y="98"/>
                    <a:pt x="71" y="98"/>
                    <a:pt x="71" y="98"/>
                  </a:cubicBezTo>
                  <a:cubicBezTo>
                    <a:pt x="75" y="97"/>
                    <a:pt x="79" y="95"/>
                    <a:pt x="82" y="93"/>
                  </a:cubicBezTo>
                  <a:cubicBezTo>
                    <a:pt x="87" y="97"/>
                    <a:pt x="87" y="97"/>
                    <a:pt x="87" y="97"/>
                  </a:cubicBezTo>
                  <a:cubicBezTo>
                    <a:pt x="90" y="99"/>
                    <a:pt x="93" y="98"/>
                    <a:pt x="95" y="96"/>
                  </a:cubicBezTo>
                  <a:cubicBezTo>
                    <a:pt x="102" y="88"/>
                    <a:pt x="102" y="88"/>
                    <a:pt x="102" y="88"/>
                  </a:cubicBezTo>
                  <a:cubicBezTo>
                    <a:pt x="104" y="86"/>
                    <a:pt x="104" y="82"/>
                    <a:pt x="102" y="80"/>
                  </a:cubicBezTo>
                  <a:cubicBezTo>
                    <a:pt x="97" y="75"/>
                    <a:pt x="97" y="75"/>
                    <a:pt x="97" y="75"/>
                  </a:cubicBezTo>
                  <a:cubicBezTo>
                    <a:pt x="99" y="72"/>
                    <a:pt x="100" y="68"/>
                    <a:pt x="101" y="64"/>
                  </a:cubicBezTo>
                  <a:cubicBezTo>
                    <a:pt x="107" y="63"/>
                    <a:pt x="107" y="63"/>
                    <a:pt x="107" y="63"/>
                  </a:cubicBezTo>
                  <a:cubicBezTo>
                    <a:pt x="110" y="62"/>
                    <a:pt x="112" y="59"/>
                    <a:pt x="112" y="56"/>
                  </a:cubicBezTo>
                  <a:cubicBezTo>
                    <a:pt x="111" y="46"/>
                    <a:pt x="111" y="46"/>
                    <a:pt x="111" y="46"/>
                  </a:cubicBezTo>
                  <a:cubicBezTo>
                    <a:pt x="111" y="43"/>
                    <a:pt x="108" y="41"/>
                    <a:pt x="105" y="41"/>
                  </a:cubicBezTo>
                  <a:cubicBezTo>
                    <a:pt x="99" y="41"/>
                    <a:pt x="99" y="41"/>
                    <a:pt x="99" y="41"/>
                  </a:cubicBezTo>
                  <a:cubicBezTo>
                    <a:pt x="98" y="37"/>
                    <a:pt x="96" y="34"/>
                    <a:pt x="94" y="30"/>
                  </a:cubicBezTo>
                  <a:cubicBezTo>
                    <a:pt x="97" y="25"/>
                    <a:pt x="97" y="25"/>
                    <a:pt x="97" y="25"/>
                  </a:cubicBezTo>
                  <a:cubicBezTo>
                    <a:pt x="99" y="23"/>
                    <a:pt x="98" y="19"/>
                    <a:pt x="96" y="17"/>
                  </a:cubicBezTo>
                  <a:close/>
                  <a:moveTo>
                    <a:pt x="58" y="75"/>
                  </a:moveTo>
                  <a:cubicBezTo>
                    <a:pt x="47" y="76"/>
                    <a:pt x="38" y="68"/>
                    <a:pt x="37" y="57"/>
                  </a:cubicBezTo>
                  <a:cubicBezTo>
                    <a:pt x="36" y="47"/>
                    <a:pt x="44" y="37"/>
                    <a:pt x="55" y="36"/>
                  </a:cubicBezTo>
                  <a:cubicBezTo>
                    <a:pt x="66" y="35"/>
                    <a:pt x="75" y="43"/>
                    <a:pt x="76" y="54"/>
                  </a:cubicBezTo>
                  <a:cubicBezTo>
                    <a:pt x="77" y="65"/>
                    <a:pt x="69" y="75"/>
                    <a:pt x="58" y="75"/>
                  </a:cubicBezTo>
                  <a:close/>
                  <a:moveTo>
                    <a:pt x="58" y="75"/>
                  </a:moveTo>
                  <a:cubicBezTo>
                    <a:pt x="58" y="75"/>
                    <a:pt x="58" y="75"/>
                    <a:pt x="58" y="7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53"/>
          <p:cNvGrpSpPr>
            <a:grpSpLocks noChangeAspect="1"/>
          </p:cNvGrpSpPr>
          <p:nvPr/>
        </p:nvGrpSpPr>
        <p:grpSpPr bwMode="auto">
          <a:xfrm>
            <a:off x="6834685" y="4849404"/>
            <a:ext cx="248800" cy="252000"/>
            <a:chOff x="2005" y="2722"/>
            <a:chExt cx="311" cy="315"/>
          </a:xfrm>
          <a:solidFill>
            <a:srgbClr val="54B848"/>
          </a:solidFill>
        </p:grpSpPr>
        <p:sp>
          <p:nvSpPr>
            <p:cNvPr id="68" name="Freeform 54"/>
            <p:cNvSpPr>
              <a:spLocks noEditPoints="1"/>
            </p:cNvSpPr>
            <p:nvPr/>
          </p:nvSpPr>
          <p:spPr bwMode="auto">
            <a:xfrm>
              <a:off x="2005" y="2722"/>
              <a:ext cx="234" cy="315"/>
            </a:xfrm>
            <a:custGeom>
              <a:avLst/>
              <a:gdLst>
                <a:gd name="T0" fmla="*/ 190 w 190"/>
                <a:gd name="T1" fmla="*/ 131 h 256"/>
                <a:gd name="T2" fmla="*/ 190 w 190"/>
                <a:gd name="T3" fmla="*/ 49 h 256"/>
                <a:gd name="T4" fmla="*/ 188 w 190"/>
                <a:gd name="T5" fmla="*/ 42 h 256"/>
                <a:gd name="T6" fmla="*/ 143 w 190"/>
                <a:gd name="T7" fmla="*/ 2 h 256"/>
                <a:gd name="T8" fmla="*/ 137 w 190"/>
                <a:gd name="T9" fmla="*/ 0 h 256"/>
                <a:gd name="T10" fmla="*/ 8 w 190"/>
                <a:gd name="T11" fmla="*/ 0 h 256"/>
                <a:gd name="T12" fmla="*/ 0 w 190"/>
                <a:gd name="T13" fmla="*/ 8 h 256"/>
                <a:gd name="T14" fmla="*/ 0 w 190"/>
                <a:gd name="T15" fmla="*/ 248 h 256"/>
                <a:gd name="T16" fmla="*/ 8 w 190"/>
                <a:gd name="T17" fmla="*/ 256 h 256"/>
                <a:gd name="T18" fmla="*/ 136 w 190"/>
                <a:gd name="T19" fmla="*/ 256 h 256"/>
                <a:gd name="T20" fmla="*/ 136 w 190"/>
                <a:gd name="T21" fmla="*/ 239 h 256"/>
                <a:gd name="T22" fmla="*/ 17 w 190"/>
                <a:gd name="T23" fmla="*/ 239 h 256"/>
                <a:gd name="T24" fmla="*/ 17 w 190"/>
                <a:gd name="T25" fmla="*/ 17 h 256"/>
                <a:gd name="T26" fmla="*/ 135 w 190"/>
                <a:gd name="T27" fmla="*/ 17 h 256"/>
                <a:gd name="T28" fmla="*/ 135 w 190"/>
                <a:gd name="T29" fmla="*/ 53 h 256"/>
                <a:gd name="T30" fmla="*/ 174 w 190"/>
                <a:gd name="T31" fmla="*/ 53 h 256"/>
                <a:gd name="T32" fmla="*/ 174 w 190"/>
                <a:gd name="T33" fmla="*/ 131 h 256"/>
                <a:gd name="T34" fmla="*/ 190 w 190"/>
                <a:gd name="T35" fmla="*/ 131 h 256"/>
                <a:gd name="T36" fmla="*/ 174 w 190"/>
                <a:gd name="T37" fmla="*/ 53 h 256"/>
                <a:gd name="T38" fmla="*/ 174 w 190"/>
                <a:gd name="T39" fmla="*/ 5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0" h="256">
                  <a:moveTo>
                    <a:pt x="190" y="131"/>
                  </a:moveTo>
                  <a:cubicBezTo>
                    <a:pt x="190" y="49"/>
                    <a:pt x="190" y="49"/>
                    <a:pt x="190" y="49"/>
                  </a:cubicBezTo>
                  <a:cubicBezTo>
                    <a:pt x="190" y="46"/>
                    <a:pt x="189" y="44"/>
                    <a:pt x="188" y="42"/>
                  </a:cubicBezTo>
                  <a:cubicBezTo>
                    <a:pt x="143" y="2"/>
                    <a:pt x="143" y="2"/>
                    <a:pt x="143" y="2"/>
                  </a:cubicBezTo>
                  <a:cubicBezTo>
                    <a:pt x="141" y="1"/>
                    <a:pt x="139" y="0"/>
                    <a:pt x="137" y="0"/>
                  </a:cubicBezTo>
                  <a:cubicBezTo>
                    <a:pt x="8" y="0"/>
                    <a:pt x="8" y="0"/>
                    <a:pt x="8" y="0"/>
                  </a:cubicBezTo>
                  <a:cubicBezTo>
                    <a:pt x="4" y="0"/>
                    <a:pt x="0" y="4"/>
                    <a:pt x="0" y="8"/>
                  </a:cubicBezTo>
                  <a:cubicBezTo>
                    <a:pt x="0" y="248"/>
                    <a:pt x="0" y="248"/>
                    <a:pt x="0" y="248"/>
                  </a:cubicBezTo>
                  <a:cubicBezTo>
                    <a:pt x="0" y="252"/>
                    <a:pt x="4" y="256"/>
                    <a:pt x="8" y="256"/>
                  </a:cubicBezTo>
                  <a:cubicBezTo>
                    <a:pt x="136" y="256"/>
                    <a:pt x="136" y="256"/>
                    <a:pt x="136" y="256"/>
                  </a:cubicBezTo>
                  <a:cubicBezTo>
                    <a:pt x="136" y="239"/>
                    <a:pt x="136" y="239"/>
                    <a:pt x="136" y="239"/>
                  </a:cubicBezTo>
                  <a:cubicBezTo>
                    <a:pt x="17" y="239"/>
                    <a:pt x="17" y="239"/>
                    <a:pt x="17" y="239"/>
                  </a:cubicBezTo>
                  <a:cubicBezTo>
                    <a:pt x="17" y="17"/>
                    <a:pt x="17" y="17"/>
                    <a:pt x="17" y="17"/>
                  </a:cubicBezTo>
                  <a:cubicBezTo>
                    <a:pt x="135" y="17"/>
                    <a:pt x="135" y="17"/>
                    <a:pt x="135" y="17"/>
                  </a:cubicBezTo>
                  <a:cubicBezTo>
                    <a:pt x="135" y="53"/>
                    <a:pt x="135" y="53"/>
                    <a:pt x="135" y="53"/>
                  </a:cubicBezTo>
                  <a:cubicBezTo>
                    <a:pt x="174" y="53"/>
                    <a:pt x="174" y="53"/>
                    <a:pt x="174" y="53"/>
                  </a:cubicBezTo>
                  <a:cubicBezTo>
                    <a:pt x="174" y="131"/>
                    <a:pt x="174" y="131"/>
                    <a:pt x="174" y="131"/>
                  </a:cubicBezTo>
                  <a:lnTo>
                    <a:pt x="190" y="131"/>
                  </a:lnTo>
                  <a:close/>
                  <a:moveTo>
                    <a:pt x="174" y="53"/>
                  </a:moveTo>
                  <a:cubicBezTo>
                    <a:pt x="174" y="53"/>
                    <a:pt x="174" y="53"/>
                    <a:pt x="174"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55"/>
            <p:cNvSpPr>
              <a:spLocks noEditPoints="1"/>
            </p:cNvSpPr>
            <p:nvPr/>
          </p:nvSpPr>
          <p:spPr bwMode="auto">
            <a:xfrm>
              <a:off x="2046" y="2810"/>
              <a:ext cx="59" cy="59"/>
            </a:xfrm>
            <a:custGeom>
              <a:avLst/>
              <a:gdLst>
                <a:gd name="T0" fmla="*/ 0 w 59"/>
                <a:gd name="T1" fmla="*/ 0 h 59"/>
                <a:gd name="T2" fmla="*/ 0 w 59"/>
                <a:gd name="T3" fmla="*/ 59 h 59"/>
                <a:gd name="T4" fmla="*/ 59 w 59"/>
                <a:gd name="T5" fmla="*/ 59 h 59"/>
                <a:gd name="T6" fmla="*/ 59 w 59"/>
                <a:gd name="T7" fmla="*/ 0 h 59"/>
                <a:gd name="T8" fmla="*/ 0 w 59"/>
                <a:gd name="T9" fmla="*/ 0 h 59"/>
                <a:gd name="T10" fmla="*/ 44 w 59"/>
                <a:gd name="T11" fmla="*/ 45 h 59"/>
                <a:gd name="T12" fmla="*/ 14 w 59"/>
                <a:gd name="T13" fmla="*/ 45 h 59"/>
                <a:gd name="T14" fmla="*/ 14 w 59"/>
                <a:gd name="T15" fmla="*/ 15 h 59"/>
                <a:gd name="T16" fmla="*/ 44 w 59"/>
                <a:gd name="T17" fmla="*/ 15 h 59"/>
                <a:gd name="T18" fmla="*/ 44 w 59"/>
                <a:gd name="T19" fmla="*/ 4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0" y="0"/>
                  </a:moveTo>
                  <a:lnTo>
                    <a:pt x="0" y="59"/>
                  </a:lnTo>
                  <a:lnTo>
                    <a:pt x="59" y="59"/>
                  </a:lnTo>
                  <a:lnTo>
                    <a:pt x="59" y="0"/>
                  </a:lnTo>
                  <a:lnTo>
                    <a:pt x="0" y="0"/>
                  </a:lnTo>
                  <a:close/>
                  <a:moveTo>
                    <a:pt x="44" y="45"/>
                  </a:moveTo>
                  <a:lnTo>
                    <a:pt x="14" y="45"/>
                  </a:lnTo>
                  <a:lnTo>
                    <a:pt x="14" y="15"/>
                  </a:lnTo>
                  <a:lnTo>
                    <a:pt x="44" y="15"/>
                  </a:lnTo>
                  <a:lnTo>
                    <a:pt x="4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56"/>
            <p:cNvSpPr>
              <a:spLocks noEditPoints="1"/>
            </p:cNvSpPr>
            <p:nvPr/>
          </p:nvSpPr>
          <p:spPr bwMode="auto">
            <a:xfrm>
              <a:off x="2119" y="2846"/>
              <a:ext cx="83" cy="21"/>
            </a:xfrm>
            <a:custGeom>
              <a:avLst/>
              <a:gdLst>
                <a:gd name="T0" fmla="*/ 66 w 67"/>
                <a:gd name="T1" fmla="*/ 0 h 17"/>
                <a:gd name="T2" fmla="*/ 0 w 67"/>
                <a:gd name="T3" fmla="*/ 0 h 17"/>
                <a:gd name="T4" fmla="*/ 0 w 67"/>
                <a:gd name="T5" fmla="*/ 1 h 17"/>
                <a:gd name="T6" fmla="*/ 0 w 67"/>
                <a:gd name="T7" fmla="*/ 16 h 17"/>
                <a:gd name="T8" fmla="*/ 0 w 67"/>
                <a:gd name="T9" fmla="*/ 17 h 17"/>
                <a:gd name="T10" fmla="*/ 66 w 67"/>
                <a:gd name="T11" fmla="*/ 17 h 17"/>
                <a:gd name="T12" fmla="*/ 67 w 67"/>
                <a:gd name="T13" fmla="*/ 16 h 17"/>
                <a:gd name="T14" fmla="*/ 67 w 67"/>
                <a:gd name="T15" fmla="*/ 1 h 17"/>
                <a:gd name="T16" fmla="*/ 66 w 67"/>
                <a:gd name="T17" fmla="*/ 0 h 17"/>
                <a:gd name="T18" fmla="*/ 66 w 67"/>
                <a:gd name="T19" fmla="*/ 0 h 17"/>
                <a:gd name="T20" fmla="*/ 66 w 6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7">
                  <a:moveTo>
                    <a:pt x="66" y="0"/>
                  </a:moveTo>
                  <a:cubicBezTo>
                    <a:pt x="0" y="0"/>
                    <a:pt x="0" y="0"/>
                    <a:pt x="0" y="0"/>
                  </a:cubicBezTo>
                  <a:cubicBezTo>
                    <a:pt x="0" y="0"/>
                    <a:pt x="0" y="1"/>
                    <a:pt x="0" y="1"/>
                  </a:cubicBezTo>
                  <a:cubicBezTo>
                    <a:pt x="0" y="16"/>
                    <a:pt x="0" y="16"/>
                    <a:pt x="0" y="16"/>
                  </a:cubicBezTo>
                  <a:cubicBezTo>
                    <a:pt x="0" y="16"/>
                    <a:pt x="0" y="17"/>
                    <a:pt x="0" y="17"/>
                  </a:cubicBezTo>
                  <a:cubicBezTo>
                    <a:pt x="66" y="17"/>
                    <a:pt x="66" y="17"/>
                    <a:pt x="66" y="17"/>
                  </a:cubicBezTo>
                  <a:cubicBezTo>
                    <a:pt x="66" y="17"/>
                    <a:pt x="67" y="16"/>
                    <a:pt x="67" y="16"/>
                  </a:cubicBezTo>
                  <a:cubicBezTo>
                    <a:pt x="67" y="1"/>
                    <a:pt x="67" y="1"/>
                    <a:pt x="67" y="1"/>
                  </a:cubicBezTo>
                  <a:cubicBezTo>
                    <a:pt x="67" y="1"/>
                    <a:pt x="66" y="0"/>
                    <a:pt x="66" y="0"/>
                  </a:cubicBezTo>
                  <a:close/>
                  <a:moveTo>
                    <a:pt x="66" y="0"/>
                  </a:moveTo>
                  <a:cubicBezTo>
                    <a:pt x="66" y="0"/>
                    <a:pt x="66" y="0"/>
                    <a:pt x="6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57"/>
            <p:cNvSpPr>
              <a:spLocks noEditPoints="1"/>
            </p:cNvSpPr>
            <p:nvPr/>
          </p:nvSpPr>
          <p:spPr bwMode="auto">
            <a:xfrm>
              <a:off x="2119" y="2808"/>
              <a:ext cx="32" cy="20"/>
            </a:xfrm>
            <a:custGeom>
              <a:avLst/>
              <a:gdLst>
                <a:gd name="T0" fmla="*/ 0 w 26"/>
                <a:gd name="T1" fmla="*/ 16 h 16"/>
                <a:gd name="T2" fmla="*/ 26 w 26"/>
                <a:gd name="T3" fmla="*/ 16 h 16"/>
                <a:gd name="T4" fmla="*/ 26 w 26"/>
                <a:gd name="T5" fmla="*/ 15 h 16"/>
                <a:gd name="T6" fmla="*/ 26 w 26"/>
                <a:gd name="T7" fmla="*/ 0 h 16"/>
                <a:gd name="T8" fmla="*/ 26 w 26"/>
                <a:gd name="T9" fmla="*/ 0 h 16"/>
                <a:gd name="T10" fmla="*/ 0 w 26"/>
                <a:gd name="T11" fmla="*/ 0 h 16"/>
                <a:gd name="T12" fmla="*/ 0 w 26"/>
                <a:gd name="T13" fmla="*/ 0 h 16"/>
                <a:gd name="T14" fmla="*/ 0 w 26"/>
                <a:gd name="T15" fmla="*/ 15 h 16"/>
                <a:gd name="T16" fmla="*/ 0 w 26"/>
                <a:gd name="T17" fmla="*/ 16 h 16"/>
                <a:gd name="T18" fmla="*/ 0 w 26"/>
                <a:gd name="T19" fmla="*/ 16 h 16"/>
                <a:gd name="T20" fmla="*/ 0 w 26"/>
                <a:gd name="T2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16">
                  <a:moveTo>
                    <a:pt x="0" y="16"/>
                  </a:moveTo>
                  <a:cubicBezTo>
                    <a:pt x="26" y="16"/>
                    <a:pt x="26" y="16"/>
                    <a:pt x="26" y="16"/>
                  </a:cubicBezTo>
                  <a:cubicBezTo>
                    <a:pt x="26" y="16"/>
                    <a:pt x="26" y="16"/>
                    <a:pt x="26" y="15"/>
                  </a:cubicBezTo>
                  <a:cubicBezTo>
                    <a:pt x="26" y="0"/>
                    <a:pt x="26" y="0"/>
                    <a:pt x="26" y="0"/>
                  </a:cubicBezTo>
                  <a:cubicBezTo>
                    <a:pt x="26" y="0"/>
                    <a:pt x="26" y="0"/>
                    <a:pt x="26" y="0"/>
                  </a:cubicBezTo>
                  <a:cubicBezTo>
                    <a:pt x="0" y="0"/>
                    <a:pt x="0" y="0"/>
                    <a:pt x="0" y="0"/>
                  </a:cubicBezTo>
                  <a:cubicBezTo>
                    <a:pt x="0" y="0"/>
                    <a:pt x="0" y="0"/>
                    <a:pt x="0" y="0"/>
                  </a:cubicBezTo>
                  <a:cubicBezTo>
                    <a:pt x="0" y="15"/>
                    <a:pt x="0" y="15"/>
                    <a:pt x="0" y="15"/>
                  </a:cubicBezTo>
                  <a:cubicBezTo>
                    <a:pt x="0" y="16"/>
                    <a:pt x="0" y="16"/>
                    <a:pt x="0" y="16"/>
                  </a:cubicBezTo>
                  <a:close/>
                  <a:moveTo>
                    <a:pt x="0" y="16"/>
                  </a:moveTo>
                  <a:cubicBezTo>
                    <a:pt x="0" y="16"/>
                    <a:pt x="0" y="16"/>
                    <a:pt x="0"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8"/>
            <p:cNvSpPr>
              <a:spLocks noEditPoints="1"/>
            </p:cNvSpPr>
            <p:nvPr/>
          </p:nvSpPr>
          <p:spPr bwMode="auto">
            <a:xfrm>
              <a:off x="2044" y="2925"/>
              <a:ext cx="115" cy="21"/>
            </a:xfrm>
            <a:custGeom>
              <a:avLst/>
              <a:gdLst>
                <a:gd name="T0" fmla="*/ 93 w 93"/>
                <a:gd name="T1" fmla="*/ 0 h 17"/>
                <a:gd name="T2" fmla="*/ 0 w 93"/>
                <a:gd name="T3" fmla="*/ 0 h 17"/>
                <a:gd name="T4" fmla="*/ 0 w 93"/>
                <a:gd name="T5" fmla="*/ 1 h 17"/>
                <a:gd name="T6" fmla="*/ 0 w 93"/>
                <a:gd name="T7" fmla="*/ 16 h 17"/>
                <a:gd name="T8" fmla="*/ 0 w 93"/>
                <a:gd name="T9" fmla="*/ 17 h 17"/>
                <a:gd name="T10" fmla="*/ 93 w 93"/>
                <a:gd name="T11" fmla="*/ 17 h 17"/>
                <a:gd name="T12" fmla="*/ 93 w 93"/>
                <a:gd name="T13" fmla="*/ 16 h 17"/>
                <a:gd name="T14" fmla="*/ 93 w 93"/>
                <a:gd name="T15" fmla="*/ 1 h 17"/>
                <a:gd name="T16" fmla="*/ 93 w 93"/>
                <a:gd name="T17" fmla="*/ 0 h 17"/>
                <a:gd name="T18" fmla="*/ 93 w 93"/>
                <a:gd name="T19" fmla="*/ 0 h 17"/>
                <a:gd name="T20" fmla="*/ 93 w 93"/>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17">
                  <a:moveTo>
                    <a:pt x="93" y="0"/>
                  </a:moveTo>
                  <a:cubicBezTo>
                    <a:pt x="0" y="0"/>
                    <a:pt x="0" y="0"/>
                    <a:pt x="0" y="0"/>
                  </a:cubicBezTo>
                  <a:cubicBezTo>
                    <a:pt x="0" y="0"/>
                    <a:pt x="0" y="1"/>
                    <a:pt x="0" y="1"/>
                  </a:cubicBezTo>
                  <a:cubicBezTo>
                    <a:pt x="0" y="16"/>
                    <a:pt x="0" y="16"/>
                    <a:pt x="0" y="16"/>
                  </a:cubicBezTo>
                  <a:cubicBezTo>
                    <a:pt x="0" y="16"/>
                    <a:pt x="0" y="17"/>
                    <a:pt x="0" y="17"/>
                  </a:cubicBezTo>
                  <a:cubicBezTo>
                    <a:pt x="93" y="17"/>
                    <a:pt x="93" y="17"/>
                    <a:pt x="93" y="17"/>
                  </a:cubicBezTo>
                  <a:cubicBezTo>
                    <a:pt x="93" y="17"/>
                    <a:pt x="93" y="16"/>
                    <a:pt x="93" y="16"/>
                  </a:cubicBezTo>
                  <a:cubicBezTo>
                    <a:pt x="93" y="1"/>
                    <a:pt x="93" y="1"/>
                    <a:pt x="93" y="1"/>
                  </a:cubicBezTo>
                  <a:cubicBezTo>
                    <a:pt x="93" y="1"/>
                    <a:pt x="93" y="0"/>
                    <a:pt x="93" y="0"/>
                  </a:cubicBezTo>
                  <a:close/>
                  <a:moveTo>
                    <a:pt x="93" y="0"/>
                  </a:moveTo>
                  <a:cubicBezTo>
                    <a:pt x="93" y="0"/>
                    <a:pt x="93" y="0"/>
                    <a:pt x="9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9"/>
            <p:cNvSpPr>
              <a:spLocks noEditPoints="1"/>
            </p:cNvSpPr>
            <p:nvPr/>
          </p:nvSpPr>
          <p:spPr bwMode="auto">
            <a:xfrm>
              <a:off x="2044" y="2964"/>
              <a:ext cx="83" cy="20"/>
            </a:xfrm>
            <a:custGeom>
              <a:avLst/>
              <a:gdLst>
                <a:gd name="T0" fmla="*/ 67 w 67"/>
                <a:gd name="T1" fmla="*/ 0 h 16"/>
                <a:gd name="T2" fmla="*/ 0 w 67"/>
                <a:gd name="T3" fmla="*/ 0 h 16"/>
                <a:gd name="T4" fmla="*/ 0 w 67"/>
                <a:gd name="T5" fmla="*/ 1 h 16"/>
                <a:gd name="T6" fmla="*/ 0 w 67"/>
                <a:gd name="T7" fmla="*/ 16 h 16"/>
                <a:gd name="T8" fmla="*/ 0 w 67"/>
                <a:gd name="T9" fmla="*/ 16 h 16"/>
                <a:gd name="T10" fmla="*/ 67 w 67"/>
                <a:gd name="T11" fmla="*/ 16 h 16"/>
                <a:gd name="T12" fmla="*/ 67 w 67"/>
                <a:gd name="T13" fmla="*/ 16 h 16"/>
                <a:gd name="T14" fmla="*/ 67 w 67"/>
                <a:gd name="T15" fmla="*/ 1 h 16"/>
                <a:gd name="T16" fmla="*/ 67 w 67"/>
                <a:gd name="T17" fmla="*/ 0 h 16"/>
                <a:gd name="T18" fmla="*/ 67 w 67"/>
                <a:gd name="T19" fmla="*/ 0 h 16"/>
                <a:gd name="T20" fmla="*/ 67 w 67"/>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6">
                  <a:moveTo>
                    <a:pt x="67" y="0"/>
                  </a:moveTo>
                  <a:cubicBezTo>
                    <a:pt x="0" y="0"/>
                    <a:pt x="0" y="0"/>
                    <a:pt x="0" y="0"/>
                  </a:cubicBezTo>
                  <a:cubicBezTo>
                    <a:pt x="0" y="0"/>
                    <a:pt x="0" y="0"/>
                    <a:pt x="0" y="1"/>
                  </a:cubicBezTo>
                  <a:cubicBezTo>
                    <a:pt x="0" y="16"/>
                    <a:pt x="0" y="16"/>
                    <a:pt x="0" y="16"/>
                  </a:cubicBezTo>
                  <a:cubicBezTo>
                    <a:pt x="0" y="16"/>
                    <a:pt x="0" y="16"/>
                    <a:pt x="0" y="16"/>
                  </a:cubicBezTo>
                  <a:cubicBezTo>
                    <a:pt x="67" y="16"/>
                    <a:pt x="67" y="16"/>
                    <a:pt x="67" y="16"/>
                  </a:cubicBezTo>
                  <a:cubicBezTo>
                    <a:pt x="67" y="16"/>
                    <a:pt x="67" y="16"/>
                    <a:pt x="67" y="16"/>
                  </a:cubicBezTo>
                  <a:cubicBezTo>
                    <a:pt x="67" y="1"/>
                    <a:pt x="67" y="1"/>
                    <a:pt x="67" y="1"/>
                  </a:cubicBezTo>
                  <a:cubicBezTo>
                    <a:pt x="67" y="0"/>
                    <a:pt x="67" y="0"/>
                    <a:pt x="67" y="0"/>
                  </a:cubicBezTo>
                  <a:close/>
                  <a:moveTo>
                    <a:pt x="67" y="0"/>
                  </a:moveTo>
                  <a:cubicBezTo>
                    <a:pt x="67" y="0"/>
                    <a:pt x="67" y="0"/>
                    <a:pt x="6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0"/>
            <p:cNvSpPr>
              <a:spLocks noEditPoints="1"/>
            </p:cNvSpPr>
            <p:nvPr/>
          </p:nvSpPr>
          <p:spPr bwMode="auto">
            <a:xfrm>
              <a:off x="2044" y="2886"/>
              <a:ext cx="138" cy="20"/>
            </a:xfrm>
            <a:custGeom>
              <a:avLst/>
              <a:gdLst>
                <a:gd name="T0" fmla="*/ 1 w 112"/>
                <a:gd name="T1" fmla="*/ 17 h 17"/>
                <a:gd name="T2" fmla="*/ 111 w 112"/>
                <a:gd name="T3" fmla="*/ 17 h 17"/>
                <a:gd name="T4" fmla="*/ 112 w 112"/>
                <a:gd name="T5" fmla="*/ 16 h 17"/>
                <a:gd name="T6" fmla="*/ 112 w 112"/>
                <a:gd name="T7" fmla="*/ 1 h 17"/>
                <a:gd name="T8" fmla="*/ 111 w 112"/>
                <a:gd name="T9" fmla="*/ 0 h 17"/>
                <a:gd name="T10" fmla="*/ 1 w 112"/>
                <a:gd name="T11" fmla="*/ 0 h 17"/>
                <a:gd name="T12" fmla="*/ 0 w 112"/>
                <a:gd name="T13" fmla="*/ 1 h 17"/>
                <a:gd name="T14" fmla="*/ 0 w 112"/>
                <a:gd name="T15" fmla="*/ 16 h 17"/>
                <a:gd name="T16" fmla="*/ 1 w 112"/>
                <a:gd name="T17" fmla="*/ 17 h 17"/>
                <a:gd name="T18" fmla="*/ 1 w 112"/>
                <a:gd name="T19" fmla="*/ 17 h 17"/>
                <a:gd name="T20" fmla="*/ 1 w 112"/>
                <a:gd name="T21"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7">
                  <a:moveTo>
                    <a:pt x="1" y="17"/>
                  </a:moveTo>
                  <a:cubicBezTo>
                    <a:pt x="111" y="17"/>
                    <a:pt x="111" y="17"/>
                    <a:pt x="111" y="17"/>
                  </a:cubicBezTo>
                  <a:cubicBezTo>
                    <a:pt x="111" y="17"/>
                    <a:pt x="112" y="16"/>
                    <a:pt x="112" y="16"/>
                  </a:cubicBezTo>
                  <a:cubicBezTo>
                    <a:pt x="112" y="1"/>
                    <a:pt x="112" y="1"/>
                    <a:pt x="112" y="1"/>
                  </a:cubicBezTo>
                  <a:cubicBezTo>
                    <a:pt x="112" y="1"/>
                    <a:pt x="111" y="0"/>
                    <a:pt x="111" y="0"/>
                  </a:cubicBezTo>
                  <a:cubicBezTo>
                    <a:pt x="1" y="0"/>
                    <a:pt x="1" y="0"/>
                    <a:pt x="1" y="0"/>
                  </a:cubicBezTo>
                  <a:cubicBezTo>
                    <a:pt x="1" y="0"/>
                    <a:pt x="0" y="1"/>
                    <a:pt x="0" y="1"/>
                  </a:cubicBezTo>
                  <a:cubicBezTo>
                    <a:pt x="0" y="16"/>
                    <a:pt x="0" y="16"/>
                    <a:pt x="0" y="16"/>
                  </a:cubicBezTo>
                  <a:cubicBezTo>
                    <a:pt x="0" y="16"/>
                    <a:pt x="1" y="17"/>
                    <a:pt x="1" y="17"/>
                  </a:cubicBezTo>
                  <a:close/>
                  <a:moveTo>
                    <a:pt x="1" y="17"/>
                  </a:moveTo>
                  <a:cubicBezTo>
                    <a:pt x="1" y="17"/>
                    <a:pt x="1" y="17"/>
                    <a:pt x="1" y="1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1"/>
            <p:cNvSpPr>
              <a:spLocks/>
            </p:cNvSpPr>
            <p:nvPr/>
          </p:nvSpPr>
          <p:spPr bwMode="auto">
            <a:xfrm>
              <a:off x="2178" y="2899"/>
              <a:ext cx="138" cy="138"/>
            </a:xfrm>
            <a:custGeom>
              <a:avLst/>
              <a:gdLst>
                <a:gd name="T0" fmla="*/ 95 w 112"/>
                <a:gd name="T1" fmla="*/ 17 h 112"/>
                <a:gd name="T2" fmla="*/ 56 w 112"/>
                <a:gd name="T3" fmla="*/ 0 h 112"/>
                <a:gd name="T4" fmla="*/ 0 w 112"/>
                <a:gd name="T5" fmla="*/ 56 h 112"/>
                <a:gd name="T6" fmla="*/ 56 w 112"/>
                <a:gd name="T7" fmla="*/ 112 h 112"/>
                <a:gd name="T8" fmla="*/ 110 w 112"/>
                <a:gd name="T9" fmla="*/ 70 h 112"/>
                <a:gd name="T10" fmla="*/ 95 w 112"/>
                <a:gd name="T11" fmla="*/ 70 h 112"/>
                <a:gd name="T12" fmla="*/ 56 w 112"/>
                <a:gd name="T13" fmla="*/ 98 h 112"/>
                <a:gd name="T14" fmla="*/ 14 w 112"/>
                <a:gd name="T15" fmla="*/ 56 h 112"/>
                <a:gd name="T16" fmla="*/ 56 w 112"/>
                <a:gd name="T17" fmla="*/ 14 h 112"/>
                <a:gd name="T18" fmla="*/ 86 w 112"/>
                <a:gd name="T19" fmla="*/ 27 h 112"/>
                <a:gd name="T20" fmla="*/ 63 w 112"/>
                <a:gd name="T21" fmla="*/ 49 h 112"/>
                <a:gd name="T22" fmla="*/ 112 w 112"/>
                <a:gd name="T23" fmla="*/ 49 h 112"/>
                <a:gd name="T24" fmla="*/ 112 w 112"/>
                <a:gd name="T25" fmla="*/ 0 h 112"/>
                <a:gd name="T26" fmla="*/ 95 w 112"/>
                <a:gd name="T27" fmla="*/ 1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95" y="17"/>
                  </a:moveTo>
                  <a:cubicBezTo>
                    <a:pt x="86" y="7"/>
                    <a:pt x="72" y="0"/>
                    <a:pt x="56" y="0"/>
                  </a:cubicBezTo>
                  <a:cubicBezTo>
                    <a:pt x="25" y="0"/>
                    <a:pt x="0" y="25"/>
                    <a:pt x="0" y="56"/>
                  </a:cubicBezTo>
                  <a:cubicBezTo>
                    <a:pt x="0" y="87"/>
                    <a:pt x="25" y="112"/>
                    <a:pt x="56" y="112"/>
                  </a:cubicBezTo>
                  <a:cubicBezTo>
                    <a:pt x="82" y="112"/>
                    <a:pt x="104" y="94"/>
                    <a:pt x="110" y="70"/>
                  </a:cubicBezTo>
                  <a:cubicBezTo>
                    <a:pt x="95" y="70"/>
                    <a:pt x="95" y="70"/>
                    <a:pt x="95" y="70"/>
                  </a:cubicBezTo>
                  <a:cubicBezTo>
                    <a:pt x="90" y="86"/>
                    <a:pt x="74" y="98"/>
                    <a:pt x="56" y="98"/>
                  </a:cubicBezTo>
                  <a:cubicBezTo>
                    <a:pt x="33" y="98"/>
                    <a:pt x="14" y="79"/>
                    <a:pt x="14" y="56"/>
                  </a:cubicBezTo>
                  <a:cubicBezTo>
                    <a:pt x="14" y="33"/>
                    <a:pt x="33" y="14"/>
                    <a:pt x="56" y="14"/>
                  </a:cubicBezTo>
                  <a:cubicBezTo>
                    <a:pt x="68" y="14"/>
                    <a:pt x="78" y="19"/>
                    <a:pt x="86" y="27"/>
                  </a:cubicBezTo>
                  <a:cubicBezTo>
                    <a:pt x="63" y="49"/>
                    <a:pt x="63" y="49"/>
                    <a:pt x="63" y="49"/>
                  </a:cubicBezTo>
                  <a:cubicBezTo>
                    <a:pt x="112" y="49"/>
                    <a:pt x="112" y="49"/>
                    <a:pt x="112" y="49"/>
                  </a:cubicBezTo>
                  <a:cubicBezTo>
                    <a:pt x="112" y="0"/>
                    <a:pt x="112" y="0"/>
                    <a:pt x="112" y="0"/>
                  </a:cubicBezTo>
                  <a:lnTo>
                    <a:pt x="95"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6" name="Group 109"/>
          <p:cNvGrpSpPr/>
          <p:nvPr/>
        </p:nvGrpSpPr>
        <p:grpSpPr>
          <a:xfrm>
            <a:off x="1077752" y="4799533"/>
            <a:ext cx="991163" cy="914400"/>
            <a:chOff x="386553" y="5673824"/>
            <a:chExt cx="991163" cy="914400"/>
          </a:xfrm>
        </p:grpSpPr>
        <p:grpSp>
          <p:nvGrpSpPr>
            <p:cNvPr id="77" name="Group 110"/>
            <p:cNvGrpSpPr/>
            <p:nvPr/>
          </p:nvGrpSpPr>
          <p:grpSpPr>
            <a:xfrm>
              <a:off x="386553" y="5673824"/>
              <a:ext cx="991163" cy="914400"/>
              <a:chOff x="5840225" y="5478438"/>
              <a:chExt cx="991163" cy="914400"/>
            </a:xfrm>
          </p:grpSpPr>
          <p:sp>
            <p:nvSpPr>
              <p:cNvPr id="91" name="Rectangle 124"/>
              <p:cNvSpPr/>
              <p:nvPr/>
            </p:nvSpPr>
            <p:spPr>
              <a:xfrm>
                <a:off x="5840225" y="5478438"/>
                <a:ext cx="914400" cy="914400"/>
              </a:xfrm>
              <a:prstGeom prst="rect">
                <a:avLst/>
              </a:prstGeom>
              <a:solidFill>
                <a:srgbClr val="54B848"/>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540000" rIns="36000" rtlCol="0" anchor="t"/>
              <a:lstStyle/>
              <a:p>
                <a:r>
                  <a:rPr lang="en-US" sz="900" b="1">
                    <a:solidFill>
                      <a:schemeClr val="bg1"/>
                    </a:solidFill>
                    <a:latin typeface="Calibri" panose="020F0502020204030204" pitchFamily="34" charset="0"/>
                  </a:rPr>
                  <a:t>EFTER MÆRKNINGEN</a:t>
                </a:r>
              </a:p>
            </p:txBody>
          </p:sp>
          <p:sp>
            <p:nvSpPr>
              <p:cNvPr id="92" name="Isosceles Triangle 125"/>
              <p:cNvSpPr>
                <a:spLocks noChangeAspect="1"/>
              </p:cNvSpPr>
              <p:nvPr/>
            </p:nvSpPr>
            <p:spPr>
              <a:xfrm rot="5400000" flipH="1">
                <a:off x="6720988" y="5897239"/>
                <a:ext cx="144000" cy="76800"/>
              </a:xfrm>
              <a:prstGeom prst="triangle">
                <a:avLst/>
              </a:prstGeom>
              <a:solidFill>
                <a:srgbClr val="54B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27"/>
            <p:cNvGrpSpPr>
              <a:grpSpLocks noChangeAspect="1"/>
            </p:cNvGrpSpPr>
            <p:nvPr/>
          </p:nvGrpSpPr>
          <p:grpSpPr bwMode="auto">
            <a:xfrm>
              <a:off x="495804" y="5796176"/>
              <a:ext cx="320127" cy="360000"/>
              <a:chOff x="2023" y="2722"/>
              <a:chExt cx="281" cy="316"/>
            </a:xfrm>
            <a:solidFill>
              <a:schemeClr val="bg1"/>
            </a:solidFill>
          </p:grpSpPr>
          <p:sp>
            <p:nvSpPr>
              <p:cNvPr id="79" name="Freeform 28"/>
              <p:cNvSpPr>
                <a:spLocks/>
              </p:cNvSpPr>
              <p:nvPr/>
            </p:nvSpPr>
            <p:spPr bwMode="auto">
              <a:xfrm>
                <a:off x="2023" y="2958"/>
                <a:ext cx="281" cy="80"/>
              </a:xfrm>
              <a:custGeom>
                <a:avLst/>
                <a:gdLst>
                  <a:gd name="T0" fmla="*/ 64 w 228"/>
                  <a:gd name="T1" fmla="*/ 58 h 65"/>
                  <a:gd name="T2" fmla="*/ 78 w 228"/>
                  <a:gd name="T3" fmla="*/ 53 h 65"/>
                  <a:gd name="T4" fmla="*/ 160 w 228"/>
                  <a:gd name="T5" fmla="*/ 63 h 65"/>
                  <a:gd name="T6" fmla="*/ 217 w 228"/>
                  <a:gd name="T7" fmla="*/ 35 h 65"/>
                  <a:gd name="T8" fmla="*/ 210 w 228"/>
                  <a:gd name="T9" fmla="*/ 20 h 65"/>
                  <a:gd name="T10" fmla="*/ 163 w 228"/>
                  <a:gd name="T11" fmla="*/ 35 h 65"/>
                  <a:gd name="T12" fmla="*/ 119 w 228"/>
                  <a:gd name="T13" fmla="*/ 26 h 65"/>
                  <a:gd name="T14" fmla="*/ 160 w 228"/>
                  <a:gd name="T15" fmla="*/ 28 h 65"/>
                  <a:gd name="T16" fmla="*/ 163 w 228"/>
                  <a:gd name="T17" fmla="*/ 14 h 65"/>
                  <a:gd name="T18" fmla="*/ 104 w 228"/>
                  <a:gd name="T19" fmla="*/ 0 h 65"/>
                  <a:gd name="T20" fmla="*/ 69 w 228"/>
                  <a:gd name="T21" fmla="*/ 3 h 65"/>
                  <a:gd name="T22" fmla="*/ 46 w 228"/>
                  <a:gd name="T23" fmla="*/ 7 h 65"/>
                  <a:gd name="T24" fmla="*/ 6 w 228"/>
                  <a:gd name="T25" fmla="*/ 2 h 65"/>
                  <a:gd name="T26" fmla="*/ 0 w 228"/>
                  <a:gd name="T27" fmla="*/ 6 h 65"/>
                  <a:gd name="T28" fmla="*/ 0 w 228"/>
                  <a:gd name="T29" fmla="*/ 56 h 65"/>
                  <a:gd name="T30" fmla="*/ 4 w 228"/>
                  <a:gd name="T31" fmla="*/ 61 h 65"/>
                  <a:gd name="T32" fmla="*/ 41 w 228"/>
                  <a:gd name="T33" fmla="*/ 61 h 65"/>
                  <a:gd name="T34" fmla="*/ 64 w 228"/>
                  <a:gd name="T35"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 h="65">
                    <a:moveTo>
                      <a:pt x="64" y="58"/>
                    </a:moveTo>
                    <a:cubicBezTo>
                      <a:pt x="65" y="57"/>
                      <a:pt x="73" y="52"/>
                      <a:pt x="78" y="53"/>
                    </a:cubicBezTo>
                    <a:cubicBezTo>
                      <a:pt x="85" y="55"/>
                      <a:pt x="151" y="65"/>
                      <a:pt x="160" y="63"/>
                    </a:cubicBezTo>
                    <a:cubicBezTo>
                      <a:pt x="173" y="61"/>
                      <a:pt x="210" y="41"/>
                      <a:pt x="217" y="35"/>
                    </a:cubicBezTo>
                    <a:cubicBezTo>
                      <a:pt x="228" y="26"/>
                      <a:pt x="220" y="16"/>
                      <a:pt x="210" y="20"/>
                    </a:cubicBezTo>
                    <a:cubicBezTo>
                      <a:pt x="198" y="27"/>
                      <a:pt x="181" y="32"/>
                      <a:pt x="163" y="35"/>
                    </a:cubicBezTo>
                    <a:cubicBezTo>
                      <a:pt x="148" y="37"/>
                      <a:pt x="119" y="32"/>
                      <a:pt x="119" y="26"/>
                    </a:cubicBezTo>
                    <a:cubicBezTo>
                      <a:pt x="119" y="23"/>
                      <a:pt x="144" y="31"/>
                      <a:pt x="160" y="28"/>
                    </a:cubicBezTo>
                    <a:cubicBezTo>
                      <a:pt x="171" y="25"/>
                      <a:pt x="170" y="15"/>
                      <a:pt x="163" y="14"/>
                    </a:cubicBezTo>
                    <a:cubicBezTo>
                      <a:pt x="157" y="12"/>
                      <a:pt x="120" y="0"/>
                      <a:pt x="104" y="0"/>
                    </a:cubicBezTo>
                    <a:cubicBezTo>
                      <a:pt x="96" y="0"/>
                      <a:pt x="78" y="2"/>
                      <a:pt x="69" y="3"/>
                    </a:cubicBezTo>
                    <a:cubicBezTo>
                      <a:pt x="46" y="7"/>
                      <a:pt x="46" y="7"/>
                      <a:pt x="46" y="7"/>
                    </a:cubicBezTo>
                    <a:cubicBezTo>
                      <a:pt x="6" y="2"/>
                      <a:pt x="6" y="2"/>
                      <a:pt x="6" y="2"/>
                    </a:cubicBezTo>
                    <a:cubicBezTo>
                      <a:pt x="3" y="2"/>
                      <a:pt x="1" y="3"/>
                      <a:pt x="0" y="6"/>
                    </a:cubicBezTo>
                    <a:cubicBezTo>
                      <a:pt x="0" y="56"/>
                      <a:pt x="0" y="56"/>
                      <a:pt x="0" y="56"/>
                    </a:cubicBezTo>
                    <a:cubicBezTo>
                      <a:pt x="0" y="59"/>
                      <a:pt x="1" y="61"/>
                      <a:pt x="4" y="61"/>
                    </a:cubicBezTo>
                    <a:cubicBezTo>
                      <a:pt x="41" y="61"/>
                      <a:pt x="41" y="61"/>
                      <a:pt x="41" y="61"/>
                    </a:cubicBezTo>
                    <a:cubicBezTo>
                      <a:pt x="41" y="61"/>
                      <a:pt x="62" y="60"/>
                      <a:pt x="64"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9"/>
              <p:cNvSpPr>
                <a:spLocks noEditPoints="1"/>
              </p:cNvSpPr>
              <p:nvPr/>
            </p:nvSpPr>
            <p:spPr bwMode="auto">
              <a:xfrm>
                <a:off x="2108" y="2755"/>
                <a:ext cx="132" cy="185"/>
              </a:xfrm>
              <a:custGeom>
                <a:avLst/>
                <a:gdLst>
                  <a:gd name="T0" fmla="*/ 53 w 107"/>
                  <a:gd name="T1" fmla="*/ 0 h 150"/>
                  <a:gd name="T2" fmla="*/ 0 w 107"/>
                  <a:gd name="T3" fmla="*/ 52 h 150"/>
                  <a:gd name="T4" fmla="*/ 13 w 107"/>
                  <a:gd name="T5" fmla="*/ 90 h 150"/>
                  <a:gd name="T6" fmla="*/ 18 w 107"/>
                  <a:gd name="T7" fmla="*/ 101 h 150"/>
                  <a:gd name="T8" fmla="*/ 28 w 107"/>
                  <a:gd name="T9" fmla="*/ 119 h 150"/>
                  <a:gd name="T10" fmla="*/ 29 w 107"/>
                  <a:gd name="T11" fmla="*/ 133 h 150"/>
                  <a:gd name="T12" fmla="*/ 29 w 107"/>
                  <a:gd name="T13" fmla="*/ 133 h 150"/>
                  <a:gd name="T14" fmla="*/ 40 w 107"/>
                  <a:gd name="T15" fmla="*/ 145 h 150"/>
                  <a:gd name="T16" fmla="*/ 44 w 107"/>
                  <a:gd name="T17" fmla="*/ 149 h 150"/>
                  <a:gd name="T18" fmla="*/ 48 w 107"/>
                  <a:gd name="T19" fmla="*/ 150 h 150"/>
                  <a:gd name="T20" fmla="*/ 59 w 107"/>
                  <a:gd name="T21" fmla="*/ 150 h 150"/>
                  <a:gd name="T22" fmla="*/ 62 w 107"/>
                  <a:gd name="T23" fmla="*/ 149 h 150"/>
                  <a:gd name="T24" fmla="*/ 67 w 107"/>
                  <a:gd name="T25" fmla="*/ 145 h 150"/>
                  <a:gd name="T26" fmla="*/ 78 w 107"/>
                  <a:gd name="T27" fmla="*/ 133 h 150"/>
                  <a:gd name="T28" fmla="*/ 79 w 107"/>
                  <a:gd name="T29" fmla="*/ 119 h 150"/>
                  <a:gd name="T30" fmla="*/ 89 w 107"/>
                  <a:gd name="T31" fmla="*/ 101 h 150"/>
                  <a:gd name="T32" fmla="*/ 94 w 107"/>
                  <a:gd name="T33" fmla="*/ 90 h 150"/>
                  <a:gd name="T34" fmla="*/ 107 w 107"/>
                  <a:gd name="T35" fmla="*/ 52 h 150"/>
                  <a:gd name="T36" fmla="*/ 53 w 107"/>
                  <a:gd name="T37" fmla="*/ 0 h 150"/>
                  <a:gd name="T38" fmla="*/ 83 w 107"/>
                  <a:gd name="T39" fmla="*/ 83 h 150"/>
                  <a:gd name="T40" fmla="*/ 75 w 107"/>
                  <a:gd name="T41" fmla="*/ 101 h 150"/>
                  <a:gd name="T42" fmla="*/ 70 w 107"/>
                  <a:gd name="T43" fmla="*/ 109 h 150"/>
                  <a:gd name="T44" fmla="*/ 37 w 107"/>
                  <a:gd name="T45" fmla="*/ 109 h 150"/>
                  <a:gd name="T46" fmla="*/ 32 w 107"/>
                  <a:gd name="T47" fmla="*/ 101 h 150"/>
                  <a:gd name="T48" fmla="*/ 24 w 107"/>
                  <a:gd name="T49" fmla="*/ 83 h 150"/>
                  <a:gd name="T50" fmla="*/ 13 w 107"/>
                  <a:gd name="T51" fmla="*/ 52 h 150"/>
                  <a:gd name="T52" fmla="*/ 53 w 107"/>
                  <a:gd name="T53" fmla="*/ 14 h 150"/>
                  <a:gd name="T54" fmla="*/ 94 w 107"/>
                  <a:gd name="T55" fmla="*/ 52 h 150"/>
                  <a:gd name="T56" fmla="*/ 83 w 107"/>
                  <a:gd name="T57" fmla="*/ 8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50">
                    <a:moveTo>
                      <a:pt x="53" y="0"/>
                    </a:moveTo>
                    <a:cubicBezTo>
                      <a:pt x="24" y="0"/>
                      <a:pt x="0" y="24"/>
                      <a:pt x="0" y="52"/>
                    </a:cubicBezTo>
                    <a:cubicBezTo>
                      <a:pt x="0" y="71"/>
                      <a:pt x="7" y="82"/>
                      <a:pt x="13" y="90"/>
                    </a:cubicBezTo>
                    <a:cubicBezTo>
                      <a:pt x="16" y="95"/>
                      <a:pt x="18" y="98"/>
                      <a:pt x="18" y="101"/>
                    </a:cubicBezTo>
                    <a:cubicBezTo>
                      <a:pt x="18" y="108"/>
                      <a:pt x="22" y="114"/>
                      <a:pt x="28" y="119"/>
                    </a:cubicBezTo>
                    <a:cubicBezTo>
                      <a:pt x="28" y="123"/>
                      <a:pt x="29" y="133"/>
                      <a:pt x="29" y="133"/>
                    </a:cubicBezTo>
                    <a:cubicBezTo>
                      <a:pt x="29" y="133"/>
                      <a:pt x="29" y="133"/>
                      <a:pt x="29" y="133"/>
                    </a:cubicBezTo>
                    <a:cubicBezTo>
                      <a:pt x="29" y="136"/>
                      <a:pt x="30" y="141"/>
                      <a:pt x="40" y="145"/>
                    </a:cubicBezTo>
                    <a:cubicBezTo>
                      <a:pt x="41" y="146"/>
                      <a:pt x="43" y="148"/>
                      <a:pt x="44" y="149"/>
                    </a:cubicBezTo>
                    <a:cubicBezTo>
                      <a:pt x="46" y="150"/>
                      <a:pt x="47" y="150"/>
                      <a:pt x="48" y="150"/>
                    </a:cubicBezTo>
                    <a:cubicBezTo>
                      <a:pt x="59" y="150"/>
                      <a:pt x="59" y="150"/>
                      <a:pt x="59" y="150"/>
                    </a:cubicBezTo>
                    <a:cubicBezTo>
                      <a:pt x="60" y="150"/>
                      <a:pt x="61" y="150"/>
                      <a:pt x="62" y="149"/>
                    </a:cubicBezTo>
                    <a:cubicBezTo>
                      <a:pt x="64" y="148"/>
                      <a:pt x="66" y="146"/>
                      <a:pt x="67" y="145"/>
                    </a:cubicBezTo>
                    <a:cubicBezTo>
                      <a:pt x="76" y="141"/>
                      <a:pt x="78" y="136"/>
                      <a:pt x="78" y="133"/>
                    </a:cubicBezTo>
                    <a:cubicBezTo>
                      <a:pt x="78" y="133"/>
                      <a:pt x="79" y="123"/>
                      <a:pt x="79" y="119"/>
                    </a:cubicBezTo>
                    <a:cubicBezTo>
                      <a:pt x="85" y="114"/>
                      <a:pt x="89" y="108"/>
                      <a:pt x="89" y="101"/>
                    </a:cubicBezTo>
                    <a:cubicBezTo>
                      <a:pt x="89" y="98"/>
                      <a:pt x="91" y="95"/>
                      <a:pt x="94" y="90"/>
                    </a:cubicBezTo>
                    <a:cubicBezTo>
                      <a:pt x="100" y="82"/>
                      <a:pt x="107" y="71"/>
                      <a:pt x="107" y="52"/>
                    </a:cubicBezTo>
                    <a:cubicBezTo>
                      <a:pt x="107" y="24"/>
                      <a:pt x="83" y="0"/>
                      <a:pt x="53" y="0"/>
                    </a:cubicBezTo>
                    <a:close/>
                    <a:moveTo>
                      <a:pt x="83" y="83"/>
                    </a:moveTo>
                    <a:cubicBezTo>
                      <a:pt x="79" y="88"/>
                      <a:pt x="75" y="94"/>
                      <a:pt x="75" y="101"/>
                    </a:cubicBezTo>
                    <a:cubicBezTo>
                      <a:pt x="75" y="105"/>
                      <a:pt x="72" y="107"/>
                      <a:pt x="70" y="109"/>
                    </a:cubicBezTo>
                    <a:cubicBezTo>
                      <a:pt x="37" y="109"/>
                      <a:pt x="37" y="109"/>
                      <a:pt x="37" y="109"/>
                    </a:cubicBezTo>
                    <a:cubicBezTo>
                      <a:pt x="35" y="107"/>
                      <a:pt x="32" y="105"/>
                      <a:pt x="32" y="101"/>
                    </a:cubicBezTo>
                    <a:cubicBezTo>
                      <a:pt x="32" y="94"/>
                      <a:pt x="28" y="88"/>
                      <a:pt x="24" y="83"/>
                    </a:cubicBezTo>
                    <a:cubicBezTo>
                      <a:pt x="19" y="75"/>
                      <a:pt x="13" y="67"/>
                      <a:pt x="13" y="52"/>
                    </a:cubicBezTo>
                    <a:cubicBezTo>
                      <a:pt x="13" y="31"/>
                      <a:pt x="31" y="14"/>
                      <a:pt x="53" y="14"/>
                    </a:cubicBezTo>
                    <a:cubicBezTo>
                      <a:pt x="76" y="14"/>
                      <a:pt x="94" y="31"/>
                      <a:pt x="94" y="52"/>
                    </a:cubicBezTo>
                    <a:cubicBezTo>
                      <a:pt x="94" y="67"/>
                      <a:pt x="88" y="75"/>
                      <a:pt x="83"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30"/>
              <p:cNvSpPr>
                <a:spLocks/>
              </p:cNvSpPr>
              <p:nvPr/>
            </p:nvSpPr>
            <p:spPr bwMode="auto">
              <a:xfrm>
                <a:off x="2154" y="2791"/>
                <a:ext cx="41" cy="76"/>
              </a:xfrm>
              <a:custGeom>
                <a:avLst/>
                <a:gdLst>
                  <a:gd name="T0" fmla="*/ 26 w 41"/>
                  <a:gd name="T1" fmla="*/ 49 h 76"/>
                  <a:gd name="T2" fmla="*/ 26 w 41"/>
                  <a:gd name="T3" fmla="*/ 0 h 76"/>
                  <a:gd name="T4" fmla="*/ 13 w 41"/>
                  <a:gd name="T5" fmla="*/ 0 h 76"/>
                  <a:gd name="T6" fmla="*/ 13 w 41"/>
                  <a:gd name="T7" fmla="*/ 49 h 76"/>
                  <a:gd name="T8" fmla="*/ 0 w 41"/>
                  <a:gd name="T9" fmla="*/ 49 h 76"/>
                  <a:gd name="T10" fmla="*/ 20 w 41"/>
                  <a:gd name="T11" fmla="*/ 76 h 76"/>
                  <a:gd name="T12" fmla="*/ 41 w 41"/>
                  <a:gd name="T13" fmla="*/ 49 h 76"/>
                  <a:gd name="T14" fmla="*/ 26 w 41"/>
                  <a:gd name="T15" fmla="*/ 49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6">
                    <a:moveTo>
                      <a:pt x="26" y="49"/>
                    </a:moveTo>
                    <a:lnTo>
                      <a:pt x="26" y="0"/>
                    </a:lnTo>
                    <a:lnTo>
                      <a:pt x="13" y="0"/>
                    </a:lnTo>
                    <a:lnTo>
                      <a:pt x="13" y="49"/>
                    </a:lnTo>
                    <a:lnTo>
                      <a:pt x="0" y="49"/>
                    </a:lnTo>
                    <a:lnTo>
                      <a:pt x="20" y="76"/>
                    </a:lnTo>
                    <a:lnTo>
                      <a:pt x="41" y="49"/>
                    </a:lnTo>
                    <a:lnTo>
                      <a:pt x="26"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31"/>
              <p:cNvSpPr>
                <a:spLocks/>
              </p:cNvSpPr>
              <p:nvPr/>
            </p:nvSpPr>
            <p:spPr bwMode="auto">
              <a:xfrm>
                <a:off x="2170" y="2722"/>
                <a:ext cx="9" cy="21"/>
              </a:xfrm>
              <a:custGeom>
                <a:avLst/>
                <a:gdLst>
                  <a:gd name="T0" fmla="*/ 3 w 7"/>
                  <a:gd name="T1" fmla="*/ 17 h 17"/>
                  <a:gd name="T2" fmla="*/ 7 w 7"/>
                  <a:gd name="T3" fmla="*/ 14 h 17"/>
                  <a:gd name="T4" fmla="*/ 7 w 7"/>
                  <a:gd name="T5" fmla="*/ 4 h 17"/>
                  <a:gd name="T6" fmla="*/ 3 w 7"/>
                  <a:gd name="T7" fmla="*/ 0 h 17"/>
                  <a:gd name="T8" fmla="*/ 0 w 7"/>
                  <a:gd name="T9" fmla="*/ 4 h 17"/>
                  <a:gd name="T10" fmla="*/ 0 w 7"/>
                  <a:gd name="T11" fmla="*/ 14 h 17"/>
                  <a:gd name="T12" fmla="*/ 3 w 7"/>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7" h="17">
                    <a:moveTo>
                      <a:pt x="3" y="17"/>
                    </a:moveTo>
                    <a:cubicBezTo>
                      <a:pt x="5" y="17"/>
                      <a:pt x="7" y="16"/>
                      <a:pt x="7" y="14"/>
                    </a:cubicBezTo>
                    <a:cubicBezTo>
                      <a:pt x="7" y="4"/>
                      <a:pt x="7" y="4"/>
                      <a:pt x="7" y="4"/>
                    </a:cubicBezTo>
                    <a:cubicBezTo>
                      <a:pt x="7" y="2"/>
                      <a:pt x="5" y="0"/>
                      <a:pt x="3" y="0"/>
                    </a:cubicBezTo>
                    <a:cubicBezTo>
                      <a:pt x="2" y="0"/>
                      <a:pt x="0" y="2"/>
                      <a:pt x="0" y="4"/>
                    </a:cubicBezTo>
                    <a:cubicBezTo>
                      <a:pt x="0" y="14"/>
                      <a:pt x="0" y="14"/>
                      <a:pt x="0" y="14"/>
                    </a:cubicBezTo>
                    <a:cubicBezTo>
                      <a:pt x="0" y="16"/>
                      <a:pt x="2" y="17"/>
                      <a:pt x="3"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32"/>
              <p:cNvSpPr>
                <a:spLocks/>
              </p:cNvSpPr>
              <p:nvPr/>
            </p:nvSpPr>
            <p:spPr bwMode="auto">
              <a:xfrm>
                <a:off x="2122" y="2734"/>
                <a:ext cx="16" cy="20"/>
              </a:xfrm>
              <a:custGeom>
                <a:avLst/>
                <a:gdLst>
                  <a:gd name="T0" fmla="*/ 6 w 13"/>
                  <a:gd name="T1" fmla="*/ 15 h 16"/>
                  <a:gd name="T2" fmla="*/ 9 w 13"/>
                  <a:gd name="T3" fmla="*/ 16 h 16"/>
                  <a:gd name="T4" fmla="*/ 11 w 13"/>
                  <a:gd name="T5" fmla="*/ 16 h 16"/>
                  <a:gd name="T6" fmla="*/ 12 w 13"/>
                  <a:gd name="T7" fmla="*/ 11 h 16"/>
                  <a:gd name="T8" fmla="*/ 7 w 13"/>
                  <a:gd name="T9" fmla="*/ 2 h 16"/>
                  <a:gd name="T10" fmla="*/ 3 w 13"/>
                  <a:gd name="T11" fmla="*/ 1 h 16"/>
                  <a:gd name="T12" fmla="*/ 1 w 13"/>
                  <a:gd name="T13" fmla="*/ 6 h 16"/>
                  <a:gd name="T14" fmla="*/ 6 w 13"/>
                  <a:gd name="T15" fmla="*/ 1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6">
                    <a:moveTo>
                      <a:pt x="6" y="15"/>
                    </a:moveTo>
                    <a:cubicBezTo>
                      <a:pt x="7" y="16"/>
                      <a:pt x="8" y="16"/>
                      <a:pt x="9" y="16"/>
                    </a:cubicBezTo>
                    <a:cubicBezTo>
                      <a:pt x="10" y="16"/>
                      <a:pt x="10" y="16"/>
                      <a:pt x="11" y="16"/>
                    </a:cubicBezTo>
                    <a:cubicBezTo>
                      <a:pt x="13" y="15"/>
                      <a:pt x="13" y="13"/>
                      <a:pt x="12" y="11"/>
                    </a:cubicBezTo>
                    <a:cubicBezTo>
                      <a:pt x="7" y="2"/>
                      <a:pt x="7" y="2"/>
                      <a:pt x="7" y="2"/>
                    </a:cubicBezTo>
                    <a:cubicBezTo>
                      <a:pt x="6" y="1"/>
                      <a:pt x="4" y="0"/>
                      <a:pt x="3" y="1"/>
                    </a:cubicBezTo>
                    <a:cubicBezTo>
                      <a:pt x="1" y="2"/>
                      <a:pt x="0" y="4"/>
                      <a:pt x="1" y="6"/>
                    </a:cubicBezTo>
                    <a:lnTo>
                      <a:pt x="6"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33"/>
              <p:cNvSpPr>
                <a:spLocks/>
              </p:cNvSpPr>
              <p:nvPr/>
            </p:nvSpPr>
            <p:spPr bwMode="auto">
              <a:xfrm>
                <a:off x="2087" y="2769"/>
                <a:ext cx="21" cy="16"/>
              </a:xfrm>
              <a:custGeom>
                <a:avLst/>
                <a:gdLst>
                  <a:gd name="T0" fmla="*/ 15 w 17"/>
                  <a:gd name="T1" fmla="*/ 6 h 13"/>
                  <a:gd name="T2" fmla="*/ 6 w 17"/>
                  <a:gd name="T3" fmla="*/ 1 h 13"/>
                  <a:gd name="T4" fmla="*/ 1 w 17"/>
                  <a:gd name="T5" fmla="*/ 2 h 13"/>
                  <a:gd name="T6" fmla="*/ 3 w 17"/>
                  <a:gd name="T7" fmla="*/ 7 h 13"/>
                  <a:gd name="T8" fmla="*/ 11 w 17"/>
                  <a:gd name="T9" fmla="*/ 12 h 13"/>
                  <a:gd name="T10" fmla="*/ 13 w 17"/>
                  <a:gd name="T11" fmla="*/ 13 h 13"/>
                  <a:gd name="T12" fmla="*/ 16 w 17"/>
                  <a:gd name="T13" fmla="*/ 11 h 13"/>
                  <a:gd name="T14" fmla="*/ 15 w 17"/>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3">
                    <a:moveTo>
                      <a:pt x="15" y="6"/>
                    </a:moveTo>
                    <a:cubicBezTo>
                      <a:pt x="6" y="1"/>
                      <a:pt x="6" y="1"/>
                      <a:pt x="6" y="1"/>
                    </a:cubicBezTo>
                    <a:cubicBezTo>
                      <a:pt x="4" y="0"/>
                      <a:pt x="2" y="1"/>
                      <a:pt x="1" y="2"/>
                    </a:cubicBezTo>
                    <a:cubicBezTo>
                      <a:pt x="0" y="4"/>
                      <a:pt x="1" y="6"/>
                      <a:pt x="3" y="7"/>
                    </a:cubicBezTo>
                    <a:cubicBezTo>
                      <a:pt x="11" y="12"/>
                      <a:pt x="11" y="12"/>
                      <a:pt x="11" y="12"/>
                    </a:cubicBezTo>
                    <a:cubicBezTo>
                      <a:pt x="12" y="12"/>
                      <a:pt x="12" y="13"/>
                      <a:pt x="13" y="13"/>
                    </a:cubicBezTo>
                    <a:cubicBezTo>
                      <a:pt x="14" y="13"/>
                      <a:pt x="15" y="12"/>
                      <a:pt x="16" y="11"/>
                    </a:cubicBezTo>
                    <a:cubicBezTo>
                      <a:pt x="17" y="9"/>
                      <a:pt x="16" y="7"/>
                      <a:pt x="1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34"/>
              <p:cNvSpPr>
                <a:spLocks/>
              </p:cNvSpPr>
              <p:nvPr/>
            </p:nvSpPr>
            <p:spPr bwMode="auto">
              <a:xfrm>
                <a:off x="2076" y="2817"/>
                <a:ext cx="21" cy="8"/>
              </a:xfrm>
              <a:custGeom>
                <a:avLst/>
                <a:gdLst>
                  <a:gd name="T0" fmla="*/ 17 w 17"/>
                  <a:gd name="T1" fmla="*/ 3 h 7"/>
                  <a:gd name="T2" fmla="*/ 13 w 17"/>
                  <a:gd name="T3" fmla="*/ 0 h 7"/>
                  <a:gd name="T4" fmla="*/ 3 w 17"/>
                  <a:gd name="T5" fmla="*/ 0 h 7"/>
                  <a:gd name="T6" fmla="*/ 0 w 17"/>
                  <a:gd name="T7" fmla="*/ 3 h 7"/>
                  <a:gd name="T8" fmla="*/ 3 w 17"/>
                  <a:gd name="T9" fmla="*/ 7 h 7"/>
                  <a:gd name="T10" fmla="*/ 13 w 17"/>
                  <a:gd name="T11" fmla="*/ 7 h 7"/>
                  <a:gd name="T12" fmla="*/ 17 w 17"/>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17" h="7">
                    <a:moveTo>
                      <a:pt x="17" y="3"/>
                    </a:moveTo>
                    <a:cubicBezTo>
                      <a:pt x="17" y="1"/>
                      <a:pt x="15" y="0"/>
                      <a:pt x="13" y="0"/>
                    </a:cubicBezTo>
                    <a:cubicBezTo>
                      <a:pt x="3" y="0"/>
                      <a:pt x="3" y="0"/>
                      <a:pt x="3" y="0"/>
                    </a:cubicBezTo>
                    <a:cubicBezTo>
                      <a:pt x="1" y="0"/>
                      <a:pt x="0" y="1"/>
                      <a:pt x="0" y="3"/>
                    </a:cubicBezTo>
                    <a:cubicBezTo>
                      <a:pt x="0" y="5"/>
                      <a:pt x="1" y="7"/>
                      <a:pt x="3" y="7"/>
                    </a:cubicBezTo>
                    <a:cubicBezTo>
                      <a:pt x="13" y="7"/>
                      <a:pt x="13" y="7"/>
                      <a:pt x="13" y="7"/>
                    </a:cubicBezTo>
                    <a:cubicBezTo>
                      <a:pt x="15" y="7"/>
                      <a:pt x="17" y="5"/>
                      <a:pt x="1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35"/>
              <p:cNvSpPr>
                <a:spLocks/>
              </p:cNvSpPr>
              <p:nvPr/>
            </p:nvSpPr>
            <p:spPr bwMode="auto">
              <a:xfrm>
                <a:off x="2087" y="2856"/>
                <a:ext cx="21" cy="16"/>
              </a:xfrm>
              <a:custGeom>
                <a:avLst/>
                <a:gdLst>
                  <a:gd name="T0" fmla="*/ 11 w 17"/>
                  <a:gd name="T1" fmla="*/ 1 h 13"/>
                  <a:gd name="T2" fmla="*/ 3 w 17"/>
                  <a:gd name="T3" fmla="*/ 7 h 13"/>
                  <a:gd name="T4" fmla="*/ 1 w 17"/>
                  <a:gd name="T5" fmla="*/ 11 h 13"/>
                  <a:gd name="T6" fmla="*/ 4 w 17"/>
                  <a:gd name="T7" fmla="*/ 13 h 13"/>
                  <a:gd name="T8" fmla="*/ 6 w 17"/>
                  <a:gd name="T9" fmla="*/ 12 h 13"/>
                  <a:gd name="T10" fmla="*/ 15 w 17"/>
                  <a:gd name="T11" fmla="*/ 7 h 13"/>
                  <a:gd name="T12" fmla="*/ 16 w 17"/>
                  <a:gd name="T13" fmla="*/ 3 h 13"/>
                  <a:gd name="T14" fmla="*/ 11 w 17"/>
                  <a:gd name="T15" fmla="*/ 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3">
                    <a:moveTo>
                      <a:pt x="11" y="1"/>
                    </a:moveTo>
                    <a:cubicBezTo>
                      <a:pt x="3" y="7"/>
                      <a:pt x="3" y="7"/>
                      <a:pt x="3" y="7"/>
                    </a:cubicBezTo>
                    <a:cubicBezTo>
                      <a:pt x="1" y="7"/>
                      <a:pt x="0" y="10"/>
                      <a:pt x="1" y="11"/>
                    </a:cubicBezTo>
                    <a:cubicBezTo>
                      <a:pt x="2" y="12"/>
                      <a:pt x="3" y="13"/>
                      <a:pt x="4" y="13"/>
                    </a:cubicBezTo>
                    <a:cubicBezTo>
                      <a:pt x="5" y="13"/>
                      <a:pt x="5" y="13"/>
                      <a:pt x="6" y="12"/>
                    </a:cubicBezTo>
                    <a:cubicBezTo>
                      <a:pt x="15" y="7"/>
                      <a:pt x="15" y="7"/>
                      <a:pt x="15" y="7"/>
                    </a:cubicBezTo>
                    <a:cubicBezTo>
                      <a:pt x="16" y="6"/>
                      <a:pt x="17" y="4"/>
                      <a:pt x="16" y="3"/>
                    </a:cubicBezTo>
                    <a:cubicBezTo>
                      <a:pt x="15" y="1"/>
                      <a:pt x="13" y="0"/>
                      <a:pt x="1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36"/>
              <p:cNvSpPr>
                <a:spLocks/>
              </p:cNvSpPr>
              <p:nvPr/>
            </p:nvSpPr>
            <p:spPr bwMode="auto">
              <a:xfrm>
                <a:off x="2240" y="2856"/>
                <a:ext cx="21" cy="16"/>
              </a:xfrm>
              <a:custGeom>
                <a:avLst/>
                <a:gdLst>
                  <a:gd name="T0" fmla="*/ 14 w 17"/>
                  <a:gd name="T1" fmla="*/ 7 h 13"/>
                  <a:gd name="T2" fmla="*/ 6 w 17"/>
                  <a:gd name="T3" fmla="*/ 1 h 13"/>
                  <a:gd name="T4" fmla="*/ 1 w 17"/>
                  <a:gd name="T5" fmla="*/ 3 h 13"/>
                  <a:gd name="T6" fmla="*/ 2 w 17"/>
                  <a:gd name="T7" fmla="*/ 7 h 13"/>
                  <a:gd name="T8" fmla="*/ 11 w 17"/>
                  <a:gd name="T9" fmla="*/ 12 h 13"/>
                  <a:gd name="T10" fmla="*/ 13 w 17"/>
                  <a:gd name="T11" fmla="*/ 13 h 13"/>
                  <a:gd name="T12" fmla="*/ 16 w 17"/>
                  <a:gd name="T13" fmla="*/ 11 h 13"/>
                  <a:gd name="T14" fmla="*/ 14 w 17"/>
                  <a:gd name="T15" fmla="*/ 7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3">
                    <a:moveTo>
                      <a:pt x="14" y="7"/>
                    </a:moveTo>
                    <a:cubicBezTo>
                      <a:pt x="6" y="1"/>
                      <a:pt x="6" y="1"/>
                      <a:pt x="6" y="1"/>
                    </a:cubicBezTo>
                    <a:cubicBezTo>
                      <a:pt x="4" y="0"/>
                      <a:pt x="2" y="1"/>
                      <a:pt x="1" y="3"/>
                    </a:cubicBezTo>
                    <a:cubicBezTo>
                      <a:pt x="0" y="4"/>
                      <a:pt x="1" y="6"/>
                      <a:pt x="2" y="7"/>
                    </a:cubicBezTo>
                    <a:cubicBezTo>
                      <a:pt x="11" y="12"/>
                      <a:pt x="11" y="12"/>
                      <a:pt x="11" y="12"/>
                    </a:cubicBezTo>
                    <a:cubicBezTo>
                      <a:pt x="12" y="13"/>
                      <a:pt x="12" y="13"/>
                      <a:pt x="13" y="13"/>
                    </a:cubicBezTo>
                    <a:cubicBezTo>
                      <a:pt x="14" y="13"/>
                      <a:pt x="15" y="12"/>
                      <a:pt x="16" y="11"/>
                    </a:cubicBezTo>
                    <a:cubicBezTo>
                      <a:pt x="17" y="10"/>
                      <a:pt x="16" y="7"/>
                      <a:pt x="1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37"/>
              <p:cNvSpPr>
                <a:spLocks/>
              </p:cNvSpPr>
              <p:nvPr/>
            </p:nvSpPr>
            <p:spPr bwMode="auto">
              <a:xfrm>
                <a:off x="2251" y="2817"/>
                <a:ext cx="21" cy="8"/>
              </a:xfrm>
              <a:custGeom>
                <a:avLst/>
                <a:gdLst>
                  <a:gd name="T0" fmla="*/ 14 w 17"/>
                  <a:gd name="T1" fmla="*/ 0 h 7"/>
                  <a:gd name="T2" fmla="*/ 4 w 17"/>
                  <a:gd name="T3" fmla="*/ 0 h 7"/>
                  <a:gd name="T4" fmla="*/ 4 w 17"/>
                  <a:gd name="T5" fmla="*/ 0 h 7"/>
                  <a:gd name="T6" fmla="*/ 0 w 17"/>
                  <a:gd name="T7" fmla="*/ 3 h 7"/>
                  <a:gd name="T8" fmla="*/ 4 w 17"/>
                  <a:gd name="T9" fmla="*/ 7 h 7"/>
                  <a:gd name="T10" fmla="*/ 14 w 17"/>
                  <a:gd name="T11" fmla="*/ 7 h 7"/>
                  <a:gd name="T12" fmla="*/ 14 w 17"/>
                  <a:gd name="T13" fmla="*/ 7 h 7"/>
                  <a:gd name="T14" fmla="*/ 17 w 17"/>
                  <a:gd name="T15" fmla="*/ 3 h 7"/>
                  <a:gd name="T16" fmla="*/ 14 w 17"/>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7">
                    <a:moveTo>
                      <a:pt x="14" y="0"/>
                    </a:moveTo>
                    <a:cubicBezTo>
                      <a:pt x="4" y="0"/>
                      <a:pt x="4" y="0"/>
                      <a:pt x="4" y="0"/>
                    </a:cubicBezTo>
                    <a:cubicBezTo>
                      <a:pt x="4" y="0"/>
                      <a:pt x="4" y="0"/>
                      <a:pt x="4" y="0"/>
                    </a:cubicBezTo>
                    <a:cubicBezTo>
                      <a:pt x="2" y="0"/>
                      <a:pt x="0" y="1"/>
                      <a:pt x="0" y="3"/>
                    </a:cubicBezTo>
                    <a:cubicBezTo>
                      <a:pt x="0" y="5"/>
                      <a:pt x="2" y="7"/>
                      <a:pt x="4" y="7"/>
                    </a:cubicBezTo>
                    <a:cubicBezTo>
                      <a:pt x="14" y="7"/>
                      <a:pt x="14" y="7"/>
                      <a:pt x="14" y="7"/>
                    </a:cubicBezTo>
                    <a:cubicBezTo>
                      <a:pt x="14" y="7"/>
                      <a:pt x="14" y="7"/>
                      <a:pt x="14" y="7"/>
                    </a:cubicBezTo>
                    <a:cubicBezTo>
                      <a:pt x="16" y="7"/>
                      <a:pt x="17" y="5"/>
                      <a:pt x="17" y="3"/>
                    </a:cubicBezTo>
                    <a:cubicBezTo>
                      <a:pt x="17" y="1"/>
                      <a:pt x="16"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38"/>
              <p:cNvSpPr>
                <a:spLocks/>
              </p:cNvSpPr>
              <p:nvPr/>
            </p:nvSpPr>
            <p:spPr bwMode="auto">
              <a:xfrm>
                <a:off x="2240" y="2769"/>
                <a:ext cx="21" cy="14"/>
              </a:xfrm>
              <a:custGeom>
                <a:avLst/>
                <a:gdLst>
                  <a:gd name="T0" fmla="*/ 4 w 17"/>
                  <a:gd name="T1" fmla="*/ 12 h 12"/>
                  <a:gd name="T2" fmla="*/ 6 w 17"/>
                  <a:gd name="T3" fmla="*/ 12 h 12"/>
                  <a:gd name="T4" fmla="*/ 14 w 17"/>
                  <a:gd name="T5" fmla="*/ 7 h 12"/>
                  <a:gd name="T6" fmla="*/ 16 w 17"/>
                  <a:gd name="T7" fmla="*/ 2 h 12"/>
                  <a:gd name="T8" fmla="*/ 11 w 17"/>
                  <a:gd name="T9" fmla="*/ 1 h 12"/>
                  <a:gd name="T10" fmla="*/ 2 w 17"/>
                  <a:gd name="T11" fmla="*/ 6 h 12"/>
                  <a:gd name="T12" fmla="*/ 1 w 17"/>
                  <a:gd name="T13" fmla="*/ 11 h 12"/>
                  <a:gd name="T14" fmla="*/ 4 w 17"/>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2">
                    <a:moveTo>
                      <a:pt x="4" y="12"/>
                    </a:moveTo>
                    <a:cubicBezTo>
                      <a:pt x="4" y="12"/>
                      <a:pt x="5" y="12"/>
                      <a:pt x="6" y="12"/>
                    </a:cubicBezTo>
                    <a:cubicBezTo>
                      <a:pt x="14" y="7"/>
                      <a:pt x="14" y="7"/>
                      <a:pt x="14" y="7"/>
                    </a:cubicBezTo>
                    <a:cubicBezTo>
                      <a:pt x="16" y="6"/>
                      <a:pt x="17" y="4"/>
                      <a:pt x="16" y="2"/>
                    </a:cubicBezTo>
                    <a:cubicBezTo>
                      <a:pt x="15" y="1"/>
                      <a:pt x="13" y="0"/>
                      <a:pt x="11" y="1"/>
                    </a:cubicBezTo>
                    <a:cubicBezTo>
                      <a:pt x="2" y="6"/>
                      <a:pt x="2" y="6"/>
                      <a:pt x="2" y="6"/>
                    </a:cubicBezTo>
                    <a:cubicBezTo>
                      <a:pt x="1" y="7"/>
                      <a:pt x="0" y="9"/>
                      <a:pt x="1" y="11"/>
                    </a:cubicBezTo>
                    <a:cubicBezTo>
                      <a:pt x="2" y="12"/>
                      <a:pt x="3" y="12"/>
                      <a:pt x="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39"/>
              <p:cNvSpPr>
                <a:spLocks/>
              </p:cNvSpPr>
              <p:nvPr/>
            </p:nvSpPr>
            <p:spPr bwMode="auto">
              <a:xfrm>
                <a:off x="2211" y="2734"/>
                <a:ext cx="16" cy="20"/>
              </a:xfrm>
              <a:custGeom>
                <a:avLst/>
                <a:gdLst>
                  <a:gd name="T0" fmla="*/ 2 w 13"/>
                  <a:gd name="T1" fmla="*/ 16 h 16"/>
                  <a:gd name="T2" fmla="*/ 4 w 13"/>
                  <a:gd name="T3" fmla="*/ 16 h 16"/>
                  <a:gd name="T4" fmla="*/ 7 w 13"/>
                  <a:gd name="T5" fmla="*/ 15 h 16"/>
                  <a:gd name="T6" fmla="*/ 12 w 13"/>
                  <a:gd name="T7" fmla="*/ 6 h 16"/>
                  <a:gd name="T8" fmla="*/ 10 w 13"/>
                  <a:gd name="T9" fmla="*/ 1 h 16"/>
                  <a:gd name="T10" fmla="*/ 6 w 13"/>
                  <a:gd name="T11" fmla="*/ 2 h 16"/>
                  <a:gd name="T12" fmla="*/ 1 w 13"/>
                  <a:gd name="T13" fmla="*/ 11 h 16"/>
                  <a:gd name="T14" fmla="*/ 2 w 13"/>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6">
                    <a:moveTo>
                      <a:pt x="2" y="16"/>
                    </a:moveTo>
                    <a:cubicBezTo>
                      <a:pt x="2" y="16"/>
                      <a:pt x="3" y="16"/>
                      <a:pt x="4" y="16"/>
                    </a:cubicBezTo>
                    <a:cubicBezTo>
                      <a:pt x="5" y="16"/>
                      <a:pt x="6" y="16"/>
                      <a:pt x="7" y="15"/>
                    </a:cubicBezTo>
                    <a:cubicBezTo>
                      <a:pt x="12" y="6"/>
                      <a:pt x="12" y="6"/>
                      <a:pt x="12" y="6"/>
                    </a:cubicBezTo>
                    <a:cubicBezTo>
                      <a:pt x="13" y="4"/>
                      <a:pt x="12" y="2"/>
                      <a:pt x="10" y="1"/>
                    </a:cubicBezTo>
                    <a:cubicBezTo>
                      <a:pt x="9" y="0"/>
                      <a:pt x="7" y="1"/>
                      <a:pt x="6" y="2"/>
                    </a:cubicBezTo>
                    <a:cubicBezTo>
                      <a:pt x="1" y="11"/>
                      <a:pt x="1" y="11"/>
                      <a:pt x="1" y="11"/>
                    </a:cubicBezTo>
                    <a:cubicBezTo>
                      <a:pt x="0" y="13"/>
                      <a:pt x="0" y="15"/>
                      <a:pt x="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93" name="Freeform 43"/>
          <p:cNvSpPr>
            <a:spLocks noChangeAspect="1" noEditPoints="1"/>
          </p:cNvSpPr>
          <p:nvPr/>
        </p:nvSpPr>
        <p:spPr bwMode="auto">
          <a:xfrm rot="5400000">
            <a:off x="7326368" y="5112174"/>
            <a:ext cx="275241" cy="288000"/>
          </a:xfrm>
          <a:custGeom>
            <a:avLst/>
            <a:gdLst>
              <a:gd name="T0" fmla="*/ 152 w 246"/>
              <a:gd name="T1" fmla="*/ 231 h 256"/>
              <a:gd name="T2" fmla="*/ 140 w 246"/>
              <a:gd name="T3" fmla="*/ 250 h 256"/>
              <a:gd name="T4" fmla="*/ 114 w 246"/>
              <a:gd name="T5" fmla="*/ 256 h 256"/>
              <a:gd name="T6" fmla="*/ 104 w 246"/>
              <a:gd name="T7" fmla="*/ 243 h 256"/>
              <a:gd name="T8" fmla="*/ 94 w 246"/>
              <a:gd name="T9" fmla="*/ 224 h 256"/>
              <a:gd name="T10" fmla="*/ 145 w 246"/>
              <a:gd name="T11" fmla="*/ 216 h 256"/>
              <a:gd name="T12" fmla="*/ 186 w 246"/>
              <a:gd name="T13" fmla="*/ 123 h 256"/>
              <a:gd name="T14" fmla="*/ 153 w 246"/>
              <a:gd name="T15" fmla="*/ 198 h 256"/>
              <a:gd name="T16" fmla="*/ 103 w 246"/>
              <a:gd name="T17" fmla="*/ 207 h 256"/>
              <a:gd name="T18" fmla="*/ 78 w 246"/>
              <a:gd name="T19" fmla="*/ 167 h 256"/>
              <a:gd name="T20" fmla="*/ 123 w 246"/>
              <a:gd name="T21" fmla="*/ 60 h 256"/>
              <a:gd name="T22" fmla="*/ 130 w 246"/>
              <a:gd name="T23" fmla="*/ 85 h 256"/>
              <a:gd name="T24" fmla="*/ 77 w 246"/>
              <a:gd name="T25" fmla="*/ 123 h 256"/>
              <a:gd name="T26" fmla="*/ 92 w 246"/>
              <a:gd name="T27" fmla="*/ 123 h 256"/>
              <a:gd name="T28" fmla="*/ 130 w 246"/>
              <a:gd name="T29" fmla="*/ 85 h 256"/>
              <a:gd name="T30" fmla="*/ 130 w 246"/>
              <a:gd name="T31" fmla="*/ 32 h 256"/>
              <a:gd name="T32" fmla="*/ 123 w 246"/>
              <a:gd name="T33" fmla="*/ 0 h 256"/>
              <a:gd name="T34" fmla="*/ 116 w 246"/>
              <a:gd name="T35" fmla="*/ 32 h 256"/>
              <a:gd name="T36" fmla="*/ 39 w 246"/>
              <a:gd name="T37" fmla="*/ 123 h 256"/>
              <a:gd name="T38" fmla="*/ 7 w 246"/>
              <a:gd name="T39" fmla="*/ 116 h 256"/>
              <a:gd name="T40" fmla="*/ 7 w 246"/>
              <a:gd name="T41" fmla="*/ 130 h 256"/>
              <a:gd name="T42" fmla="*/ 39 w 246"/>
              <a:gd name="T43" fmla="*/ 123 h 256"/>
              <a:gd name="T44" fmla="*/ 214 w 246"/>
              <a:gd name="T45" fmla="*/ 116 h 256"/>
              <a:gd name="T46" fmla="*/ 214 w 246"/>
              <a:gd name="T47" fmla="*/ 130 h 256"/>
              <a:gd name="T48" fmla="*/ 246 w 246"/>
              <a:gd name="T49" fmla="*/ 123 h 256"/>
              <a:gd name="T50" fmla="*/ 54 w 246"/>
              <a:gd name="T51" fmla="*/ 182 h 256"/>
              <a:gd name="T52" fmla="*/ 36 w 246"/>
              <a:gd name="T53" fmla="*/ 210 h 256"/>
              <a:gd name="T54" fmla="*/ 46 w 246"/>
              <a:gd name="T55" fmla="*/ 210 h 256"/>
              <a:gd name="T56" fmla="*/ 64 w 246"/>
              <a:gd name="T57" fmla="*/ 182 h 256"/>
              <a:gd name="T58" fmla="*/ 187 w 246"/>
              <a:gd name="T59" fmla="*/ 66 h 256"/>
              <a:gd name="T60" fmla="*/ 210 w 246"/>
              <a:gd name="T61" fmla="*/ 46 h 256"/>
              <a:gd name="T62" fmla="*/ 200 w 246"/>
              <a:gd name="T63" fmla="*/ 36 h 256"/>
              <a:gd name="T64" fmla="*/ 182 w 246"/>
              <a:gd name="T65" fmla="*/ 64 h 256"/>
              <a:gd name="T66" fmla="*/ 54 w 246"/>
              <a:gd name="T67" fmla="*/ 64 h 256"/>
              <a:gd name="T68" fmla="*/ 64 w 246"/>
              <a:gd name="T69" fmla="*/ 64 h 256"/>
              <a:gd name="T70" fmla="*/ 46 w 246"/>
              <a:gd name="T71" fmla="*/ 36 h 256"/>
              <a:gd name="T72" fmla="*/ 36 w 246"/>
              <a:gd name="T73" fmla="*/ 46 h 256"/>
              <a:gd name="T74" fmla="*/ 192 w 246"/>
              <a:gd name="T75" fmla="*/ 182 h 256"/>
              <a:gd name="T76" fmla="*/ 182 w 246"/>
              <a:gd name="T77" fmla="*/ 192 h 256"/>
              <a:gd name="T78" fmla="*/ 205 w 246"/>
              <a:gd name="T79" fmla="*/ 212 h 256"/>
              <a:gd name="T80" fmla="*/ 210 w 246"/>
              <a:gd name="T81" fmla="*/ 200 h 256"/>
              <a:gd name="T82" fmla="*/ 192 w 246"/>
              <a:gd name="T83" fmla="*/ 18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6" h="256">
                <a:moveTo>
                  <a:pt x="152" y="224"/>
                </a:moveTo>
                <a:cubicBezTo>
                  <a:pt x="152" y="231"/>
                  <a:pt x="152" y="231"/>
                  <a:pt x="152" y="231"/>
                </a:cubicBezTo>
                <a:cubicBezTo>
                  <a:pt x="152" y="237"/>
                  <a:pt x="148" y="242"/>
                  <a:pt x="142" y="243"/>
                </a:cubicBezTo>
                <a:cubicBezTo>
                  <a:pt x="140" y="250"/>
                  <a:pt x="140" y="250"/>
                  <a:pt x="140" y="250"/>
                </a:cubicBezTo>
                <a:cubicBezTo>
                  <a:pt x="139" y="253"/>
                  <a:pt x="136" y="256"/>
                  <a:pt x="132" y="256"/>
                </a:cubicBezTo>
                <a:cubicBezTo>
                  <a:pt x="114" y="256"/>
                  <a:pt x="114" y="256"/>
                  <a:pt x="114" y="256"/>
                </a:cubicBezTo>
                <a:cubicBezTo>
                  <a:pt x="110" y="256"/>
                  <a:pt x="107" y="253"/>
                  <a:pt x="106" y="250"/>
                </a:cubicBezTo>
                <a:cubicBezTo>
                  <a:pt x="104" y="243"/>
                  <a:pt x="104" y="243"/>
                  <a:pt x="104" y="243"/>
                </a:cubicBezTo>
                <a:cubicBezTo>
                  <a:pt x="98" y="242"/>
                  <a:pt x="94" y="237"/>
                  <a:pt x="94" y="231"/>
                </a:cubicBezTo>
                <a:cubicBezTo>
                  <a:pt x="94" y="224"/>
                  <a:pt x="94" y="224"/>
                  <a:pt x="94" y="224"/>
                </a:cubicBezTo>
                <a:cubicBezTo>
                  <a:pt x="94" y="220"/>
                  <a:pt x="97" y="216"/>
                  <a:pt x="101" y="216"/>
                </a:cubicBezTo>
                <a:cubicBezTo>
                  <a:pt x="145" y="216"/>
                  <a:pt x="145" y="216"/>
                  <a:pt x="145" y="216"/>
                </a:cubicBezTo>
                <a:cubicBezTo>
                  <a:pt x="149" y="216"/>
                  <a:pt x="152" y="220"/>
                  <a:pt x="152" y="224"/>
                </a:cubicBezTo>
                <a:close/>
                <a:moveTo>
                  <a:pt x="186" y="123"/>
                </a:moveTo>
                <a:cubicBezTo>
                  <a:pt x="186" y="140"/>
                  <a:pt x="179" y="155"/>
                  <a:pt x="168" y="167"/>
                </a:cubicBezTo>
                <a:cubicBezTo>
                  <a:pt x="160" y="175"/>
                  <a:pt x="155" y="186"/>
                  <a:pt x="153" y="198"/>
                </a:cubicBezTo>
                <a:cubicBezTo>
                  <a:pt x="152" y="203"/>
                  <a:pt x="148" y="207"/>
                  <a:pt x="143" y="207"/>
                </a:cubicBezTo>
                <a:cubicBezTo>
                  <a:pt x="103" y="207"/>
                  <a:pt x="103" y="207"/>
                  <a:pt x="103" y="207"/>
                </a:cubicBezTo>
                <a:cubicBezTo>
                  <a:pt x="98" y="207"/>
                  <a:pt x="94" y="203"/>
                  <a:pt x="93" y="198"/>
                </a:cubicBezTo>
                <a:cubicBezTo>
                  <a:pt x="91" y="186"/>
                  <a:pt x="86" y="175"/>
                  <a:pt x="78" y="167"/>
                </a:cubicBezTo>
                <a:cubicBezTo>
                  <a:pt x="67" y="155"/>
                  <a:pt x="60" y="140"/>
                  <a:pt x="60" y="124"/>
                </a:cubicBezTo>
                <a:cubicBezTo>
                  <a:pt x="60" y="88"/>
                  <a:pt x="87" y="60"/>
                  <a:pt x="123" y="60"/>
                </a:cubicBezTo>
                <a:cubicBezTo>
                  <a:pt x="158" y="60"/>
                  <a:pt x="186" y="88"/>
                  <a:pt x="186" y="123"/>
                </a:cubicBezTo>
                <a:close/>
                <a:moveTo>
                  <a:pt x="130" y="85"/>
                </a:moveTo>
                <a:cubicBezTo>
                  <a:pt x="130" y="81"/>
                  <a:pt x="127" y="78"/>
                  <a:pt x="123" y="78"/>
                </a:cubicBezTo>
                <a:cubicBezTo>
                  <a:pt x="98" y="78"/>
                  <a:pt x="77" y="98"/>
                  <a:pt x="77" y="123"/>
                </a:cubicBezTo>
                <a:cubicBezTo>
                  <a:pt x="77" y="127"/>
                  <a:pt x="81" y="130"/>
                  <a:pt x="85" y="130"/>
                </a:cubicBezTo>
                <a:cubicBezTo>
                  <a:pt x="88" y="130"/>
                  <a:pt x="92" y="127"/>
                  <a:pt x="92" y="123"/>
                </a:cubicBezTo>
                <a:cubicBezTo>
                  <a:pt x="92" y="106"/>
                  <a:pt x="106" y="92"/>
                  <a:pt x="123" y="92"/>
                </a:cubicBezTo>
                <a:cubicBezTo>
                  <a:pt x="127" y="92"/>
                  <a:pt x="130" y="89"/>
                  <a:pt x="130" y="85"/>
                </a:cubicBezTo>
                <a:close/>
                <a:moveTo>
                  <a:pt x="123" y="39"/>
                </a:moveTo>
                <a:cubicBezTo>
                  <a:pt x="127" y="39"/>
                  <a:pt x="130" y="36"/>
                  <a:pt x="130" y="32"/>
                </a:cubicBezTo>
                <a:cubicBezTo>
                  <a:pt x="130" y="7"/>
                  <a:pt x="130" y="7"/>
                  <a:pt x="130" y="7"/>
                </a:cubicBezTo>
                <a:cubicBezTo>
                  <a:pt x="130" y="3"/>
                  <a:pt x="127" y="0"/>
                  <a:pt x="123" y="0"/>
                </a:cubicBezTo>
                <a:cubicBezTo>
                  <a:pt x="119" y="0"/>
                  <a:pt x="116" y="3"/>
                  <a:pt x="116" y="7"/>
                </a:cubicBezTo>
                <a:cubicBezTo>
                  <a:pt x="116" y="32"/>
                  <a:pt x="116" y="32"/>
                  <a:pt x="116" y="32"/>
                </a:cubicBezTo>
                <a:cubicBezTo>
                  <a:pt x="116" y="36"/>
                  <a:pt x="119" y="39"/>
                  <a:pt x="123" y="39"/>
                </a:cubicBezTo>
                <a:close/>
                <a:moveTo>
                  <a:pt x="39" y="123"/>
                </a:moveTo>
                <a:cubicBezTo>
                  <a:pt x="39" y="119"/>
                  <a:pt x="36" y="116"/>
                  <a:pt x="32" y="116"/>
                </a:cubicBezTo>
                <a:cubicBezTo>
                  <a:pt x="7" y="116"/>
                  <a:pt x="7" y="116"/>
                  <a:pt x="7" y="116"/>
                </a:cubicBezTo>
                <a:cubicBezTo>
                  <a:pt x="3" y="116"/>
                  <a:pt x="0" y="119"/>
                  <a:pt x="0" y="123"/>
                </a:cubicBezTo>
                <a:cubicBezTo>
                  <a:pt x="0" y="127"/>
                  <a:pt x="3" y="130"/>
                  <a:pt x="7" y="130"/>
                </a:cubicBezTo>
                <a:cubicBezTo>
                  <a:pt x="32" y="130"/>
                  <a:pt x="32" y="130"/>
                  <a:pt x="32" y="130"/>
                </a:cubicBezTo>
                <a:cubicBezTo>
                  <a:pt x="36" y="130"/>
                  <a:pt x="39" y="127"/>
                  <a:pt x="39" y="123"/>
                </a:cubicBezTo>
                <a:close/>
                <a:moveTo>
                  <a:pt x="239" y="116"/>
                </a:moveTo>
                <a:cubicBezTo>
                  <a:pt x="214" y="116"/>
                  <a:pt x="214" y="116"/>
                  <a:pt x="214" y="116"/>
                </a:cubicBezTo>
                <a:cubicBezTo>
                  <a:pt x="210" y="116"/>
                  <a:pt x="207" y="119"/>
                  <a:pt x="207" y="123"/>
                </a:cubicBezTo>
                <a:cubicBezTo>
                  <a:pt x="207" y="127"/>
                  <a:pt x="210" y="130"/>
                  <a:pt x="214" y="130"/>
                </a:cubicBezTo>
                <a:cubicBezTo>
                  <a:pt x="239" y="130"/>
                  <a:pt x="239" y="130"/>
                  <a:pt x="239" y="130"/>
                </a:cubicBezTo>
                <a:cubicBezTo>
                  <a:pt x="243" y="130"/>
                  <a:pt x="246" y="127"/>
                  <a:pt x="246" y="123"/>
                </a:cubicBezTo>
                <a:cubicBezTo>
                  <a:pt x="246" y="119"/>
                  <a:pt x="243" y="116"/>
                  <a:pt x="239" y="116"/>
                </a:cubicBezTo>
                <a:close/>
                <a:moveTo>
                  <a:pt x="54" y="182"/>
                </a:moveTo>
                <a:cubicBezTo>
                  <a:pt x="36" y="200"/>
                  <a:pt x="36" y="200"/>
                  <a:pt x="36" y="200"/>
                </a:cubicBezTo>
                <a:cubicBezTo>
                  <a:pt x="33" y="202"/>
                  <a:pt x="33" y="207"/>
                  <a:pt x="36" y="210"/>
                </a:cubicBezTo>
                <a:cubicBezTo>
                  <a:pt x="38" y="211"/>
                  <a:pt x="39" y="212"/>
                  <a:pt x="41" y="212"/>
                </a:cubicBezTo>
                <a:cubicBezTo>
                  <a:pt x="43" y="212"/>
                  <a:pt x="45" y="211"/>
                  <a:pt x="46" y="210"/>
                </a:cubicBezTo>
                <a:cubicBezTo>
                  <a:pt x="64" y="192"/>
                  <a:pt x="64" y="192"/>
                  <a:pt x="64" y="192"/>
                </a:cubicBezTo>
                <a:cubicBezTo>
                  <a:pt x="67" y="189"/>
                  <a:pt x="67" y="185"/>
                  <a:pt x="64" y="182"/>
                </a:cubicBezTo>
                <a:cubicBezTo>
                  <a:pt x="61" y="179"/>
                  <a:pt x="57" y="179"/>
                  <a:pt x="54" y="182"/>
                </a:cubicBezTo>
                <a:close/>
                <a:moveTo>
                  <a:pt x="187" y="66"/>
                </a:moveTo>
                <a:cubicBezTo>
                  <a:pt x="189" y="66"/>
                  <a:pt x="191" y="65"/>
                  <a:pt x="192" y="64"/>
                </a:cubicBezTo>
                <a:cubicBezTo>
                  <a:pt x="210" y="46"/>
                  <a:pt x="210" y="46"/>
                  <a:pt x="210" y="46"/>
                </a:cubicBezTo>
                <a:cubicBezTo>
                  <a:pt x="213" y="43"/>
                  <a:pt x="213" y="39"/>
                  <a:pt x="210" y="36"/>
                </a:cubicBezTo>
                <a:cubicBezTo>
                  <a:pt x="207" y="33"/>
                  <a:pt x="203" y="33"/>
                  <a:pt x="200" y="36"/>
                </a:cubicBezTo>
                <a:cubicBezTo>
                  <a:pt x="182" y="54"/>
                  <a:pt x="182" y="54"/>
                  <a:pt x="182" y="54"/>
                </a:cubicBezTo>
                <a:cubicBezTo>
                  <a:pt x="179" y="56"/>
                  <a:pt x="179" y="61"/>
                  <a:pt x="182" y="64"/>
                </a:cubicBezTo>
                <a:cubicBezTo>
                  <a:pt x="184" y="65"/>
                  <a:pt x="185" y="66"/>
                  <a:pt x="187" y="66"/>
                </a:cubicBezTo>
                <a:close/>
                <a:moveTo>
                  <a:pt x="54" y="64"/>
                </a:moveTo>
                <a:cubicBezTo>
                  <a:pt x="55" y="65"/>
                  <a:pt x="57" y="66"/>
                  <a:pt x="59" y="66"/>
                </a:cubicBezTo>
                <a:cubicBezTo>
                  <a:pt x="61" y="66"/>
                  <a:pt x="62" y="65"/>
                  <a:pt x="64" y="64"/>
                </a:cubicBezTo>
                <a:cubicBezTo>
                  <a:pt x="67" y="61"/>
                  <a:pt x="67" y="56"/>
                  <a:pt x="64" y="54"/>
                </a:cubicBezTo>
                <a:cubicBezTo>
                  <a:pt x="46" y="36"/>
                  <a:pt x="46" y="36"/>
                  <a:pt x="46" y="36"/>
                </a:cubicBezTo>
                <a:cubicBezTo>
                  <a:pt x="43" y="33"/>
                  <a:pt x="39" y="33"/>
                  <a:pt x="36" y="36"/>
                </a:cubicBezTo>
                <a:cubicBezTo>
                  <a:pt x="33" y="39"/>
                  <a:pt x="33" y="43"/>
                  <a:pt x="36" y="46"/>
                </a:cubicBezTo>
                <a:lnTo>
                  <a:pt x="54" y="64"/>
                </a:lnTo>
                <a:close/>
                <a:moveTo>
                  <a:pt x="192" y="182"/>
                </a:moveTo>
                <a:cubicBezTo>
                  <a:pt x="189" y="179"/>
                  <a:pt x="185" y="179"/>
                  <a:pt x="182" y="182"/>
                </a:cubicBezTo>
                <a:cubicBezTo>
                  <a:pt x="179" y="185"/>
                  <a:pt x="179" y="189"/>
                  <a:pt x="182" y="192"/>
                </a:cubicBezTo>
                <a:cubicBezTo>
                  <a:pt x="200" y="210"/>
                  <a:pt x="200" y="210"/>
                  <a:pt x="200" y="210"/>
                </a:cubicBezTo>
                <a:cubicBezTo>
                  <a:pt x="201" y="211"/>
                  <a:pt x="203" y="212"/>
                  <a:pt x="205" y="212"/>
                </a:cubicBezTo>
                <a:cubicBezTo>
                  <a:pt x="207" y="212"/>
                  <a:pt x="208" y="211"/>
                  <a:pt x="210" y="210"/>
                </a:cubicBezTo>
                <a:cubicBezTo>
                  <a:pt x="213" y="207"/>
                  <a:pt x="213" y="202"/>
                  <a:pt x="210" y="200"/>
                </a:cubicBezTo>
                <a:lnTo>
                  <a:pt x="192" y="182"/>
                </a:lnTo>
                <a:close/>
                <a:moveTo>
                  <a:pt x="192" y="182"/>
                </a:moveTo>
                <a:cubicBezTo>
                  <a:pt x="192" y="182"/>
                  <a:pt x="192" y="182"/>
                  <a:pt x="192" y="182"/>
                </a:cubicBezTo>
              </a:path>
            </a:pathLst>
          </a:custGeom>
          <a:solidFill>
            <a:srgbClr val="54B848"/>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
          <p:cNvSpPr>
            <a:spLocks noChangeAspect="1" noEditPoints="1"/>
          </p:cNvSpPr>
          <p:nvPr/>
        </p:nvSpPr>
        <p:spPr bwMode="auto">
          <a:xfrm>
            <a:off x="5677306" y="4849004"/>
            <a:ext cx="268176" cy="252000"/>
          </a:xfrm>
          <a:custGeom>
            <a:avLst/>
            <a:gdLst>
              <a:gd name="T0" fmla="*/ 224 w 256"/>
              <a:gd name="T1" fmla="*/ 0 h 240"/>
              <a:gd name="T2" fmla="*/ 32 w 256"/>
              <a:gd name="T3" fmla="*/ 0 h 240"/>
              <a:gd name="T4" fmla="*/ 0 w 256"/>
              <a:gd name="T5" fmla="*/ 32 h 240"/>
              <a:gd name="T6" fmla="*/ 0 w 256"/>
              <a:gd name="T7" fmla="*/ 164 h 240"/>
              <a:gd name="T8" fmla="*/ 32 w 256"/>
              <a:gd name="T9" fmla="*/ 196 h 240"/>
              <a:gd name="T10" fmla="*/ 120 w 256"/>
              <a:gd name="T11" fmla="*/ 196 h 240"/>
              <a:gd name="T12" fmla="*/ 180 w 256"/>
              <a:gd name="T13" fmla="*/ 240 h 240"/>
              <a:gd name="T14" fmla="*/ 180 w 256"/>
              <a:gd name="T15" fmla="*/ 196 h 240"/>
              <a:gd name="T16" fmla="*/ 224 w 256"/>
              <a:gd name="T17" fmla="*/ 196 h 240"/>
              <a:gd name="T18" fmla="*/ 256 w 256"/>
              <a:gd name="T19" fmla="*/ 164 h 240"/>
              <a:gd name="T20" fmla="*/ 256 w 256"/>
              <a:gd name="T21" fmla="*/ 32 h 240"/>
              <a:gd name="T22" fmla="*/ 224 w 256"/>
              <a:gd name="T23" fmla="*/ 0 h 240"/>
              <a:gd name="T24" fmla="*/ 52 w 256"/>
              <a:gd name="T25" fmla="*/ 96 h 240"/>
              <a:gd name="T26" fmla="*/ 71 w 256"/>
              <a:gd name="T27" fmla="*/ 96 h 240"/>
              <a:gd name="T28" fmla="*/ 128 w 256"/>
              <a:gd name="T29" fmla="*/ 39 h 240"/>
              <a:gd name="T30" fmla="*/ 159 w 256"/>
              <a:gd name="T31" fmla="*/ 48 h 240"/>
              <a:gd name="T32" fmla="*/ 148 w 256"/>
              <a:gd name="T33" fmla="*/ 63 h 240"/>
              <a:gd name="T34" fmla="*/ 128 w 256"/>
              <a:gd name="T35" fmla="*/ 58 h 240"/>
              <a:gd name="T36" fmla="*/ 90 w 256"/>
              <a:gd name="T37" fmla="*/ 96 h 240"/>
              <a:gd name="T38" fmla="*/ 109 w 256"/>
              <a:gd name="T39" fmla="*/ 96 h 240"/>
              <a:gd name="T40" fmla="*/ 81 w 256"/>
              <a:gd name="T41" fmla="*/ 134 h 240"/>
              <a:gd name="T42" fmla="*/ 52 w 256"/>
              <a:gd name="T43" fmla="*/ 96 h 240"/>
              <a:gd name="T44" fmla="*/ 185 w 256"/>
              <a:gd name="T45" fmla="*/ 96 h 240"/>
              <a:gd name="T46" fmla="*/ 128 w 256"/>
              <a:gd name="T47" fmla="*/ 153 h 240"/>
              <a:gd name="T48" fmla="*/ 97 w 256"/>
              <a:gd name="T49" fmla="*/ 143 h 240"/>
              <a:gd name="T50" fmla="*/ 109 w 256"/>
              <a:gd name="T51" fmla="*/ 128 h 240"/>
              <a:gd name="T52" fmla="*/ 128 w 256"/>
              <a:gd name="T53" fmla="*/ 134 h 240"/>
              <a:gd name="T54" fmla="*/ 166 w 256"/>
              <a:gd name="T55" fmla="*/ 96 h 240"/>
              <a:gd name="T56" fmla="*/ 147 w 256"/>
              <a:gd name="T57" fmla="*/ 96 h 240"/>
              <a:gd name="T58" fmla="*/ 176 w 256"/>
              <a:gd name="T59" fmla="*/ 58 h 240"/>
              <a:gd name="T60" fmla="*/ 204 w 256"/>
              <a:gd name="T61" fmla="*/ 96 h 240"/>
              <a:gd name="T62" fmla="*/ 185 w 256"/>
              <a:gd name="T63" fmla="*/ 9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6" h="240">
                <a:moveTo>
                  <a:pt x="224" y="0"/>
                </a:moveTo>
                <a:cubicBezTo>
                  <a:pt x="32" y="0"/>
                  <a:pt x="32" y="0"/>
                  <a:pt x="32" y="0"/>
                </a:cubicBezTo>
                <a:cubicBezTo>
                  <a:pt x="15" y="0"/>
                  <a:pt x="0" y="14"/>
                  <a:pt x="0" y="32"/>
                </a:cubicBezTo>
                <a:cubicBezTo>
                  <a:pt x="0" y="164"/>
                  <a:pt x="0" y="164"/>
                  <a:pt x="0" y="164"/>
                </a:cubicBezTo>
                <a:cubicBezTo>
                  <a:pt x="0" y="182"/>
                  <a:pt x="15" y="196"/>
                  <a:pt x="32" y="196"/>
                </a:cubicBezTo>
                <a:cubicBezTo>
                  <a:pt x="120" y="196"/>
                  <a:pt x="120" y="196"/>
                  <a:pt x="120" y="196"/>
                </a:cubicBezTo>
                <a:cubicBezTo>
                  <a:pt x="180" y="240"/>
                  <a:pt x="180" y="240"/>
                  <a:pt x="180" y="240"/>
                </a:cubicBezTo>
                <a:cubicBezTo>
                  <a:pt x="180" y="196"/>
                  <a:pt x="180" y="196"/>
                  <a:pt x="180" y="196"/>
                </a:cubicBezTo>
                <a:cubicBezTo>
                  <a:pt x="224" y="196"/>
                  <a:pt x="224" y="196"/>
                  <a:pt x="224" y="196"/>
                </a:cubicBezTo>
                <a:cubicBezTo>
                  <a:pt x="242" y="196"/>
                  <a:pt x="256" y="182"/>
                  <a:pt x="256" y="164"/>
                </a:cubicBezTo>
                <a:cubicBezTo>
                  <a:pt x="256" y="32"/>
                  <a:pt x="256" y="32"/>
                  <a:pt x="256" y="32"/>
                </a:cubicBezTo>
                <a:cubicBezTo>
                  <a:pt x="256" y="14"/>
                  <a:pt x="242" y="0"/>
                  <a:pt x="224" y="0"/>
                </a:cubicBezTo>
                <a:close/>
                <a:moveTo>
                  <a:pt x="52" y="96"/>
                </a:moveTo>
                <a:cubicBezTo>
                  <a:pt x="71" y="96"/>
                  <a:pt x="71" y="96"/>
                  <a:pt x="71" y="96"/>
                </a:cubicBezTo>
                <a:cubicBezTo>
                  <a:pt x="71" y="64"/>
                  <a:pt x="97" y="39"/>
                  <a:pt x="128" y="39"/>
                </a:cubicBezTo>
                <a:cubicBezTo>
                  <a:pt x="140" y="39"/>
                  <a:pt x="150" y="42"/>
                  <a:pt x="159" y="48"/>
                </a:cubicBezTo>
                <a:cubicBezTo>
                  <a:pt x="148" y="63"/>
                  <a:pt x="148" y="63"/>
                  <a:pt x="148" y="63"/>
                </a:cubicBezTo>
                <a:cubicBezTo>
                  <a:pt x="142" y="60"/>
                  <a:pt x="135" y="58"/>
                  <a:pt x="128" y="58"/>
                </a:cubicBezTo>
                <a:cubicBezTo>
                  <a:pt x="107" y="58"/>
                  <a:pt x="90" y="72"/>
                  <a:pt x="90" y="96"/>
                </a:cubicBezTo>
                <a:cubicBezTo>
                  <a:pt x="109" y="96"/>
                  <a:pt x="109" y="96"/>
                  <a:pt x="109" y="96"/>
                </a:cubicBezTo>
                <a:cubicBezTo>
                  <a:pt x="81" y="134"/>
                  <a:pt x="81" y="134"/>
                  <a:pt x="81" y="134"/>
                </a:cubicBezTo>
                <a:lnTo>
                  <a:pt x="52" y="96"/>
                </a:lnTo>
                <a:close/>
                <a:moveTo>
                  <a:pt x="185" y="96"/>
                </a:moveTo>
                <a:cubicBezTo>
                  <a:pt x="185" y="124"/>
                  <a:pt x="160" y="153"/>
                  <a:pt x="128" y="153"/>
                </a:cubicBezTo>
                <a:cubicBezTo>
                  <a:pt x="117" y="153"/>
                  <a:pt x="106" y="149"/>
                  <a:pt x="97" y="143"/>
                </a:cubicBezTo>
                <a:cubicBezTo>
                  <a:pt x="109" y="128"/>
                  <a:pt x="109" y="128"/>
                  <a:pt x="109" y="128"/>
                </a:cubicBezTo>
                <a:cubicBezTo>
                  <a:pt x="115" y="131"/>
                  <a:pt x="121" y="134"/>
                  <a:pt x="128" y="134"/>
                </a:cubicBezTo>
                <a:cubicBezTo>
                  <a:pt x="149" y="134"/>
                  <a:pt x="166" y="116"/>
                  <a:pt x="166" y="96"/>
                </a:cubicBezTo>
                <a:cubicBezTo>
                  <a:pt x="147" y="96"/>
                  <a:pt x="147" y="96"/>
                  <a:pt x="147" y="96"/>
                </a:cubicBezTo>
                <a:cubicBezTo>
                  <a:pt x="176" y="58"/>
                  <a:pt x="176" y="58"/>
                  <a:pt x="176" y="58"/>
                </a:cubicBezTo>
                <a:cubicBezTo>
                  <a:pt x="204" y="96"/>
                  <a:pt x="204" y="96"/>
                  <a:pt x="204" y="96"/>
                </a:cubicBezTo>
                <a:lnTo>
                  <a:pt x="185" y="96"/>
                </a:lnTo>
                <a:close/>
              </a:path>
            </a:pathLst>
          </a:custGeom>
          <a:solidFill>
            <a:srgbClr val="54B848"/>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Oval 128"/>
          <p:cNvSpPr/>
          <p:nvPr/>
        </p:nvSpPr>
        <p:spPr>
          <a:xfrm>
            <a:off x="4298712" y="4667426"/>
            <a:ext cx="858129" cy="867955"/>
          </a:xfrm>
          <a:prstGeom prst="ellipse">
            <a:avLst/>
          </a:pr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6" name="Rounded Rectangle 106"/>
          <p:cNvSpPr/>
          <p:nvPr/>
        </p:nvSpPr>
        <p:spPr>
          <a:xfrm>
            <a:off x="6030007" y="1888696"/>
            <a:ext cx="1522445" cy="324082"/>
          </a:xfrm>
          <a:prstGeom prst="roundRect">
            <a:avLst/>
          </a:prstGeom>
          <a:solidFill>
            <a:srgbClr val="E33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7" name="Rounded Rectangle 6"/>
          <p:cNvSpPr/>
          <p:nvPr/>
        </p:nvSpPr>
        <p:spPr>
          <a:xfrm>
            <a:off x="1792332" y="1895089"/>
            <a:ext cx="1209748" cy="32408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8" name="text"/>
          <p:cNvSpPr/>
          <p:nvPr/>
        </p:nvSpPr>
        <p:spPr>
          <a:xfrm>
            <a:off x="646192" y="2477796"/>
            <a:ext cx="3467517" cy="578808"/>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marL="285750" indent="-285750">
              <a:lnSpc>
                <a:spcPct val="114000"/>
              </a:lnSpc>
              <a:spcBef>
                <a:spcPts val="200"/>
              </a:spcBef>
              <a:spcAft>
                <a:spcPts val="200"/>
              </a:spcAft>
              <a:buClr>
                <a:schemeClr val="accent1"/>
              </a:buClr>
              <a:buFont typeface="Wingdings" panose="05000000000000000000" pitchFamily="2" charset="2"/>
              <a:buChar char="§"/>
            </a:pPr>
            <a:r>
              <a:rPr lang="da-DK" sz="1400" dirty="0">
                <a:latin typeface="Calibri" panose="020F0502020204030204" pitchFamily="34" charset="0"/>
                <a:ea typeface="ＭＳ Ｐゴシック" charset="0"/>
                <a:cs typeface="Calibri" panose="020F0502020204030204" pitchFamily="34" charset="0"/>
              </a:rPr>
              <a:t>Adgangsgiver til </a:t>
            </a:r>
            <a:r>
              <a:rPr lang="da-DK" sz="1400" b="1" dirty="0">
                <a:latin typeface="Calibri" panose="020F0502020204030204" pitchFamily="34" charset="0"/>
                <a:ea typeface="ＭＳ Ｐゴシック" charset="0"/>
                <a:cs typeface="Calibri" panose="020F0502020204030204" pitchFamily="34" charset="0"/>
              </a:rPr>
              <a:t>lånefinansiering</a:t>
            </a:r>
          </a:p>
          <a:p>
            <a:pPr marL="285750" indent="-285750">
              <a:lnSpc>
                <a:spcPct val="114000"/>
              </a:lnSpc>
              <a:spcBef>
                <a:spcPts val="200"/>
              </a:spcBef>
              <a:spcAft>
                <a:spcPts val="200"/>
              </a:spcAft>
              <a:buClr>
                <a:schemeClr val="accent1"/>
              </a:buClr>
              <a:buFont typeface="Wingdings" panose="05000000000000000000" pitchFamily="2" charset="2"/>
              <a:buChar char="§"/>
            </a:pPr>
            <a:r>
              <a:rPr lang="da-DK" sz="1400" dirty="0">
                <a:latin typeface="Calibri" panose="020F0502020204030204" pitchFamily="34" charset="0"/>
                <a:ea typeface="ＭＳ Ｐゴシック" charset="0"/>
                <a:cs typeface="Calibri" panose="020F0502020204030204" pitchFamily="34" charset="0"/>
              </a:rPr>
              <a:t>Begrundelse over for </a:t>
            </a:r>
            <a:r>
              <a:rPr lang="da-DK" sz="1400" b="1" dirty="0">
                <a:latin typeface="Calibri" panose="020F0502020204030204" pitchFamily="34" charset="0"/>
                <a:ea typeface="ＭＳ Ｐゴシック" charset="0"/>
                <a:cs typeface="Calibri" panose="020F0502020204030204" pitchFamily="34" charset="0"/>
              </a:rPr>
              <a:t>beslutningstagere</a:t>
            </a:r>
          </a:p>
        </p:txBody>
      </p:sp>
      <p:sp>
        <p:nvSpPr>
          <p:cNvPr id="99" name="text"/>
          <p:cNvSpPr/>
          <p:nvPr/>
        </p:nvSpPr>
        <p:spPr>
          <a:xfrm>
            <a:off x="1962926" y="1898915"/>
            <a:ext cx="3842316" cy="317069"/>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a:lnSpc>
                <a:spcPct val="114000"/>
              </a:lnSpc>
              <a:spcBef>
                <a:spcPts val="200"/>
              </a:spcBef>
              <a:spcAft>
                <a:spcPts val="200"/>
              </a:spcAft>
              <a:buClr>
                <a:schemeClr val="accent1"/>
              </a:buClr>
            </a:pPr>
            <a:r>
              <a:rPr lang="da-DK" b="1" dirty="0">
                <a:latin typeface="Calibri" panose="020F0502020204030204" pitchFamily="34" charset="0"/>
                <a:ea typeface="ＭＳ Ｐゴシック" charset="0"/>
                <a:cs typeface="Calibri" panose="020F0502020204030204" pitchFamily="34" charset="0"/>
              </a:rPr>
              <a:t>Anvendes</a:t>
            </a:r>
          </a:p>
        </p:txBody>
      </p:sp>
      <p:sp>
        <p:nvSpPr>
          <p:cNvPr id="100" name="text"/>
          <p:cNvSpPr/>
          <p:nvPr/>
        </p:nvSpPr>
        <p:spPr>
          <a:xfrm>
            <a:off x="646192" y="3651283"/>
            <a:ext cx="2618432" cy="527512"/>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marL="285750" indent="-285750">
              <a:lnSpc>
                <a:spcPct val="114000"/>
              </a:lnSpc>
              <a:spcBef>
                <a:spcPts val="200"/>
              </a:spcBef>
              <a:spcAft>
                <a:spcPts val="200"/>
              </a:spcAft>
              <a:buClr>
                <a:schemeClr val="accent1"/>
              </a:buClr>
              <a:buFont typeface="Wingdings" panose="05000000000000000000" pitchFamily="2" charset="2"/>
              <a:buChar char="§"/>
            </a:pPr>
            <a:r>
              <a:rPr lang="da-DK" sz="1400" b="1" dirty="0">
                <a:latin typeface="Calibri" panose="020F0502020204030204" pitchFamily="34" charset="0"/>
                <a:ea typeface="ＭＳ Ｐゴシック" charset="0"/>
                <a:cs typeface="Calibri" panose="020F0502020204030204" pitchFamily="34" charset="0"/>
              </a:rPr>
              <a:t>Pejlemærke</a:t>
            </a:r>
            <a:r>
              <a:rPr lang="da-DK" sz="1400" dirty="0">
                <a:latin typeface="Calibri" panose="020F0502020204030204" pitchFamily="34" charset="0"/>
                <a:ea typeface="ＭＳ Ｐゴシック" charset="0"/>
                <a:cs typeface="Calibri" panose="020F0502020204030204" pitchFamily="34" charset="0"/>
              </a:rPr>
              <a:t> til igangsættelse af initiativer</a:t>
            </a:r>
          </a:p>
        </p:txBody>
      </p:sp>
      <p:cxnSp>
        <p:nvCxnSpPr>
          <p:cNvPr id="101" name="Straight Connector 4"/>
          <p:cNvCxnSpPr/>
          <p:nvPr/>
        </p:nvCxnSpPr>
        <p:spPr>
          <a:xfrm flipV="1">
            <a:off x="4753607" y="1806101"/>
            <a:ext cx="8165" cy="2692804"/>
          </a:xfrm>
          <a:prstGeom prst="line">
            <a:avLst/>
          </a:prstGeom>
          <a:ln w="38100">
            <a:solidFill>
              <a:schemeClr val="bg1">
                <a:lumMod val="50000"/>
              </a:schemeClr>
            </a:solidFill>
            <a:prstDash val="solid"/>
            <a:tailEnd type="none" w="lg" len="med"/>
          </a:ln>
        </p:spPr>
        <p:style>
          <a:lnRef idx="1">
            <a:schemeClr val="accent1"/>
          </a:lnRef>
          <a:fillRef idx="0">
            <a:schemeClr val="accent1"/>
          </a:fillRef>
          <a:effectRef idx="0">
            <a:schemeClr val="accent1"/>
          </a:effectRef>
          <a:fontRef idx="minor">
            <a:schemeClr val="tx1"/>
          </a:fontRef>
        </p:style>
      </p:cxnSp>
      <p:sp>
        <p:nvSpPr>
          <p:cNvPr id="102" name="Rounded Rectangle 5"/>
          <p:cNvSpPr/>
          <p:nvPr/>
        </p:nvSpPr>
        <p:spPr>
          <a:xfrm>
            <a:off x="523175" y="3559122"/>
            <a:ext cx="3535136" cy="619673"/>
          </a:xfrm>
          <a:prstGeom prst="round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3" name="Rounded Rectangle 101"/>
          <p:cNvSpPr/>
          <p:nvPr/>
        </p:nvSpPr>
        <p:spPr>
          <a:xfrm>
            <a:off x="448603" y="2452464"/>
            <a:ext cx="3535136" cy="619673"/>
          </a:xfrm>
          <a:prstGeom prst="round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4" name="text"/>
          <p:cNvSpPr/>
          <p:nvPr/>
        </p:nvSpPr>
        <p:spPr>
          <a:xfrm>
            <a:off x="669868" y="2255733"/>
            <a:ext cx="2618432" cy="234932"/>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a:lnSpc>
                <a:spcPct val="114000"/>
              </a:lnSpc>
              <a:spcBef>
                <a:spcPts val="200"/>
              </a:spcBef>
              <a:spcAft>
                <a:spcPts val="200"/>
              </a:spcAft>
              <a:buClr>
                <a:schemeClr val="accent1"/>
              </a:buClr>
            </a:pPr>
            <a:r>
              <a:rPr lang="da-DK" sz="1200" b="1" dirty="0">
                <a:solidFill>
                  <a:srgbClr val="E3323D"/>
                </a:solidFill>
                <a:latin typeface="Calibri" panose="020F0502020204030204" pitchFamily="34" charset="0"/>
                <a:ea typeface="ＭＳ Ｐゴシック" charset="0"/>
                <a:cs typeface="Calibri" panose="020F0502020204030204" pitchFamily="34" charset="0"/>
              </a:rPr>
              <a:t>Strategisk </a:t>
            </a:r>
            <a:r>
              <a:rPr lang="da-DK" sz="1200" dirty="0">
                <a:solidFill>
                  <a:srgbClr val="E3323D"/>
                </a:solidFill>
                <a:latin typeface="Calibri" panose="020F0502020204030204" pitchFamily="34" charset="0"/>
                <a:ea typeface="ＭＳ Ｐゴシック" charset="0"/>
                <a:cs typeface="Calibri" panose="020F0502020204030204" pitchFamily="34" charset="0"/>
              </a:rPr>
              <a:t>anvendelse</a:t>
            </a:r>
          </a:p>
        </p:txBody>
      </p:sp>
      <p:sp>
        <p:nvSpPr>
          <p:cNvPr id="105" name="text"/>
          <p:cNvSpPr/>
          <p:nvPr/>
        </p:nvSpPr>
        <p:spPr>
          <a:xfrm>
            <a:off x="669868" y="3356266"/>
            <a:ext cx="2618432" cy="234932"/>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a:lnSpc>
                <a:spcPct val="114000"/>
              </a:lnSpc>
              <a:spcBef>
                <a:spcPts val="200"/>
              </a:spcBef>
              <a:spcAft>
                <a:spcPts val="200"/>
              </a:spcAft>
              <a:buClr>
                <a:schemeClr val="accent1"/>
              </a:buClr>
            </a:pPr>
            <a:r>
              <a:rPr lang="da-DK" sz="1200" b="1" dirty="0">
                <a:solidFill>
                  <a:srgbClr val="E3323D"/>
                </a:solidFill>
                <a:latin typeface="Calibri" panose="020F0502020204030204" pitchFamily="34" charset="0"/>
                <a:ea typeface="ＭＳ Ｐゴシック" charset="0"/>
                <a:cs typeface="Calibri" panose="020F0502020204030204" pitchFamily="34" charset="0"/>
              </a:rPr>
              <a:t>Indholdsmæssig </a:t>
            </a:r>
            <a:r>
              <a:rPr lang="da-DK" sz="1200" dirty="0">
                <a:solidFill>
                  <a:srgbClr val="E3323D"/>
                </a:solidFill>
                <a:latin typeface="Calibri" panose="020F0502020204030204" pitchFamily="34" charset="0"/>
                <a:ea typeface="ＭＳ Ｐゴシック" charset="0"/>
                <a:cs typeface="Calibri" panose="020F0502020204030204" pitchFamily="34" charset="0"/>
              </a:rPr>
              <a:t>anvendelse</a:t>
            </a:r>
          </a:p>
        </p:txBody>
      </p:sp>
      <p:sp>
        <p:nvSpPr>
          <p:cNvPr id="106" name="text"/>
          <p:cNvSpPr/>
          <p:nvPr/>
        </p:nvSpPr>
        <p:spPr>
          <a:xfrm>
            <a:off x="5053754" y="2374702"/>
            <a:ext cx="4145972" cy="2152252"/>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marL="285750" indent="-285750">
              <a:lnSpc>
                <a:spcPct val="114000"/>
              </a:lnSpc>
              <a:spcBef>
                <a:spcPts val="200"/>
              </a:spcBef>
              <a:spcAft>
                <a:spcPts val="200"/>
              </a:spcAft>
              <a:buClr>
                <a:schemeClr val="accent1"/>
              </a:buClr>
              <a:buFont typeface="Wingdings" panose="05000000000000000000" pitchFamily="2" charset="2"/>
              <a:buChar char="§"/>
            </a:pPr>
            <a:r>
              <a:rPr lang="da-DK" sz="1400" b="1" dirty="0">
                <a:latin typeface="Calibri" panose="020F0502020204030204" pitchFamily="34" charset="0"/>
                <a:ea typeface="ＭＳ Ｐゴシック" charset="0"/>
                <a:cs typeface="Calibri" panose="020F0502020204030204" pitchFamily="34" charset="0"/>
              </a:rPr>
              <a:t>”Fordi man skal”</a:t>
            </a:r>
            <a:r>
              <a:rPr lang="da-DK" sz="1400" dirty="0">
                <a:latin typeface="Calibri" panose="020F0502020204030204" pitchFamily="34" charset="0"/>
                <a:ea typeface="ＭＳ Ｐゴシック" charset="0"/>
                <a:cs typeface="Calibri" panose="020F0502020204030204" pitchFamily="34" charset="0"/>
              </a:rPr>
              <a:t>-mentalitet </a:t>
            </a:r>
            <a:r>
              <a:rPr lang="da-DK" sz="1400" dirty="0">
                <a:latin typeface="Calibri" panose="020F0502020204030204" pitchFamily="34" charset="0"/>
                <a:ea typeface="ＭＳ Ｐゴシック" charset="0"/>
                <a:cs typeface="Calibri" panose="020F0502020204030204" pitchFamily="34" charset="0"/>
                <a:sym typeface="Wingdings" panose="05000000000000000000" pitchFamily="2" charset="2"/>
              </a:rPr>
              <a:t> ikke anvendelsesorienteret</a:t>
            </a:r>
          </a:p>
          <a:p>
            <a:pPr marL="285750" indent="-285750">
              <a:lnSpc>
                <a:spcPct val="114000"/>
              </a:lnSpc>
              <a:spcBef>
                <a:spcPts val="200"/>
              </a:spcBef>
              <a:spcAft>
                <a:spcPts val="200"/>
              </a:spcAft>
              <a:buClr>
                <a:schemeClr val="accent1"/>
              </a:buClr>
              <a:buFont typeface="Wingdings" panose="05000000000000000000" pitchFamily="2" charset="2"/>
              <a:buChar char="§"/>
            </a:pPr>
            <a:r>
              <a:rPr lang="da-DK" sz="1400" b="1" dirty="0">
                <a:latin typeface="Calibri" panose="020F0502020204030204" pitchFamily="34" charset="0"/>
                <a:ea typeface="ＭＳ Ｐゴシック" charset="0"/>
                <a:cs typeface="Calibri" panose="020F0502020204030204" pitchFamily="34" charset="0"/>
                <a:sym typeface="Wingdings" panose="05000000000000000000" pitchFamily="2" charset="2"/>
              </a:rPr>
              <a:t>PDF-formatet</a:t>
            </a:r>
            <a:r>
              <a:rPr lang="da-DK" sz="1400" dirty="0">
                <a:latin typeface="Calibri" panose="020F0502020204030204" pitchFamily="34" charset="0"/>
                <a:ea typeface="ＭＳ Ｐゴシック" charset="0"/>
                <a:cs typeface="Calibri" panose="020F0502020204030204" pitchFamily="34" charset="0"/>
                <a:sym typeface="Wingdings" panose="05000000000000000000" pitchFamily="2" charset="2"/>
              </a:rPr>
              <a:t> = vanskeligt hvis stor bygningsportefølje</a:t>
            </a:r>
          </a:p>
          <a:p>
            <a:pPr marL="285750" indent="-285750">
              <a:lnSpc>
                <a:spcPct val="114000"/>
              </a:lnSpc>
              <a:spcBef>
                <a:spcPts val="200"/>
              </a:spcBef>
              <a:spcAft>
                <a:spcPts val="200"/>
              </a:spcAft>
              <a:buClr>
                <a:schemeClr val="accent1"/>
              </a:buClr>
              <a:buFont typeface="Wingdings" panose="05000000000000000000" pitchFamily="2" charset="2"/>
              <a:buChar char="§"/>
            </a:pPr>
            <a:r>
              <a:rPr lang="da-DK" sz="1400" b="1" dirty="0">
                <a:latin typeface="Calibri" panose="020F0502020204030204" pitchFamily="34" charset="0"/>
                <a:ea typeface="ＭＳ Ｐゴシック" charset="0"/>
                <a:cs typeface="Calibri" panose="020F0502020204030204" pitchFamily="34" charset="0"/>
              </a:rPr>
              <a:t>Indholdsmæssige udfordringer: </a:t>
            </a:r>
          </a:p>
          <a:p>
            <a:pPr marL="690547" lvl="1" indent="-285750">
              <a:lnSpc>
                <a:spcPct val="114000"/>
              </a:lnSpc>
              <a:spcBef>
                <a:spcPts val="200"/>
              </a:spcBef>
              <a:spcAft>
                <a:spcPts val="200"/>
              </a:spcAft>
              <a:buClr>
                <a:schemeClr val="accent1"/>
              </a:buClr>
              <a:buFont typeface="Wingdings" panose="05000000000000000000" pitchFamily="2" charset="2"/>
              <a:buChar char="§"/>
            </a:pPr>
            <a:r>
              <a:rPr lang="da-DK" sz="1200" dirty="0" smtClean="0">
                <a:latin typeface="Calibri" panose="020F0502020204030204" pitchFamily="34" charset="0"/>
                <a:ea typeface="ＭＳ Ｐゴシック" charset="0"/>
                <a:cs typeface="Calibri" panose="020F0502020204030204" pitchFamily="34" charset="0"/>
              </a:rPr>
              <a:t>Beregningsmodel</a:t>
            </a:r>
            <a:endParaRPr lang="da-DK" sz="1200" dirty="0">
              <a:latin typeface="Calibri" panose="020F0502020204030204" pitchFamily="34" charset="0"/>
              <a:ea typeface="ＭＳ Ｐゴシック" charset="0"/>
              <a:cs typeface="Calibri" panose="020F0502020204030204" pitchFamily="34" charset="0"/>
            </a:endParaRPr>
          </a:p>
          <a:p>
            <a:pPr marL="690547" lvl="1" indent="-285750">
              <a:lnSpc>
                <a:spcPct val="114000"/>
              </a:lnSpc>
              <a:spcBef>
                <a:spcPts val="200"/>
              </a:spcBef>
              <a:spcAft>
                <a:spcPts val="200"/>
              </a:spcAft>
              <a:buClr>
                <a:schemeClr val="accent1"/>
              </a:buClr>
              <a:buFont typeface="Wingdings" panose="05000000000000000000" pitchFamily="2" charset="2"/>
              <a:buChar char="§"/>
            </a:pPr>
            <a:r>
              <a:rPr lang="da-DK" sz="1200" i="1" dirty="0">
                <a:latin typeface="Calibri" panose="020F0502020204030204" pitchFamily="34" charset="0"/>
                <a:ea typeface="ＭＳ Ｐゴシック" charset="0"/>
                <a:cs typeface="Calibri" panose="020F0502020204030204" pitchFamily="34" charset="0"/>
              </a:rPr>
              <a:t>”Åbenlyse fejl”</a:t>
            </a:r>
            <a:r>
              <a:rPr lang="da-DK" sz="1200" dirty="0">
                <a:latin typeface="Calibri" panose="020F0502020204030204" pitchFamily="34" charset="0"/>
                <a:ea typeface="ＭＳ Ｐゴシック" charset="0"/>
                <a:cs typeface="Calibri" panose="020F0502020204030204" pitchFamily="34" charset="0"/>
              </a:rPr>
              <a:t> </a:t>
            </a:r>
            <a:r>
              <a:rPr lang="da-DK" sz="1200" dirty="0">
                <a:latin typeface="Calibri" panose="020F0502020204030204" pitchFamily="34" charset="0"/>
                <a:ea typeface="ＭＳ Ｐゴシック" charset="0"/>
                <a:cs typeface="Calibri" panose="020F0502020204030204" pitchFamily="34" charset="0"/>
                <a:sym typeface="Wingdings" panose="05000000000000000000" pitchFamily="2" charset="2"/>
              </a:rPr>
              <a:t> generel mistillid til resultater</a:t>
            </a:r>
          </a:p>
          <a:p>
            <a:pPr marL="690547" lvl="1" indent="-285750">
              <a:lnSpc>
                <a:spcPct val="114000"/>
              </a:lnSpc>
              <a:spcBef>
                <a:spcPts val="200"/>
              </a:spcBef>
              <a:spcAft>
                <a:spcPts val="200"/>
              </a:spcAft>
              <a:buClr>
                <a:schemeClr val="accent1"/>
              </a:buClr>
              <a:buFont typeface="Wingdings" panose="05000000000000000000" pitchFamily="2" charset="2"/>
              <a:buChar char="§"/>
            </a:pPr>
            <a:r>
              <a:rPr lang="da-DK" sz="1200" dirty="0">
                <a:latin typeface="Calibri" panose="020F0502020204030204" pitchFamily="34" charset="0"/>
                <a:ea typeface="ＭＳ Ｐゴシック" charset="0"/>
                <a:cs typeface="Calibri" panose="020F0502020204030204" pitchFamily="34" charset="0"/>
                <a:sym typeface="Wingdings" panose="05000000000000000000" pitchFamily="2" charset="2"/>
              </a:rPr>
              <a:t>Misvisende økonomiske overslag på anbefalinger </a:t>
            </a:r>
            <a:endParaRPr lang="da-DK" sz="1200" dirty="0">
              <a:latin typeface="Calibri" panose="020F0502020204030204" pitchFamily="34" charset="0"/>
              <a:ea typeface="ＭＳ Ｐゴシック" charset="0"/>
              <a:cs typeface="Calibri" panose="020F0502020204030204" pitchFamily="34" charset="0"/>
            </a:endParaRPr>
          </a:p>
        </p:txBody>
      </p:sp>
      <p:sp>
        <p:nvSpPr>
          <p:cNvPr id="118" name="text"/>
          <p:cNvSpPr/>
          <p:nvPr/>
        </p:nvSpPr>
        <p:spPr>
          <a:xfrm>
            <a:off x="6117694" y="1895089"/>
            <a:ext cx="1433981" cy="352144"/>
          </a:xfrm>
          <a:prstGeom prst="rect">
            <a:avLst/>
          </a:prstGeom>
          <a:noFill/>
          <a:ln w="6350">
            <a:noFill/>
            <a:prstDash val="solid"/>
            <a:tailEnd type="none" w="lg" len="med"/>
          </a:ln>
        </p:spPr>
        <p:style>
          <a:lnRef idx="1">
            <a:schemeClr val="accent1"/>
          </a:lnRef>
          <a:fillRef idx="0">
            <a:schemeClr val="accent1"/>
          </a:fillRef>
          <a:effectRef idx="0">
            <a:schemeClr val="accent1"/>
          </a:effectRef>
          <a:fontRef idx="minor">
            <a:schemeClr val="tx1"/>
          </a:fontRef>
        </p:style>
        <p:txBody>
          <a:bodyPr wrap="square" lIns="0" tIns="0" rIns="0" bIns="36000" rtlCol="0" anchor="t" anchorCtr="0">
            <a:spAutoFit/>
          </a:bodyPr>
          <a:lstStyle/>
          <a:p>
            <a:pPr>
              <a:lnSpc>
                <a:spcPct val="114000"/>
              </a:lnSpc>
              <a:spcBef>
                <a:spcPts val="200"/>
              </a:spcBef>
              <a:spcAft>
                <a:spcPts val="200"/>
              </a:spcAft>
              <a:buClr>
                <a:schemeClr val="accent1"/>
              </a:buClr>
            </a:pPr>
            <a:r>
              <a:rPr lang="da-DK" b="1" dirty="0">
                <a:latin typeface="Calibri" panose="020F0502020204030204" pitchFamily="34" charset="0"/>
                <a:ea typeface="ＭＳ Ｐゴシック" charset="0"/>
                <a:cs typeface="Calibri" panose="020F0502020204030204" pitchFamily="34" charset="0"/>
              </a:rPr>
              <a:t>Anvendes ikke</a:t>
            </a:r>
          </a:p>
        </p:txBody>
      </p:sp>
    </p:spTree>
    <p:extLst>
      <p:ext uri="{BB962C8B-B14F-4D97-AF65-F5344CB8AC3E}">
        <p14:creationId xmlns:p14="http://schemas.microsoft.com/office/powerpoint/2010/main" val="2852221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a-DK" dirty="0"/>
              <a:t>Identificerede udfordringer</a:t>
            </a:r>
          </a:p>
        </p:txBody>
      </p:sp>
      <p:sp>
        <p:nvSpPr>
          <p:cNvPr id="3" name="Pladsholder til dato 2"/>
          <p:cNvSpPr>
            <a:spLocks noGrp="1"/>
          </p:cNvSpPr>
          <p:nvPr>
            <p:ph type="dt" sz="half" idx="10"/>
          </p:nvPr>
        </p:nvSpPr>
        <p:spPr/>
        <p:txBody>
          <a:bodyPr/>
          <a:lstStyle/>
          <a:p>
            <a:fld id="{72B1FB57-5BA2-403C-9401-A03FF339E7B0}" type="datetime2">
              <a:rPr lang="da-DK" smtClean="0"/>
              <a:t>20. marts 2018</a:t>
            </a:fld>
            <a:endParaRPr lang="da-DK"/>
          </a:p>
        </p:txBody>
      </p:sp>
      <p:sp>
        <p:nvSpPr>
          <p:cNvPr id="4" name="Pladsholder til sidefod 3"/>
          <p:cNvSpPr>
            <a:spLocks noGrp="1"/>
          </p:cNvSpPr>
          <p:nvPr>
            <p:ph type="ftr" sz="quarter" idx="11"/>
          </p:nvPr>
        </p:nvSpPr>
        <p:spPr/>
        <p:txBody>
          <a:bodyPr/>
          <a:lstStyle/>
          <a:p>
            <a:r>
              <a:rPr lang="da-DK" smtClean="0"/>
              <a:t>Energistyrelsen</a:t>
            </a:r>
            <a:endParaRPr lang="da-DK"/>
          </a:p>
        </p:txBody>
      </p:sp>
      <p:sp>
        <p:nvSpPr>
          <p:cNvPr id="5" name="Pladsholder til diasnummer 4"/>
          <p:cNvSpPr>
            <a:spLocks noGrp="1"/>
          </p:cNvSpPr>
          <p:nvPr>
            <p:ph type="sldNum" sz="quarter" idx="12"/>
          </p:nvPr>
        </p:nvSpPr>
        <p:spPr/>
        <p:txBody>
          <a:bodyPr/>
          <a:lstStyle/>
          <a:p>
            <a:r>
              <a:rPr lang="da-DK" smtClean="0"/>
              <a:t>Side </a:t>
            </a:r>
            <a:fld id="{8E044AEF-F590-47CE-BE8F-5C241A59BA2A}" type="slidenum">
              <a:rPr lang="da-DK" smtClean="0"/>
              <a:pPr/>
              <a:t>9</a:t>
            </a:fld>
            <a:endParaRPr lang="da-DK" dirty="0"/>
          </a:p>
        </p:txBody>
      </p:sp>
      <p:sp>
        <p:nvSpPr>
          <p:cNvPr id="12" name="Pladsholder til tekst 11"/>
          <p:cNvSpPr>
            <a:spLocks noGrp="1"/>
          </p:cNvSpPr>
          <p:nvPr>
            <p:ph type="body" sz="quarter" idx="13"/>
          </p:nvPr>
        </p:nvSpPr>
        <p:spPr>
          <a:xfrm>
            <a:off x="469925" y="2207245"/>
            <a:ext cx="3772621" cy="2730380"/>
          </a:xfrm>
        </p:spPr>
        <p:txBody>
          <a:bodyPr/>
          <a:lstStyle/>
          <a:p>
            <a:pPr marL="342900" lvl="0" indent="-342900">
              <a:buFont typeface="Arial" panose="020B0604020202020204" pitchFamily="34" charset="0"/>
              <a:buChar char="•"/>
            </a:pPr>
            <a:r>
              <a:rPr lang="da-DK" dirty="0"/>
              <a:t>Tilrettelæggelse af energimærkningen </a:t>
            </a:r>
            <a:endParaRPr lang="da-DK" dirty="0" smtClean="0"/>
          </a:p>
          <a:p>
            <a:pPr marL="342900" lvl="0" indent="-342900">
              <a:buFont typeface="Arial" panose="020B0604020202020204" pitchFamily="34" charset="0"/>
              <a:buChar char="•"/>
            </a:pPr>
            <a:endParaRPr lang="da-DK" dirty="0"/>
          </a:p>
          <a:p>
            <a:pPr marL="342900" lvl="0" indent="-342900">
              <a:buFont typeface="Arial" panose="020B0604020202020204" pitchFamily="34" charset="0"/>
              <a:buChar char="•"/>
            </a:pPr>
            <a:r>
              <a:rPr lang="da-DK" dirty="0"/>
              <a:t>Dokumentation af </a:t>
            </a:r>
            <a:r>
              <a:rPr lang="da-DK" dirty="0" smtClean="0"/>
              <a:t>energimærkningen</a:t>
            </a:r>
          </a:p>
          <a:p>
            <a:pPr marL="342900" lvl="0" indent="-342900">
              <a:buFont typeface="Arial" panose="020B0604020202020204" pitchFamily="34" charset="0"/>
              <a:buChar char="•"/>
            </a:pPr>
            <a:endParaRPr lang="da-DK" dirty="0"/>
          </a:p>
          <a:p>
            <a:pPr marL="342900" lvl="0" indent="-342900">
              <a:buFont typeface="Arial" panose="020B0604020202020204" pitchFamily="34" charset="0"/>
              <a:buChar char="•"/>
            </a:pPr>
            <a:r>
              <a:rPr lang="da-DK" dirty="0"/>
              <a:t>Bygninger med energiforbrug til proces</a:t>
            </a:r>
          </a:p>
        </p:txBody>
      </p:sp>
      <p:sp>
        <p:nvSpPr>
          <p:cNvPr id="14" name="Pladsholder til billede 13"/>
          <p:cNvSpPr>
            <a:spLocks noGrp="1"/>
          </p:cNvSpPr>
          <p:nvPr>
            <p:ph type="pic" sz="quarter" idx="15"/>
          </p:nvPr>
        </p:nvSpPr>
        <p:spPr/>
      </p:sp>
      <p:sp>
        <p:nvSpPr>
          <p:cNvPr id="15" name="Pladsholder til billede 14"/>
          <p:cNvSpPr>
            <a:spLocks noGrp="1"/>
          </p:cNvSpPr>
          <p:nvPr>
            <p:ph type="pic" sz="quarter" idx="16"/>
          </p:nvPr>
        </p:nvSpPr>
        <p:spPr/>
      </p:sp>
      <p:sp>
        <p:nvSpPr>
          <p:cNvPr id="16" name="Pladsholder til billede 15"/>
          <p:cNvSpPr>
            <a:spLocks noGrp="1"/>
          </p:cNvSpPr>
          <p:nvPr>
            <p:ph type="pic" sz="quarter" idx="17"/>
          </p:nvPr>
        </p:nvSpPr>
        <p:spPr/>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784" y="0"/>
            <a:ext cx="4587979" cy="59516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0774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EFKM_Ppt_ENS_vDK_01">
  <a:themeElements>
    <a:clrScheme name="EFKM">
      <a:dk1>
        <a:srgbClr val="000000"/>
      </a:dk1>
      <a:lt1>
        <a:sysClr val="window" lastClr="FFFFFF"/>
      </a:lt1>
      <a:dk2>
        <a:srgbClr val="1F497D"/>
      </a:dk2>
      <a:lt2>
        <a:srgbClr val="1DE2CD"/>
      </a:lt2>
      <a:accent1>
        <a:srgbClr val="0097A7"/>
      </a:accent1>
      <a:accent2>
        <a:srgbClr val="045C65"/>
      </a:accent2>
      <a:accent3>
        <a:srgbClr val="FF5252"/>
      </a:accent3>
      <a:accent4>
        <a:srgbClr val="673AB7"/>
      </a:accent4>
      <a:accent5>
        <a:srgbClr val="0C2D83"/>
      </a:accent5>
      <a:accent6>
        <a:srgbClr val="0091EA"/>
      </a:accent6>
      <a:hlink>
        <a:srgbClr val="0000FF"/>
      </a:hlink>
      <a:folHlink>
        <a:srgbClr val="800080"/>
      </a:folHlink>
    </a:clrScheme>
    <a:fontScheme name="EFKM">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EFKM_Ppt_ENS_vDK_01</Template>
  <TotalTime>3124</TotalTime>
  <Words>1548</Words>
  <Application>Microsoft Office PowerPoint</Application>
  <PresentationFormat>Brugerdefineret</PresentationFormat>
  <Paragraphs>302</Paragraphs>
  <Slides>16</Slides>
  <Notes>8</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EFKM_Ppt_ENS_vDK_01</vt:lpstr>
      <vt:lpstr>Energimærkningsordningen</vt:lpstr>
      <vt:lpstr>Fokuspunkter </vt:lpstr>
      <vt:lpstr>PowerPoint-præsentation</vt:lpstr>
      <vt:lpstr>Formål med energimærkningen  </vt:lpstr>
      <vt:lpstr>Erfarings-opsamling</vt:lpstr>
      <vt:lpstr>Før mærkningen</vt:lpstr>
      <vt:lpstr>Under mærkningen</vt:lpstr>
      <vt:lpstr>Efter mærkningen</vt:lpstr>
      <vt:lpstr>Identificerede udfordringer</vt:lpstr>
      <vt:lpstr>Identificerede muligheder</vt:lpstr>
      <vt:lpstr>Identificerede muligheder</vt:lpstr>
      <vt:lpstr>Energimærkets indhold</vt:lpstr>
      <vt:lpstr>Besparelsesforslagenes rentabilitet</vt:lpstr>
      <vt:lpstr>Juridiske overvejelser 1</vt:lpstr>
      <vt:lpstr>Juridiske overvejelser 2</vt:lpstr>
      <vt:lpstr>PowerPoint-præsentation</vt:lpstr>
    </vt:vector>
  </TitlesOfParts>
  <Company>Statens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Energimærkningsordningen</dc:title>
  <dc:creator>Allan Hansen</dc:creator>
  <cp:lastModifiedBy>Undervisningsministeriet</cp:lastModifiedBy>
  <cp:revision>19</cp:revision>
  <dcterms:created xsi:type="dcterms:W3CDTF">2018-03-14T12:10:03Z</dcterms:created>
  <dcterms:modified xsi:type="dcterms:W3CDTF">2018-03-20T14:24:12Z</dcterms:modified>
</cp:coreProperties>
</file>