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78" r:id="rId10"/>
    <p:sldId id="281" r:id="rId11"/>
    <p:sldId id="275" r:id="rId12"/>
  </p:sldIdLst>
  <p:sldSz cx="9144000" cy="6858000" type="screen4x3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666699"/>
    <a:srgbClr val="FFCC00"/>
    <a:srgbClr val="CCCCFF"/>
    <a:srgbClr val="669900"/>
    <a:srgbClr val="CCFF33"/>
    <a:srgbClr val="99CC00"/>
    <a:srgbClr val="CCFF99"/>
    <a:srgbClr val="CCFF66"/>
    <a:srgbClr val="E7E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86272" autoAdjust="0"/>
  </p:normalViewPr>
  <p:slideViewPr>
    <p:cSldViewPr>
      <p:cViewPr>
        <p:scale>
          <a:sx n="100" d="100"/>
          <a:sy n="100" d="100"/>
        </p:scale>
        <p:origin x="-114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74" y="-78"/>
      </p:cViewPr>
      <p:guideLst>
        <p:guide orient="horz" pos="2880"/>
        <p:guide orient="horz" pos="3132"/>
        <p:guide pos="216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166623461590699E-3"/>
          <c:y val="0"/>
          <c:w val="0.79931924230641038"/>
          <c:h val="1"/>
        </c:manualLayout>
      </c:layout>
      <c:pie3DChart>
        <c:varyColors val="1"/>
        <c:ser>
          <c:idx val="0"/>
          <c:order val="0"/>
          <c:explosion val="38"/>
          <c:dPt>
            <c:idx val="0"/>
            <c:bubble3D val="0"/>
            <c:explosion val="23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28-4095-B693-D6A12B6F2F71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28-4095-B693-D6A12B6F2F7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B28-4095-B693-D6A12B6F2F71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28-4095-B693-D6A12B6F2F71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28-4095-B693-D6A12B6F2F71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B28-4095-B693-D6A12B6F2F71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B28-4095-B693-D6A12B6F2F71}"/>
              </c:ext>
            </c:extLst>
          </c:dPt>
          <c:dPt>
            <c:idx val="7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B28-4095-B693-D6A12B6F2F71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B28-4095-B693-D6A12B6F2F71}"/>
              </c:ext>
            </c:extLst>
          </c:dPt>
          <c:dPt>
            <c:idx val="9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B28-4095-B693-D6A12B6F2F71}"/>
              </c:ext>
            </c:extLst>
          </c:dPt>
          <c:dPt>
            <c:idx val="11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B28-4095-B693-D6A12B6F2F71}"/>
              </c:ext>
            </c:extLst>
          </c:dPt>
          <c:dPt>
            <c:idx val="1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B28-4095-B693-D6A12B6F2F71}"/>
              </c:ext>
            </c:extLst>
          </c:dPt>
          <c:cat>
            <c:strRef>
              <c:f>'Ark3'!$B$2:$B$14</c:f>
              <c:strCache>
                <c:ptCount val="13"/>
                <c:pt idx="0">
                  <c:v>Eksterne konsulenter </c:v>
                </c:pt>
                <c:pt idx="1">
                  <c:v>Ejendomsdrift, facility management m.v.</c:v>
                </c:pt>
                <c:pt idx="2">
                  <c:v>It-hardware, av-udstyr og kopimask.</c:v>
                </c:pt>
                <c:pt idx="3">
                  <c:v>Kurser og konferencer</c:v>
                </c:pt>
                <c:pt idx="4">
                  <c:v>Trykkeri, medieudgifter, fragt og porto</c:v>
                </c:pt>
                <c:pt idx="5">
                  <c:v>Rejser, transport og ophold</c:v>
                </c:pt>
                <c:pt idx="6">
                  <c:v>Ufordelt</c:v>
                </c:pt>
                <c:pt idx="7">
                  <c:v>Kantine, catering, forplejning, repræsentation</c:v>
                </c:pt>
                <c:pt idx="8">
                  <c:v>Kontorhold m. møbler</c:v>
                </c:pt>
                <c:pt idx="9">
                  <c:v>Advokat,læge, revisorer. m.fl. </c:v>
                </c:pt>
                <c:pt idx="10">
                  <c:v>Telefoni og data</c:v>
                </c:pt>
                <c:pt idx="11">
                  <c:v>Inst. specifikke varer og tjenesteydelser</c:v>
                </c:pt>
                <c:pt idx="12">
                  <c:v>Interne bet. (fx ØAC)</c:v>
                </c:pt>
              </c:strCache>
            </c:strRef>
          </c:cat>
          <c:val>
            <c:numRef>
              <c:f>'Ark3'!$C$2:$C$14</c:f>
              <c:numCache>
                <c:formatCode>#,##0</c:formatCode>
                <c:ptCount val="13"/>
                <c:pt idx="0">
                  <c:v>238040222</c:v>
                </c:pt>
                <c:pt idx="1">
                  <c:v>71297380</c:v>
                </c:pt>
                <c:pt idx="2">
                  <c:v>40455771</c:v>
                </c:pt>
                <c:pt idx="3">
                  <c:v>29185075</c:v>
                </c:pt>
                <c:pt idx="4">
                  <c:v>31027967</c:v>
                </c:pt>
                <c:pt idx="5">
                  <c:v>17636548</c:v>
                </c:pt>
                <c:pt idx="6">
                  <c:v>19335713</c:v>
                </c:pt>
                <c:pt idx="7">
                  <c:v>13807030</c:v>
                </c:pt>
                <c:pt idx="8">
                  <c:v>7896899</c:v>
                </c:pt>
                <c:pt idx="9">
                  <c:v>4251147</c:v>
                </c:pt>
                <c:pt idx="10">
                  <c:v>5238580</c:v>
                </c:pt>
                <c:pt idx="11">
                  <c:v>3048746</c:v>
                </c:pt>
                <c:pt idx="12">
                  <c:v>4707580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1B28-4095-B693-D6A12B6F2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8486781901516143"/>
          <c:y val="0.76307757215045502"/>
          <c:w val="0.10668438526202764"/>
          <c:h val="0.16940740424130796"/>
        </c:manualLayout>
      </c:layout>
      <c:overlay val="0"/>
      <c:txPr>
        <a:bodyPr/>
        <a:lstStyle/>
        <a:p>
          <a:pPr>
            <a:defRPr sz="1100"/>
          </a:pPr>
          <a:endParaRPr lang="da-DK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F270-88B6-4E03-BDA5-FEF37B1C4308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ABEE-6955-4767-B761-08D46C2001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081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434D-D85B-40B1-95F1-5BD482103815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6C1C0-B832-4A42-B5BC-F3DBC0FF72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942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7791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434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F380E-00BE-4700-95D7-EF06CBD7CCFC}" type="slidenum">
              <a:rPr lang="da-DK" smtClean="0"/>
              <a:pPr>
                <a:defRPr/>
              </a:pPr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27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365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696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518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44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837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580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964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150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77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354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46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D47A-A952-48FC-8FBE-FF9BAE2E0581}" type="datetimeFigureOut">
              <a:rPr lang="da-DK" smtClean="0"/>
              <a:t>06-02-2018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76FF-5F23-451E-8664-09898385E1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90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fst.dk/Offentlig-konkurrence/Udbud/Udbudsregler/Taerskelvaerdierne/Taerskelvaerdier-2016-og-201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dbudsportalen.dk/Aktuelt/Danmarks-nye-udbudslov/" TargetMode="External"/><Relationship Id="rId4" Type="http://schemas.openxmlformats.org/officeDocument/2006/relationships/hyperlink" Target="http://www.bedreudbud.d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-26092"/>
            <a:ext cx="8352607" cy="6381328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78929" y="332656"/>
            <a:ext cx="7700963" cy="719138"/>
          </a:xfrm>
          <a:noFill/>
        </p:spPr>
        <p:txBody>
          <a:bodyPr>
            <a:noAutofit/>
          </a:bodyPr>
          <a:lstStyle/>
          <a:p>
            <a:pPr algn="l"/>
            <a:r>
              <a:rPr lang="da-DK" sz="2400" b="1" dirty="0"/>
              <a:t>Gode råd om indkøb</a:t>
            </a:r>
            <a:br>
              <a:rPr lang="da-DK" sz="2400" b="1" dirty="0"/>
            </a:br>
            <a:endParaRPr lang="da-DK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99" y="1700808"/>
            <a:ext cx="7200801" cy="3744913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3">
              <a:lnSpc>
                <a:spcPct val="150000"/>
              </a:lnSpc>
            </a:pPr>
            <a:endParaRPr lang="da-DK" sz="1100" dirty="0"/>
          </a:p>
          <a:p>
            <a:pPr lvl="3">
              <a:lnSpc>
                <a:spcPct val="150000"/>
              </a:lnSpc>
            </a:pPr>
            <a:r>
              <a:rPr lang="da-DK" sz="1100" dirty="0"/>
              <a:t>	</a:t>
            </a: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>
                <a:solidFill>
                  <a:schemeClr val="bg2">
                    <a:lumMod val="25000"/>
                  </a:schemeClr>
                </a:solidFill>
              </a:rPr>
              <a:t>Få overblikket: Kig på indkøbet lidt fra oven </a:t>
            </a: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>
                <a:solidFill>
                  <a:schemeClr val="bg2">
                    <a:lumMod val="25000"/>
                  </a:schemeClr>
                </a:solidFill>
              </a:rPr>
              <a:t>Brug allerede indgåede indkøbsaftaler </a:t>
            </a: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>
                <a:solidFill>
                  <a:schemeClr val="bg2">
                    <a:lumMod val="25000"/>
                  </a:schemeClr>
                </a:solidFill>
              </a:rPr>
              <a:t>Bliv en del af et fællesskab</a:t>
            </a: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 smtClean="0">
                <a:solidFill>
                  <a:schemeClr val="bg2">
                    <a:lumMod val="25000"/>
                  </a:schemeClr>
                </a:solidFill>
              </a:rPr>
              <a:t>Undersøg markedet inden køb</a:t>
            </a:r>
            <a:endParaRPr lang="da-DK" sz="2000" dirty="0">
              <a:solidFill>
                <a:schemeClr val="bg2">
                  <a:lumMod val="25000"/>
                </a:schemeClr>
              </a:solidFill>
            </a:endParaRPr>
          </a:p>
          <a:p>
            <a:pPr marL="914400" lvl="1" indent="-457200" eaLnBrk="0" hangingPunct="0">
              <a:spcAft>
                <a:spcPct val="50000"/>
              </a:spcAft>
              <a:buFont typeface="+mj-lt"/>
              <a:buAutoNum type="arabicPeriod"/>
            </a:pPr>
            <a:r>
              <a:rPr lang="da-DK" sz="2000" dirty="0">
                <a:solidFill>
                  <a:schemeClr val="bg2">
                    <a:lumMod val="25000"/>
                  </a:schemeClr>
                </a:solidFill>
              </a:rPr>
              <a:t>Kend udbudsreglerne</a:t>
            </a:r>
            <a:endParaRPr lang="da-DK" sz="1600" dirty="0">
              <a:latin typeface="+mn-lt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971600" y="477274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bg2">
                    <a:lumMod val="25000"/>
                  </a:schemeClr>
                </a:solidFill>
              </a:rPr>
              <a:t>Vejledningen ”Gode råd til dit indkøb</a:t>
            </a:r>
            <a:r>
              <a:rPr lang="da-DK" sz="1200" dirty="0" smtClean="0">
                <a:solidFill>
                  <a:schemeClr val="bg2">
                    <a:lumMod val="25000"/>
                  </a:schemeClr>
                </a:solidFill>
              </a:rPr>
              <a:t>”</a:t>
            </a:r>
          </a:p>
          <a:p>
            <a:r>
              <a:rPr lang="da-DK" sz="1200" dirty="0">
                <a:solidFill>
                  <a:schemeClr val="bg2">
                    <a:lumMod val="25000"/>
                  </a:schemeClr>
                </a:solidFill>
              </a:rPr>
              <a:t>https://</a:t>
            </a:r>
            <a:r>
              <a:rPr lang="da-DK" sz="1200" dirty="0" smtClean="0">
                <a:solidFill>
                  <a:schemeClr val="bg2">
                    <a:lumMod val="25000"/>
                  </a:schemeClr>
                </a:solidFill>
              </a:rPr>
              <a:t>www.uvm.dk/institutioner-og-drift/oekonomi-og-drift/regulerede-institutioner/indkoeb/faa-hjaelp-og-inspiration-til-indkoeb</a:t>
            </a:r>
            <a:endParaRPr lang="da-DK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6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21269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rgbClr val="666699"/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Undersøg markedet</a:t>
            </a:r>
            <a:endParaRPr lang="da-DK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47049" y="1676446"/>
            <a:ext cx="7497359" cy="4272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endParaRPr lang="da-DK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bør udarbejdes retningslinjer for, hvornår der, i fravær af forpligtende aftaler, skal spørges flere leverandører.</a:t>
            </a:r>
          </a:p>
          <a:p>
            <a:pPr lvl="1" eaLnBrk="0" hangingPunct="0">
              <a:spcAft>
                <a:spcPct val="50000"/>
              </a:spcAft>
            </a:pPr>
            <a:endParaRPr lang="da-DK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Ordrestørrelser</a:t>
            </a:r>
          </a:p>
          <a:p>
            <a:pPr marL="742950" lvl="1" indent="-28575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Årsvolumen </a:t>
            </a:r>
          </a:p>
          <a:p>
            <a:pPr marL="742950" lvl="1" indent="-28575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Varetyper</a:t>
            </a:r>
          </a:p>
          <a:p>
            <a:pPr lvl="1" eaLnBrk="0" hangingPunct="0">
              <a:spcAft>
                <a:spcPct val="50000"/>
              </a:spcAft>
            </a:pPr>
            <a:endParaRPr lang="da-DK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På IKA.dk findes skabelon for tilbudsindhentning. </a:t>
            </a:r>
            <a:endParaRPr lang="da-DK" sz="1600" dirty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  <p:pic>
        <p:nvPicPr>
          <p:cNvPr id="5" name="Pladsholder til 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4517432" y="53995"/>
            <a:ext cx="1872208" cy="1224136"/>
          </a:xfrm>
          <a:prstGeom prst="rect">
            <a:avLst/>
          </a:prstGeom>
        </p:spPr>
      </p:pic>
      <p:pic>
        <p:nvPicPr>
          <p:cNvPr id="8" name="Pladsholder til bille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6507097" y="53995"/>
            <a:ext cx="1751408" cy="119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6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0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rgbClr val="666699"/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Kend </a:t>
            </a:r>
            <a:r>
              <a:rPr lang="da-D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udbudsreglerne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131650" y="1556792"/>
            <a:ext cx="7555269" cy="42484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r>
              <a:rPr lang="da-DK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Konkurrence- og Forbrugerstyrelsen</a:t>
            </a:r>
          </a:p>
          <a:p>
            <a:pPr lvl="1" eaLnBrk="0" hangingPunct="0">
              <a:spcAft>
                <a:spcPct val="50000"/>
              </a:spcAft>
            </a:pPr>
            <a:r>
              <a:rPr lang="da-DK" sz="1600" dirty="0">
                <a:solidFill>
                  <a:schemeClr val="bg1">
                    <a:lumMod val="95000"/>
                  </a:schemeClr>
                </a:solidFill>
                <a:hlinkClick r:id="rId3"/>
              </a:rPr>
              <a:t>http://www.kfst.dk/Offentlig-konkurrence/Udbud/Udbudsregler/Taerskelvaerdierne/Taerskelvaerdier-2016-og-2017</a:t>
            </a:r>
            <a:endParaRPr lang="da-DK" sz="1600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Konkurrence- og Forbrugerstyrelsen</a:t>
            </a:r>
          </a:p>
          <a:p>
            <a:pPr lvl="1" eaLnBrk="0" hangingPunct="0">
              <a:spcAft>
                <a:spcPct val="50000"/>
              </a:spcAft>
            </a:pPr>
            <a:r>
              <a:rPr lang="da-DK" sz="1600" dirty="0">
                <a:solidFill>
                  <a:schemeClr val="bg1">
                    <a:lumMod val="95000"/>
                  </a:schemeClr>
                </a:solidFill>
                <a:hlinkClick r:id="rId4"/>
              </a:rPr>
              <a:t>http://www.bedreudbud.dk/</a:t>
            </a:r>
            <a:endParaRPr lang="da-DK" sz="1600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r>
              <a:rPr lang="da-DK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KL (Kommunernes Landsforening)</a:t>
            </a:r>
          </a:p>
          <a:p>
            <a:pPr lvl="1" eaLnBrk="0" hangingPunct="0">
              <a:spcAft>
                <a:spcPct val="50000"/>
              </a:spcAft>
            </a:pPr>
            <a:r>
              <a:rPr lang="da-DK" sz="1600" dirty="0">
                <a:hlinkClick r:id="rId5"/>
              </a:rPr>
              <a:t>http://www.udbudsportalen.dk/Aktuelt/Danmarks-nye-udbudslov/</a:t>
            </a:r>
            <a:endParaRPr lang="da-DK" sz="1600" dirty="0"/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868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Få overblikket: 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Kig på indkøbet lidt fra oven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61146" y="1700808"/>
            <a:ext cx="7699285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dirty="0"/>
          </a:p>
          <a:p>
            <a:endParaRPr lang="da-D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Få overblik over de indkøb, der vejer tungt i regnskabet (</a:t>
            </a:r>
            <a:r>
              <a:rPr lang="da-DK" dirty="0">
                <a:solidFill>
                  <a:srgbClr val="FF0000"/>
                </a:solidFill>
              </a:rPr>
              <a:t>indkøbsdata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Hav så få leverandører som muligt inden for hvert vareområde (</a:t>
            </a:r>
            <a:r>
              <a:rPr lang="da-DK" dirty="0">
                <a:solidFill>
                  <a:srgbClr val="FF0000"/>
                </a:solidFill>
              </a:rPr>
              <a:t>koordinering)</a:t>
            </a:r>
          </a:p>
          <a:p>
            <a:pPr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Ingen yndlingsfarver og favoritkuglepenne! (</a:t>
            </a:r>
            <a:r>
              <a:rPr lang="da-DK" dirty="0">
                <a:solidFill>
                  <a:srgbClr val="FF0000"/>
                </a:solidFill>
              </a:rPr>
              <a:t>standardisering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Få overblik over, hvem der køber hvad (</a:t>
            </a:r>
            <a:r>
              <a:rPr lang="da-DK" dirty="0">
                <a:solidFill>
                  <a:srgbClr val="FF0000"/>
                </a:solidFill>
              </a:rPr>
              <a:t>organisering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Udarbejd en indkøbspolitik (</a:t>
            </a:r>
            <a:r>
              <a:rPr lang="da-DK" dirty="0">
                <a:solidFill>
                  <a:srgbClr val="FF0000"/>
                </a:solidFill>
              </a:rPr>
              <a:t>indkøb som prioriteret ledelsesområde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1" eaLnBrk="0" hangingPunct="0">
              <a:spcAft>
                <a:spcPct val="50000"/>
              </a:spcAft>
            </a:pP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424" y="260648"/>
            <a:ext cx="1965598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1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260649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vilke varer køber I flest af (indkøbsdata)?</a:t>
            </a:r>
            <a:r>
              <a:rPr lang="da-DK" sz="2000" b="1" cap="all" dirty="0"/>
              <a:t/>
            </a:r>
            <a:br>
              <a:rPr lang="da-DK" sz="2000" b="1" cap="all" dirty="0"/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86697" y="1680003"/>
            <a:ext cx="7410473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Hvilke typer varer købes der flest af på institutionen?</a:t>
            </a:r>
          </a:p>
          <a:p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Hvilke varegrupper vægter tungest i regnskabet? </a:t>
            </a:r>
          </a:p>
          <a:p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4625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 giver bedre forudsætninger for at tilrettelægge indkøbet effektivt og økonomisk (herunder: hvad skal købes på indkøbsaftaler, hvad skal i udbud/konkurrenceudsættes?)</a:t>
            </a:r>
          </a:p>
          <a:p>
            <a:endParaRPr lang="da-DK" sz="1400" dirty="0"/>
          </a:p>
          <a:p>
            <a:r>
              <a:rPr lang="da-DK" sz="1400" dirty="0"/>
              <a:t> 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16632"/>
            <a:ext cx="2511873" cy="1213106"/>
          </a:xfrm>
          <a:prstGeom prst="rect">
            <a:avLst/>
          </a:prstGeom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293271"/>
              </p:ext>
            </p:extLst>
          </p:nvPr>
        </p:nvGraphicFramePr>
        <p:xfrm>
          <a:off x="5292080" y="3429000"/>
          <a:ext cx="3240360" cy="266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798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999787" y="33265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Hav så få leverandører som muligt inden </a:t>
            </a:r>
            <a:br>
              <a: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hvert vareområde (koordinering)</a:t>
            </a:r>
            <a:br>
              <a: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000" b="1" cap="all" dirty="0"/>
              <a:t/>
            </a:r>
            <a:br>
              <a:rPr lang="da-DK" sz="2000" b="1" cap="all" dirty="0"/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86697" y="1700808"/>
            <a:ext cx="7410473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sz="1400" dirty="0"/>
          </a:p>
          <a:p>
            <a:r>
              <a:rPr lang="da-DK" sz="1400" dirty="0"/>
              <a:t> </a:t>
            </a:r>
          </a:p>
          <a:p>
            <a:pPr marL="452438" lvl="1" eaLnBrk="0" hangingPunct="0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Køber I samme type varer/ydelser hos flere forskellige leverandører, bør I overveje at samle indkøbet (volumen) hos en eller få leverandører. </a:t>
            </a:r>
          </a:p>
          <a:p>
            <a:pPr lvl="1" eaLnBrk="0" hangingPunct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19138" lvl="1" indent="-261938" eaLnBrk="0" hangingPunct="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 giver et stærkere grundlag for </a:t>
            </a:r>
          </a:p>
          <a:p>
            <a:pPr marL="719138" lvl="1" eaLnBrk="0" hangingPunct="0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indhentning af skarpe priser. </a:t>
            </a:r>
          </a:p>
          <a:p>
            <a:pPr lvl="1" eaLnBrk="0" hangingPunct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19138" lvl="1" indent="-261938" eaLnBrk="0" hangingPunct="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Kontrakt- og leverandørstyringen </a:t>
            </a:r>
          </a:p>
          <a:p>
            <a:pPr marL="719138" lvl="1" indent="-261938" eaLnBrk="0" hangingPunct="0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bliver mere overskuelig.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455" y="73500"/>
            <a:ext cx="1588913" cy="126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8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115616" y="264812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Ingen yndlingsfarver og favoritkuglepenne </a:t>
            </a:r>
            <a:br>
              <a: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(standardisering)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86697" y="1680003"/>
            <a:ext cx="7410473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Standardisering er en af grundpillerne i det effektive indkøb.</a:t>
            </a:r>
            <a:endParaRPr lang="da-DK" dirty="0"/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Priserne bliver skarpere , når udvalget af farver, former og modeller inden for en varegruppe (fx møbler eller computere) begrænses.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Standardisering er ikke altid populært hos slutbrugeren. Men der er besparelser at hente, når indkøbsvolumen samles på færre varenumre.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a-DK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1400" dirty="0"/>
              <a:t> 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607" y="262730"/>
            <a:ext cx="1536994" cy="1078038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8285"/>
            <a:ext cx="1536994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6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260649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Hvem køber ind i jeres organisation? </a:t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(indkøbsorganisationen)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86697" y="1680003"/>
            <a:ext cx="7410473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 indkøbet fordelt på flere hænder / flere adresser, er det en god ide at udarbejde en oversigt, så det er nemt for alle at lokalisere indkøberne. </a:t>
            </a:r>
          </a:p>
          <a:p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34988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1) Hvem køber?</a:t>
            </a:r>
          </a:p>
          <a:p>
            <a:pPr marL="534988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2) Hvad køber de? </a:t>
            </a:r>
          </a:p>
          <a:p>
            <a:pPr marL="534988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3) Hvem køber de ind til?</a:t>
            </a:r>
          </a:p>
          <a:p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 er ledelsens ansvar at udmelde, hvem der varetager indkøbsfunktionen herunder, hvem der er de ansvarlige for de løbende indkøb på skolen.</a:t>
            </a:r>
          </a:p>
          <a:p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stærk koordinering af de decentrale indkøb er et væsentlig bidrag til et effektivt indkøb.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Centrale regler og aftaleindgåelse – decentral disponering.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1400" dirty="0"/>
              <a:t> 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0"/>
            <a:ext cx="2535072" cy="130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5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9" y="260649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bg1">
                    <a:lumMod val="85000"/>
                  </a:schemeClr>
                </a:solidFill>
              </a:rPr>
              <a:t>Få overblikket</a:t>
            </a: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Indkøbspolitikken: </a:t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Fælles mål og retningslinjer for indkøbet</a:t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86697" y="1680002"/>
            <a:ext cx="7529719" cy="4269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1950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indkøbspolitikken fastsætter institutionen sine </a:t>
            </a:r>
            <a:r>
              <a:rPr lang="da-DK" dirty="0">
                <a:solidFill>
                  <a:srgbClr val="FF0000"/>
                </a:solidFill>
              </a:rPr>
              <a:t>mål og retningslinjer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indkøbet. På den måde kan indkøbspolitikken bidrage til at sikre, at</a:t>
            </a:r>
          </a:p>
          <a:p>
            <a:pPr marL="36195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1950"/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361950" lvl="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 har effektive indkøbsprocesser. </a:t>
            </a:r>
          </a:p>
          <a:p>
            <a:pPr marL="36195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1950" lvl="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Institutionens indkøb sker i henhold til gældende lovgivning.</a:t>
            </a:r>
          </a:p>
          <a:p>
            <a:pPr marL="361950" lvl="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19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 opnår fordelagtige priser.</a:t>
            </a:r>
          </a:p>
          <a:p>
            <a:pPr marL="361950"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1950" lvl="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 er et prioriteret ledelsesområde.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sz="1400" dirty="0"/>
              <a:t> 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40" y="151160"/>
            <a:ext cx="1958330" cy="106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3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116632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rgbClr val="669900"/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Brug allerede indgåede aftaler</a:t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47049" y="1676446"/>
            <a:ext cx="7569367" cy="43448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er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allerede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indhentet gode priser (og </a:t>
            </a:r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afløftet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udbudspligt) for jeres institutioner gennem de offentlige indkøbsaftaler: </a:t>
            </a:r>
          </a:p>
          <a:p>
            <a:pPr lvl="1" eaLnBrk="0" hangingPunct="0">
              <a:spcAft>
                <a:spcPct val="50000"/>
              </a:spcAft>
            </a:pPr>
            <a:endParaRPr lang="da-DK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Indkøbsaftaler hos SKI</a:t>
            </a:r>
          </a:p>
          <a:p>
            <a:pPr marL="800100" lvl="1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Indkøbsaftaler hos Statens Indkøb</a:t>
            </a:r>
          </a:p>
          <a:p>
            <a:pPr marL="800100" lvl="1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Indkøbsfællesskabets indkøbsaftaler </a:t>
            </a:r>
          </a:p>
          <a:p>
            <a:pPr marL="800100" lvl="1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Institutionens egne indkøbsaftaler</a:t>
            </a:r>
          </a:p>
          <a:p>
            <a:pPr lvl="1" eaLnBrk="0" hangingPunct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0" hangingPunct="0"/>
            <a:r>
              <a:rPr lang="da-DK" sz="1600" dirty="0">
                <a:solidFill>
                  <a:srgbClr val="FF0000"/>
                </a:solidFill>
              </a:rPr>
              <a:t>… og husk at følge op på brugen af indkøbsaftalerne</a:t>
            </a:r>
            <a:r>
              <a:rPr lang="da-DK" sz="1600" b="1" dirty="0">
                <a:solidFill>
                  <a:srgbClr val="FF0000"/>
                </a:solidFill>
              </a:rPr>
              <a:t>:</a:t>
            </a:r>
          </a:p>
          <a:p>
            <a:pPr lvl="1" eaLnBrk="0" hangingPunct="0"/>
            <a:endParaRPr lang="da-DK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57300" lvl="2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Kender brugerne aftalen? Ved de, at de skal bruge den</a:t>
            </a:r>
            <a:r>
              <a:rPr lang="da-DK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da-DK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57300" lvl="2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Anvendes </a:t>
            </a:r>
            <a:r>
              <a:rPr lang="da-DK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aftalerne i tilstrækkelig grad (</a:t>
            </a:r>
            <a:r>
              <a:rPr lang="da-DK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compliance</a:t>
            </a:r>
            <a:r>
              <a:rPr lang="da-DK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)?</a:t>
            </a:r>
          </a:p>
          <a:p>
            <a:pPr marL="1257300" lvl="2" indent="-342900" eaLnBrk="0" hangingPunct="0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da-DK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Fakturerer  </a:t>
            </a:r>
            <a:r>
              <a:rPr lang="da-DK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leverandørerne korrekt (til de aftalte priser)?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6627"/>
            <a:ext cx="230425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3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15631" y="21269"/>
            <a:ext cx="8352607" cy="6336704"/>
          </a:xfrm>
          <a:custGeom>
            <a:avLst/>
            <a:gdLst>
              <a:gd name="T0" fmla="*/ 2147483647 w 3540"/>
              <a:gd name="T1" fmla="*/ 0 h 3611"/>
              <a:gd name="T2" fmla="*/ 2147483647 w 3540"/>
              <a:gd name="T3" fmla="*/ 0 h 3611"/>
              <a:gd name="T4" fmla="*/ 2147483647 w 3540"/>
              <a:gd name="T5" fmla="*/ 2147483647 h 3611"/>
              <a:gd name="T6" fmla="*/ 2147483647 w 3540"/>
              <a:gd name="T7" fmla="*/ 2147483647 h 3611"/>
              <a:gd name="T8" fmla="*/ 2147483647 w 3540"/>
              <a:gd name="T9" fmla="*/ 2147483647 h 3611"/>
              <a:gd name="T10" fmla="*/ 2147483647 w 3540"/>
              <a:gd name="T11" fmla="*/ 2147483647 h 3611"/>
              <a:gd name="T12" fmla="*/ 2147483647 w 3540"/>
              <a:gd name="T13" fmla="*/ 2147483647 h 3611"/>
              <a:gd name="T14" fmla="*/ 2147483647 w 3540"/>
              <a:gd name="T15" fmla="*/ 2147483647 h 3611"/>
              <a:gd name="T16" fmla="*/ 2147483647 w 3540"/>
              <a:gd name="T17" fmla="*/ 2147483647 h 3611"/>
              <a:gd name="T18" fmla="*/ 2147483647 w 3540"/>
              <a:gd name="T19" fmla="*/ 0 h 36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40"/>
              <a:gd name="T31" fmla="*/ 0 h 3611"/>
              <a:gd name="T32" fmla="*/ 3540 w 3540"/>
              <a:gd name="T33" fmla="*/ 3611 h 36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40" h="3611">
                <a:moveTo>
                  <a:pt x="2" y="0"/>
                </a:moveTo>
                <a:lnTo>
                  <a:pt x="252" y="0"/>
                </a:lnTo>
                <a:lnTo>
                  <a:pt x="252" y="525"/>
                </a:lnTo>
                <a:cubicBezTo>
                  <a:pt x="252" y="525"/>
                  <a:pt x="251" y="708"/>
                  <a:pt x="435" y="708"/>
                </a:cubicBezTo>
                <a:cubicBezTo>
                  <a:pt x="1897" y="708"/>
                  <a:pt x="3359" y="708"/>
                  <a:pt x="3359" y="708"/>
                </a:cubicBezTo>
                <a:cubicBezTo>
                  <a:pt x="3359" y="708"/>
                  <a:pt x="3540" y="707"/>
                  <a:pt x="3540" y="890"/>
                </a:cubicBezTo>
                <a:cubicBezTo>
                  <a:pt x="3540" y="2250"/>
                  <a:pt x="3540" y="3611"/>
                  <a:pt x="3540" y="3611"/>
                </a:cubicBezTo>
                <a:cubicBezTo>
                  <a:pt x="3540" y="3611"/>
                  <a:pt x="1861" y="3611"/>
                  <a:pt x="183" y="3611"/>
                </a:cubicBezTo>
                <a:cubicBezTo>
                  <a:pt x="0" y="3611"/>
                  <a:pt x="3" y="3431"/>
                  <a:pt x="3" y="3431"/>
                </a:cubicBezTo>
                <a:lnTo>
                  <a:pt x="2" y="0"/>
                </a:lnTo>
                <a:close/>
              </a:path>
            </a:pathLst>
          </a:custGeom>
          <a:solidFill>
            <a:srgbClr val="CCCC00"/>
          </a:solidFill>
          <a:ln w="9525">
            <a:noFill/>
            <a:round/>
            <a:headEnd/>
            <a:tailEnd/>
          </a:ln>
        </p:spPr>
        <p:txBody>
          <a:bodyPr lIns="396000" tIns="1126800"/>
          <a:lstStyle/>
          <a:p>
            <a:endParaRPr lang="da-DK" dirty="0"/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title"/>
          </p:nvPr>
        </p:nvSpPr>
        <p:spPr>
          <a:xfrm>
            <a:off x="1043608" y="347666"/>
            <a:ext cx="7700963" cy="719138"/>
          </a:xfrm>
          <a:noFill/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Brug fællesskabet</a:t>
            </a:r>
            <a:br>
              <a:rPr lang="da-DK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a-DK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47049" y="1676446"/>
            <a:ext cx="7497359" cy="4272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 eaLnBrk="0" hangingPunct="0">
              <a:spcAft>
                <a:spcPct val="50000"/>
              </a:spcAft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udbudspligtige vareområder, som din institution </a:t>
            </a:r>
            <a:r>
              <a:rPr lang="da-DK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ikke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kan købe via aftaler hos SKI eller Statens Indkøb, kan med fordel købes ved at tilslutte sig aftaler i indkøbsfællesskaber:</a:t>
            </a:r>
          </a:p>
          <a:p>
            <a:pPr lvl="1" eaLnBrk="0" hangingPunct="0">
              <a:spcAft>
                <a:spcPct val="50000"/>
              </a:spcAft>
            </a:pPr>
            <a:endParaRPr lang="da-DK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 Nord – forankret på Tech College Aalborg</a:t>
            </a:r>
          </a:p>
          <a:p>
            <a:pPr marL="452438"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 </a:t>
            </a:r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Mercantec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forankret på </a:t>
            </a:r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Mercantec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 Viborg</a:t>
            </a:r>
          </a:p>
          <a:p>
            <a:pPr marL="452438"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Indkøbsfællesskabet Sjælland – forankret på CEU Selandia i Slagelse</a:t>
            </a:r>
          </a:p>
          <a:p>
            <a:pPr marL="452438"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Indkøbsfællesskabet IFIRS – forankret på </a:t>
            </a:r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Hansenberg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 Kolding</a:t>
            </a:r>
          </a:p>
          <a:p>
            <a:pPr marL="452438" lvl="0"/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8188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Indkøbsfællesskab for gymnasier – forankret på Slagelse Gymnasium</a:t>
            </a: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  <a:p>
            <a:pPr lvl="1" eaLnBrk="0" hangingPunct="0">
              <a:spcAft>
                <a:spcPct val="50000"/>
              </a:spcAft>
            </a:pPr>
            <a:endParaRPr lang="da-DK" sz="1600" dirty="0">
              <a:latin typeface="+mn-lt"/>
            </a:endParaRPr>
          </a:p>
        </p:txBody>
      </p:sp>
      <p:pic>
        <p:nvPicPr>
          <p:cNvPr id="5" name="Pladsholder til 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4517432" y="21269"/>
            <a:ext cx="1872208" cy="1224136"/>
          </a:xfrm>
          <a:prstGeom prst="rect">
            <a:avLst/>
          </a:prstGeom>
        </p:spPr>
      </p:pic>
      <p:pic>
        <p:nvPicPr>
          <p:cNvPr id="8" name="Pladsholder til bille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b="7156"/>
          <a:stretch>
            <a:fillRect/>
          </a:stretch>
        </p:blipFill>
        <p:spPr>
          <a:xfrm>
            <a:off x="6507097" y="53995"/>
            <a:ext cx="1751408" cy="119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2663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564</Words>
  <Application>Microsoft Office PowerPoint</Application>
  <PresentationFormat>Skærmshow (4:3)</PresentationFormat>
  <Paragraphs>139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Gode råd om indkøb </vt:lpstr>
      <vt:lpstr> 1. Få overblikket: Kig på indkøbet lidt fra oven </vt:lpstr>
      <vt:lpstr>  Få overblikket Hvilke varer køber I flest af (indkøbsdata)?  </vt:lpstr>
      <vt:lpstr>   Få overblikket Hav så få leverandører som muligt inden  for hvert vareområde (koordinering)   </vt:lpstr>
      <vt:lpstr> Få overblikket Ingen yndlingsfarver og favoritkuglepenne  (standardisering) </vt:lpstr>
      <vt:lpstr> Få overblikket Hvem køber ind i jeres organisation?  (indkøbsorganisationen) </vt:lpstr>
      <vt:lpstr> Få overblikket Indkøbspolitikken:  Fælles mål og retningslinjer for indkøbet </vt:lpstr>
      <vt:lpstr> 2. Brug allerede indgåede aftaler </vt:lpstr>
      <vt:lpstr> 3. Brug fællesskabet </vt:lpstr>
      <vt:lpstr> 4. Undersøg markedet</vt:lpstr>
      <vt:lpstr> 5. Kend udbudsreglerne 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Gode råd til dit indkøb</dc:title>
  <dc:creator>Undervisningsministeriet</dc:creator>
  <cp:lastModifiedBy>Undervisningsministeriet</cp:lastModifiedBy>
  <cp:revision>56</cp:revision>
  <cp:lastPrinted>2018-02-06T08:58:51Z</cp:lastPrinted>
  <dcterms:created xsi:type="dcterms:W3CDTF">2016-02-29T13:20:03Z</dcterms:created>
  <dcterms:modified xsi:type="dcterms:W3CDTF">2018-02-06T11:08:01Z</dcterms:modified>
</cp:coreProperties>
</file>