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4"/>
  </p:sldMasterIdLst>
  <p:notesMasterIdLst>
    <p:notesMasterId r:id="rId28"/>
  </p:notesMasterIdLst>
  <p:sldIdLst>
    <p:sldId id="256" r:id="rId5"/>
    <p:sldId id="264" r:id="rId6"/>
    <p:sldId id="262" r:id="rId7"/>
    <p:sldId id="265" r:id="rId8"/>
    <p:sldId id="266" r:id="rId9"/>
    <p:sldId id="267" r:id="rId10"/>
    <p:sldId id="268" r:id="rId11"/>
    <p:sldId id="269" r:id="rId12"/>
    <p:sldId id="270" r:id="rId13"/>
    <p:sldId id="275" r:id="rId14"/>
    <p:sldId id="276" r:id="rId15"/>
    <p:sldId id="277" r:id="rId16"/>
    <p:sldId id="278" r:id="rId17"/>
    <p:sldId id="279" r:id="rId18"/>
    <p:sldId id="280" r:id="rId19"/>
    <p:sldId id="281" r:id="rId20"/>
    <p:sldId id="282" r:id="rId21"/>
    <p:sldId id="283" r:id="rId22"/>
    <p:sldId id="291" r:id="rId23"/>
    <p:sldId id="284" r:id="rId24"/>
    <p:sldId id="289" r:id="rId25"/>
    <p:sldId id="292" r:id="rId26"/>
    <p:sldId id="293"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77">
          <p15:clr>
            <a:srgbClr val="A4A3A4"/>
          </p15:clr>
        </p15:guide>
        <p15:guide id="2" orient="horz" pos="3791">
          <p15:clr>
            <a:srgbClr val="A4A3A4"/>
          </p15:clr>
        </p15:guide>
        <p15:guide id="3" orient="horz" pos="3511">
          <p15:clr>
            <a:srgbClr val="A4A3A4"/>
          </p15:clr>
        </p15:guide>
        <p15:guide id="4" pos="587">
          <p15:clr>
            <a:srgbClr val="A4A3A4"/>
          </p15:clr>
        </p15:guide>
        <p15:guide id="5" pos="5496">
          <p15:clr>
            <a:srgbClr val="A4A3A4"/>
          </p15:clr>
        </p15:guide>
        <p15:guide id="6">
          <p15:clr>
            <a:srgbClr val="A4A3A4"/>
          </p15:clr>
        </p15:guide>
        <p15:guide id="7" pos="4511">
          <p15:clr>
            <a:srgbClr val="A4A3A4"/>
          </p15:clr>
        </p15:guide>
        <p15:guide id="8" pos="4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74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8" d="100"/>
          <a:sy n="108" d="100"/>
        </p:scale>
        <p:origin x="-984" y="-6"/>
      </p:cViewPr>
      <p:guideLst>
        <p:guide orient="horz" pos="777"/>
        <p:guide orient="horz" pos="3791"/>
        <p:guide orient="horz" pos="3511"/>
        <p:guide pos="587"/>
        <p:guide pos="5496"/>
        <p:guide/>
        <p:guide pos="4511"/>
        <p:guide pos="409"/>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346F0-474C-4B85-B90A-F1F457BCE76C}" type="datetimeFigureOut">
              <a:rPr lang="da-DK" smtClean="0"/>
              <a:t>16-10-2017</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A577B-8BCB-4F48-AC0A-3B926939AF63}" type="slidenum">
              <a:rPr lang="da-DK" smtClean="0"/>
              <a:t>‹nr.›</a:t>
            </a:fld>
            <a:endParaRPr lang="da-DK"/>
          </a:p>
        </p:txBody>
      </p:sp>
    </p:spTree>
    <p:extLst>
      <p:ext uri="{BB962C8B-B14F-4D97-AF65-F5344CB8AC3E}">
        <p14:creationId xmlns:p14="http://schemas.microsoft.com/office/powerpoint/2010/main" val="358737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a:t>
            </a:fld>
            <a:endParaRPr lang="da-DK" dirty="0"/>
          </a:p>
        </p:txBody>
      </p:sp>
    </p:spTree>
    <p:extLst>
      <p:ext uri="{BB962C8B-B14F-4D97-AF65-F5344CB8AC3E}">
        <p14:creationId xmlns:p14="http://schemas.microsoft.com/office/powerpoint/2010/main" val="399622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11</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12</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13</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14</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15</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16</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17</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3</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4</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5</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6</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7</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8</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9</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10</a:t>
            </a:fld>
            <a:endParaRPr lang="da-DK" dirty="0"/>
          </a:p>
        </p:txBody>
      </p:sp>
    </p:spTree>
    <p:extLst>
      <p:ext uri="{BB962C8B-B14F-4D97-AF65-F5344CB8AC3E}">
        <p14:creationId xmlns:p14="http://schemas.microsoft.com/office/powerpoint/2010/main" val="2121244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hyperlink" Target="http://foto.ucc.dk/lightbox/2981/12610530405281f60c93adc/"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hyperlink" Target="http://foto.ucc.dk/lightbox/2981/12610530405281f60c93adc/"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hyperlink" Target="http://foto.ucc.dk/lightbox/2981/12610530405281f60c93adc/"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14.png"/><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GRO Fors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
        <p:nvSpPr>
          <p:cNvPr id="2" name="Title 1"/>
          <p:cNvSpPr>
            <a:spLocks noGrp="1"/>
          </p:cNvSpPr>
          <p:nvPr>
            <p:ph type="ctrTitle"/>
          </p:nvPr>
        </p:nvSpPr>
        <p:spPr>
          <a:xfrm>
            <a:off x="643070" y="2361167"/>
            <a:ext cx="5220000" cy="1470025"/>
          </a:xfrm>
        </p:spPr>
        <p:txBody>
          <a:bodyPr anchor="b" anchorCtr="0">
            <a:normAutofit/>
          </a:bodyPr>
          <a:lstStyle>
            <a:lvl1pPr>
              <a:defRPr sz="360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Subtitle 2"/>
          <p:cNvSpPr>
            <a:spLocks noGrp="1"/>
          </p:cNvSpPr>
          <p:nvPr>
            <p:ph type="subTitle" idx="1"/>
          </p:nvPr>
        </p:nvSpPr>
        <p:spPr>
          <a:xfrm>
            <a:off x="643070" y="4125488"/>
            <a:ext cx="5220000" cy="189272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a:p>
        </p:txBody>
      </p:sp>
      <p:sp>
        <p:nvSpPr>
          <p:cNvPr id="4" name="Date Placeholder 3"/>
          <p:cNvSpPr>
            <a:spLocks noGrp="1"/>
          </p:cNvSpPr>
          <p:nvPr>
            <p:ph type="dt" sz="half" idx="10"/>
          </p:nvPr>
        </p:nvSpPr>
        <p:spPr>
          <a:xfrm>
            <a:off x="643070" y="6535816"/>
            <a:ext cx="1947729" cy="180000"/>
          </a:xfrm>
        </p:spPr>
        <p:txBody>
          <a:bodyPr/>
          <a:lstStyle>
            <a:lvl1pPr>
              <a:defRPr>
                <a:solidFill>
                  <a:schemeClr val="bg1"/>
                </a:solidFill>
              </a:defRPr>
            </a:lvl1pPr>
          </a:lstStyle>
          <a:p>
            <a:fld id="{A2BBB023-E1F6-4A3E-8D7C-A2AFB9211C95}" type="datetimeFigureOut">
              <a:rPr lang="da-DK" noProof="0" smtClean="0"/>
              <a:pPr/>
              <a:t>16-10-2017</a:t>
            </a:fld>
            <a:endParaRPr lang="da-DK"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noProof="0" smtClean="0"/>
              <a:pPr/>
              <a:t>‹nr.›</a:t>
            </a:fld>
            <a:endParaRPr lang="da-DK"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000" y="457390"/>
            <a:ext cx="859950" cy="5544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1249" y="447829"/>
            <a:ext cx="2088000" cy="5981950"/>
          </a:xfrm>
          <a:prstGeom prst="rect">
            <a:avLst/>
          </a:prstGeom>
        </p:spPr>
      </p:pic>
      <p:sp>
        <p:nvSpPr>
          <p:cNvPr id="12" name="TextBox 11"/>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sp>
        <p:nvSpPr>
          <p:cNvPr id="13" name="AutoShape 4"/>
          <p:cNvSpPr>
            <a:spLocks/>
          </p:cNvSpPr>
          <p:nvPr userDrawn="1"/>
        </p:nvSpPr>
        <p:spPr bwMode="gray">
          <a:xfrm>
            <a:off x="-2556792" y="0"/>
            <a:ext cx="246947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4"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72716" y="1231106"/>
            <a:ext cx="1800000" cy="178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60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RO Titel og indhold">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title"/>
          </p:nvPr>
        </p:nvSpPr>
        <p:spPr/>
        <p:txBody>
          <a:bodyPr/>
          <a:lstStyle>
            <a:lvl1pPr>
              <a:defRPr>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Content Placeholder 2"/>
          <p:cNvSpPr>
            <a:spLocks noGrp="1"/>
          </p:cNvSpPr>
          <p:nvPr>
            <p:ph idx="1"/>
          </p:nvPr>
        </p:nvSpPr>
        <p:spPr>
          <a:xfrm>
            <a:off x="932153" y="2580830"/>
            <a:ext cx="6699241" cy="342686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A2BBB023-E1F6-4A3E-8D7C-A2AFB9211C95}" type="datetimeFigureOut">
              <a:rPr lang="da-DK" smtClean="0"/>
              <a:pPr/>
              <a:t>16-10-2017</a:t>
            </a:fld>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smtClean="0"/>
              <a:pPr/>
              <a:t>‹nr.›</a:t>
            </a:fld>
            <a:endParaRPr lang="da-DK"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1666" y="3948161"/>
            <a:ext cx="869290" cy="2490445"/>
          </a:xfrm>
          <a:prstGeom prst="rect">
            <a:avLst/>
          </a:prstGeom>
        </p:spPr>
      </p:pic>
      <p:grpSp>
        <p:nvGrpSpPr>
          <p:cNvPr id="12" name="Group 11"/>
          <p:cNvGrpSpPr/>
          <p:nvPr userDrawn="1"/>
        </p:nvGrpSpPr>
        <p:grpSpPr>
          <a:xfrm>
            <a:off x="-1872716" y="4140045"/>
            <a:ext cx="1800000" cy="2717955"/>
            <a:chOff x="-1872716" y="4140045"/>
            <a:chExt cx="1800000" cy="2717955"/>
          </a:xfrm>
        </p:grpSpPr>
        <p:sp>
          <p:nvSpPr>
            <p:cNvPr id="13" name="TextBox 12"/>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userDrawn="1"/>
        </p:nvGrpSpPr>
        <p:grpSpPr>
          <a:xfrm>
            <a:off x="-2520788" y="2053027"/>
            <a:ext cx="2421881" cy="1789820"/>
            <a:chOff x="-2520788" y="1041947"/>
            <a:chExt cx="2421881" cy="1789820"/>
          </a:xfrm>
        </p:grpSpPr>
        <p:grpSp>
          <p:nvGrpSpPr>
            <p:cNvPr id="16" name="Group 15"/>
            <p:cNvGrpSpPr/>
            <p:nvPr userDrawn="1"/>
          </p:nvGrpSpPr>
          <p:grpSpPr>
            <a:xfrm>
              <a:off x="-2520788" y="1041947"/>
              <a:ext cx="2406488" cy="1538883"/>
              <a:chOff x="-2520788" y="1222697"/>
              <a:chExt cx="2406488" cy="1538883"/>
            </a:xfrm>
          </p:grpSpPr>
          <p:sp>
            <p:nvSpPr>
              <p:cNvPr id="27" name="TextBox 17"/>
              <p:cNvSpPr txBox="1">
                <a:spLocks noChangeArrowheads="1"/>
              </p:cNvSpPr>
              <p:nvPr userDrawn="1"/>
            </p:nvSpPr>
            <p:spPr bwMode="auto">
              <a:xfrm>
                <a:off x="-2520788" y="1222697"/>
                <a:ext cx="24064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rgbClr val="000000"/>
                    </a:solidFill>
                    <a:cs typeface="Arial" charset="0"/>
                  </a:rPr>
                  <a:t>Ønskes </a:t>
                </a:r>
                <a:r>
                  <a:rPr lang="da-DK" sz="1000" b="1" dirty="0" err="1" smtClean="0">
                    <a:solidFill>
                      <a:srgbClr val="000000"/>
                    </a:solidFill>
                    <a:cs typeface="Arial" charset="0"/>
                  </a:rPr>
                  <a:t>bullet</a:t>
                </a:r>
                <a:r>
                  <a:rPr lang="da-DK" sz="1000" b="1" dirty="0" smtClean="0">
                    <a:solidFill>
                      <a:srgbClr val="000000"/>
                    </a:solidFill>
                    <a:cs typeface="Arial" charset="0"/>
                  </a:rPr>
                  <a:t> brug da:</a:t>
                </a: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r>
                  <a:rPr lang="da-DK" sz="1000" b="1" dirty="0" err="1" smtClean="0">
                    <a:solidFill>
                      <a:srgbClr val="000000"/>
                    </a:solidFill>
                    <a:cs typeface="Arial" charset="0"/>
                  </a:rPr>
                  <a:t>Bullets</a:t>
                </a:r>
                <a:r>
                  <a:rPr lang="da-DK" sz="1000" b="1" dirty="0" smtClean="0">
                    <a:solidFill>
                      <a:srgbClr val="000000"/>
                    </a:solidFill>
                    <a:cs typeface="Arial" charset="0"/>
                  </a:rPr>
                  <a:t> generelt:</a:t>
                </a:r>
                <a:r>
                  <a:rPr lang="da-DK" sz="1000" dirty="0" smtClean="0">
                    <a:solidFill>
                      <a:srgbClr val="000000"/>
                    </a:solidFill>
                    <a:cs typeface="Arial" charset="0"/>
                  </a:rPr>
                  <a:t/>
                </a:r>
                <a:br>
                  <a:rPr lang="da-DK" sz="1000" dirty="0" smtClean="0">
                    <a:solidFill>
                      <a:srgbClr val="000000"/>
                    </a:solidFill>
                    <a:cs typeface="Arial" charset="0"/>
                  </a:rPr>
                </a:br>
                <a:r>
                  <a:rPr lang="da-DK" sz="1000" dirty="0" smtClean="0">
                    <a:solidFill>
                      <a:srgbClr val="000000"/>
                    </a:solidFill>
                    <a:cs typeface="Arial" charset="0"/>
                  </a:rPr>
                  <a:t>For at få punktopstilling på teksten (flere niveauer findes) brug ‘Forøg listeniveau’</a:t>
                </a:r>
              </a:p>
              <a:p>
                <a:pPr algn="r" eaLnBrk="1" hangingPunct="1">
                  <a:defRPr/>
                </a:pPr>
                <a:r>
                  <a:rPr lang="da-DK" sz="1000" dirty="0" smtClean="0">
                    <a:solidFill>
                      <a:srgbClr val="000000"/>
                    </a:solidFill>
                    <a:cs typeface="Arial" charset="0"/>
                  </a:rPr>
                  <a:t>For at få venstrestillet tekst uden punktopstilling, brug ‘Formindsk listeniveau’</a:t>
                </a:r>
              </a:p>
            </p:txBody>
          </p:sp>
          <p:grpSp>
            <p:nvGrpSpPr>
              <p:cNvPr id="28" name="Group 2"/>
              <p:cNvGrpSpPr>
                <a:grpSpLocks/>
              </p:cNvGrpSpPr>
              <p:nvPr userDrawn="1"/>
            </p:nvGrpSpPr>
            <p:grpSpPr bwMode="auto">
              <a:xfrm>
                <a:off x="-871538" y="1448780"/>
                <a:ext cx="733425" cy="265113"/>
                <a:chOff x="-871312" y="1988800"/>
                <a:chExt cx="733527" cy="265731"/>
              </a:xfrm>
            </p:grpSpPr>
            <p:pic>
              <p:nvPicPr>
                <p:cNvPr id="2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312" y="1988800"/>
                  <a:ext cx="733527"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bwMode="auto">
                <a:xfrm>
                  <a:off x="-853847" y="1988800"/>
                  <a:ext cx="238158" cy="246637"/>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nvGrpSpPr>
            <p:cNvPr id="17" name="Group 16"/>
            <p:cNvGrpSpPr/>
            <p:nvPr userDrawn="1"/>
          </p:nvGrpSpPr>
          <p:grpSpPr>
            <a:xfrm>
              <a:off x="-1091095" y="2580830"/>
              <a:ext cx="992188" cy="250937"/>
              <a:chOff x="-1091095" y="738076"/>
              <a:chExt cx="992188" cy="250937"/>
            </a:xfrm>
          </p:grpSpPr>
          <p:grpSp>
            <p:nvGrpSpPr>
              <p:cNvPr id="18" name="Group 2"/>
              <p:cNvGrpSpPr>
                <a:grpSpLocks/>
              </p:cNvGrpSpPr>
              <p:nvPr userDrawn="1"/>
            </p:nvGrpSpPr>
            <p:grpSpPr bwMode="auto">
              <a:xfrm>
                <a:off x="-1091095" y="738076"/>
                <a:ext cx="437608" cy="246173"/>
                <a:chOff x="-1214439" y="732970"/>
                <a:chExt cx="437608" cy="246063"/>
              </a:xfrm>
            </p:grpSpPr>
            <p:grpSp>
              <p:nvGrpSpPr>
                <p:cNvPr id="23" name="Group 3"/>
                <p:cNvGrpSpPr>
                  <a:grpSpLocks/>
                </p:cNvGrpSpPr>
                <p:nvPr/>
              </p:nvGrpSpPr>
              <p:grpSpPr bwMode="auto">
                <a:xfrm>
                  <a:off x="-1214439" y="741702"/>
                  <a:ext cx="428625" cy="228600"/>
                  <a:chOff x="-727592" y="3306446"/>
                  <a:chExt cx="429053" cy="228767"/>
                </a:xfrm>
              </p:grpSpPr>
              <p:pic>
                <p:nvPicPr>
                  <p:cNvPr id="25" name="Picture 14" descr="fke3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727591" y="3326403"/>
                    <a:ext cx="214527" cy="219137"/>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sp>
              <p:nvSpPr>
                <p:cNvPr id="24" name="Rounded Rectangle 23"/>
                <p:cNvSpPr/>
                <p:nvPr/>
              </p:nvSpPr>
              <p:spPr bwMode="auto">
                <a:xfrm>
                  <a:off x="-1014413" y="733082"/>
                  <a:ext cx="238125" cy="245953"/>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nvGrpSpPr>
              <p:cNvPr id="19" name="Group 28"/>
              <p:cNvGrpSpPr>
                <a:grpSpLocks/>
              </p:cNvGrpSpPr>
              <p:nvPr userDrawn="1"/>
            </p:nvGrpSpPr>
            <p:grpSpPr bwMode="auto">
              <a:xfrm>
                <a:off x="-559282" y="742840"/>
                <a:ext cx="460375" cy="246173"/>
                <a:chOff x="-561836" y="3417665"/>
                <a:chExt cx="460236" cy="245883"/>
              </a:xfrm>
            </p:grpSpPr>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sp>
              <p:nvSpPr>
                <p:cNvPr id="22" name="Rounded Rectangle 21"/>
                <p:cNvSpPr/>
                <p:nvPr/>
              </p:nvSpPr>
              <p:spPr>
                <a:xfrm>
                  <a:off x="-561835" y="3417776"/>
                  <a:ext cx="238053" cy="245772"/>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pic>
        <p:nvPicPr>
          <p:cNvPr id="31" name="Pictur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67645" y="461809"/>
            <a:ext cx="863996" cy="557009"/>
          </a:xfrm>
          <a:prstGeom prst="rect">
            <a:avLst/>
          </a:prstGeom>
        </p:spPr>
      </p:pic>
    </p:spTree>
    <p:extLst>
      <p:ext uri="{BB962C8B-B14F-4D97-AF65-F5344CB8AC3E}">
        <p14:creationId xmlns:p14="http://schemas.microsoft.com/office/powerpoint/2010/main" val="352729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og indhold m.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Content Placeholder 2"/>
          <p:cNvSpPr>
            <a:spLocks noGrp="1"/>
          </p:cNvSpPr>
          <p:nvPr>
            <p:ph idx="1"/>
          </p:nvPr>
        </p:nvSpPr>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4" name="Date Placeholder 3"/>
          <p:cNvSpPr>
            <a:spLocks noGrp="1"/>
          </p:cNvSpPr>
          <p:nvPr>
            <p:ph type="dt" sz="half" idx="10"/>
          </p:nvPr>
        </p:nvSpPr>
        <p:spPr/>
        <p:txBody>
          <a:bodyPr/>
          <a:lstStyle/>
          <a:p>
            <a:fld id="{A2BBB023-E1F6-4A3E-8D7C-A2AFB9211C95}" type="datetimeFigureOut">
              <a:rPr lang="da-DK" noProof="0" smtClean="0"/>
              <a:t>16-10-2017</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D707D0B0-DC4D-4E0F-AD56-94B0F5988DD8}" type="slidenum">
              <a:rPr lang="da-DK" noProof="0" smtClean="0"/>
              <a:t>‹nr.›</a:t>
            </a:fld>
            <a:endParaRPr lang="da-DK" noProof="0" dirty="0"/>
          </a:p>
        </p:txBody>
      </p:sp>
      <p:grpSp>
        <p:nvGrpSpPr>
          <p:cNvPr id="7" name="Group 6"/>
          <p:cNvGrpSpPr/>
          <p:nvPr userDrawn="1"/>
        </p:nvGrpSpPr>
        <p:grpSpPr>
          <a:xfrm>
            <a:off x="-1872716" y="4140045"/>
            <a:ext cx="1800000" cy="2717955"/>
            <a:chOff x="-1872716" y="4140045"/>
            <a:chExt cx="1800000" cy="2717955"/>
          </a:xfrm>
        </p:grpSpPr>
        <p:sp>
          <p:nvSpPr>
            <p:cNvPr id="8" name="TextBox 7"/>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8785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m.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5" name="Date Placeholder 4"/>
          <p:cNvSpPr>
            <a:spLocks noGrp="1"/>
          </p:cNvSpPr>
          <p:nvPr>
            <p:ph type="dt" sz="half" idx="10"/>
          </p:nvPr>
        </p:nvSpPr>
        <p:spPr/>
        <p:txBody>
          <a:bodyPr/>
          <a:lstStyle/>
          <a:p>
            <a:fld id="{A2BBB023-E1F6-4A3E-8D7C-A2AFB9211C95}" type="datetimeFigureOut">
              <a:rPr lang="da-DK" noProof="0" smtClean="0"/>
              <a:t>16-10-2017</a:t>
            </a:fld>
            <a:endParaRPr lang="da-DK" noProof="0" dirty="0"/>
          </a:p>
        </p:txBody>
      </p:sp>
      <p:sp>
        <p:nvSpPr>
          <p:cNvPr id="6" name="Footer Placeholder 5"/>
          <p:cNvSpPr>
            <a:spLocks noGrp="1"/>
          </p:cNvSpPr>
          <p:nvPr>
            <p:ph type="ftr" sz="quarter" idx="11"/>
          </p:nvPr>
        </p:nvSpPr>
        <p:spPr/>
        <p:txBody>
          <a:bodyPr/>
          <a:lstStyle/>
          <a:p>
            <a:endParaRPr lang="da-DK" noProof="0" dirty="0"/>
          </a:p>
        </p:txBody>
      </p:sp>
      <p:sp>
        <p:nvSpPr>
          <p:cNvPr id="7" name="Slide Number Placeholder 6"/>
          <p:cNvSpPr>
            <a:spLocks noGrp="1"/>
          </p:cNvSpPr>
          <p:nvPr>
            <p:ph type="sldNum" sz="quarter" idx="12"/>
          </p:nvPr>
        </p:nvSpPr>
        <p:spPr/>
        <p:txBody>
          <a:bodyPr/>
          <a:lstStyle/>
          <a:p>
            <a:fld id="{D707D0B0-DC4D-4E0F-AD56-94B0F5988DD8}" type="slidenum">
              <a:rPr lang="da-DK" noProof="0" smtClean="0"/>
              <a:t>‹nr.›</a:t>
            </a:fld>
            <a:endParaRPr lang="da-DK" noProof="0" dirty="0"/>
          </a:p>
        </p:txBody>
      </p:sp>
      <p:sp>
        <p:nvSpPr>
          <p:cNvPr id="8" name="Content Placeholder 2"/>
          <p:cNvSpPr>
            <a:spLocks noGrp="1"/>
          </p:cNvSpPr>
          <p:nvPr>
            <p:ph idx="1"/>
          </p:nvPr>
        </p:nvSpPr>
        <p:spPr>
          <a:xfrm>
            <a:off x="932152" y="2580830"/>
            <a:ext cx="3780000" cy="3426863"/>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9" name="Content Placeholder 2"/>
          <p:cNvSpPr>
            <a:spLocks noGrp="1"/>
          </p:cNvSpPr>
          <p:nvPr>
            <p:ph idx="13"/>
          </p:nvPr>
        </p:nvSpPr>
        <p:spPr>
          <a:xfrm>
            <a:off x="4939463" y="2580830"/>
            <a:ext cx="3780000" cy="3426863"/>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grpSp>
        <p:nvGrpSpPr>
          <p:cNvPr id="10" name="Group 9"/>
          <p:cNvGrpSpPr/>
          <p:nvPr userDrawn="1"/>
        </p:nvGrpSpPr>
        <p:grpSpPr>
          <a:xfrm>
            <a:off x="-1872716" y="4140045"/>
            <a:ext cx="1800000" cy="2717955"/>
            <a:chOff x="-1872716" y="4140045"/>
            <a:chExt cx="1800000" cy="2717955"/>
          </a:xfrm>
        </p:grpSpPr>
        <p:sp>
          <p:nvSpPr>
            <p:cNvPr id="11" name="TextBox 10"/>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8856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Date Placeholder 2"/>
          <p:cNvSpPr>
            <a:spLocks noGrp="1"/>
          </p:cNvSpPr>
          <p:nvPr>
            <p:ph type="dt" sz="half" idx="10"/>
          </p:nvPr>
        </p:nvSpPr>
        <p:spPr/>
        <p:txBody>
          <a:bodyPr/>
          <a:lstStyle/>
          <a:p>
            <a:fld id="{A2BBB023-E1F6-4A3E-8D7C-A2AFB9211C95}" type="datetimeFigureOut">
              <a:rPr lang="da-DK" noProof="0" smtClean="0"/>
              <a:t>16-10-2017</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D707D0B0-DC4D-4E0F-AD56-94B0F5988DD8}" type="slidenum">
              <a:rPr lang="da-DK" noProof="0" smtClean="0"/>
              <a:t>‹nr.›</a:t>
            </a:fld>
            <a:endParaRPr lang="da-DK" noProof="0" dirty="0"/>
          </a:p>
        </p:txBody>
      </p:sp>
      <p:grpSp>
        <p:nvGrpSpPr>
          <p:cNvPr id="6" name="Group 5"/>
          <p:cNvGrpSpPr/>
          <p:nvPr userDrawn="1"/>
        </p:nvGrpSpPr>
        <p:grpSpPr>
          <a:xfrm>
            <a:off x="-1872716" y="4140045"/>
            <a:ext cx="1800000" cy="2717955"/>
            <a:chOff x="-1872716" y="4140045"/>
            <a:chExt cx="1800000" cy="2717955"/>
          </a:xfrm>
        </p:grpSpPr>
        <p:sp>
          <p:nvSpPr>
            <p:cNvPr id="7" name="TextBox 6"/>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5190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Kun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BB023-E1F6-4A3E-8D7C-A2AFB9211C95}" type="datetimeFigureOut">
              <a:rPr lang="da-DK" noProof="0" smtClean="0"/>
              <a:t>16-10-2017</a:t>
            </a:fld>
            <a:endParaRPr lang="da-DK" noProof="0" dirty="0"/>
          </a:p>
        </p:txBody>
      </p:sp>
      <p:sp>
        <p:nvSpPr>
          <p:cNvPr id="3" name="Footer Placeholder 2"/>
          <p:cNvSpPr>
            <a:spLocks noGrp="1"/>
          </p:cNvSpPr>
          <p:nvPr>
            <p:ph type="ftr" sz="quarter" idx="11"/>
          </p:nvPr>
        </p:nvSpPr>
        <p:spPr/>
        <p:txBody>
          <a:bodyPr/>
          <a:lstStyle/>
          <a:p>
            <a:endParaRPr lang="da-DK" noProof="0" dirty="0"/>
          </a:p>
        </p:txBody>
      </p:sp>
      <p:sp>
        <p:nvSpPr>
          <p:cNvPr id="4" name="Slide Number Placeholder 3"/>
          <p:cNvSpPr>
            <a:spLocks noGrp="1"/>
          </p:cNvSpPr>
          <p:nvPr>
            <p:ph type="sldNum" sz="quarter" idx="12"/>
          </p:nvPr>
        </p:nvSpPr>
        <p:spPr/>
        <p:txBody>
          <a:bodyPr/>
          <a:lstStyle/>
          <a:p>
            <a:fld id="{D707D0B0-DC4D-4E0F-AD56-94B0F5988DD8}" type="slidenum">
              <a:rPr lang="da-DK" noProof="0" smtClean="0"/>
              <a:t>‹nr.›</a:t>
            </a:fld>
            <a:endParaRPr lang="da-DK" noProof="0" dirty="0"/>
          </a:p>
        </p:txBody>
      </p:sp>
      <p:grpSp>
        <p:nvGrpSpPr>
          <p:cNvPr id="5" name="Group 4"/>
          <p:cNvGrpSpPr/>
          <p:nvPr userDrawn="1"/>
        </p:nvGrpSpPr>
        <p:grpSpPr>
          <a:xfrm>
            <a:off x="-1872716" y="4140045"/>
            <a:ext cx="1800000" cy="2717955"/>
            <a:chOff x="-1872716" y="4140045"/>
            <a:chExt cx="1800000" cy="2717955"/>
          </a:xfrm>
        </p:grpSpPr>
        <p:sp>
          <p:nvSpPr>
            <p:cNvPr id="6" name="TextBox 5"/>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960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LÆR Fors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p:nvPr>
        </p:nvSpPr>
        <p:spPr>
          <a:xfrm>
            <a:off x="643070" y="2361167"/>
            <a:ext cx="5220000" cy="1470025"/>
          </a:xfrm>
        </p:spPr>
        <p:txBody>
          <a:bodyPr anchor="b" anchorCtr="0">
            <a:normAutofit/>
          </a:bodyPr>
          <a:lstStyle>
            <a:lvl1pPr>
              <a:defRPr sz="360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Subtitle 2"/>
          <p:cNvSpPr>
            <a:spLocks noGrp="1"/>
          </p:cNvSpPr>
          <p:nvPr>
            <p:ph type="subTitle" idx="1"/>
          </p:nvPr>
        </p:nvSpPr>
        <p:spPr>
          <a:xfrm>
            <a:off x="643070" y="4125488"/>
            <a:ext cx="5220000" cy="189272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noProof="0" smtClean="0"/>
              <a:pPr/>
              <a:t>‹nr.›</a:t>
            </a:fld>
            <a:endParaRPr lang="da-DK"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0031" y="447829"/>
            <a:ext cx="1786816" cy="5981950"/>
          </a:xfrm>
          <a:prstGeom prst="rect">
            <a:avLst/>
          </a:prstGeom>
        </p:spPr>
      </p:pic>
      <p:sp>
        <p:nvSpPr>
          <p:cNvPr id="12" name="Date Placeholder 3"/>
          <p:cNvSpPr>
            <a:spLocks noGrp="1"/>
          </p:cNvSpPr>
          <p:nvPr>
            <p:ph type="dt" sz="half" idx="10"/>
          </p:nvPr>
        </p:nvSpPr>
        <p:spPr>
          <a:xfrm>
            <a:off x="643070" y="6535816"/>
            <a:ext cx="1947729" cy="180000"/>
          </a:xfrm>
        </p:spPr>
        <p:txBody>
          <a:bodyPr/>
          <a:lstStyle>
            <a:lvl1pPr>
              <a:defRPr>
                <a:solidFill>
                  <a:schemeClr val="bg1"/>
                </a:solidFill>
              </a:defRPr>
            </a:lvl1pPr>
          </a:lstStyle>
          <a:p>
            <a:fld id="{A2BBB023-E1F6-4A3E-8D7C-A2AFB9211C95}" type="datetimeFigureOut">
              <a:rPr lang="da-DK" noProof="0" smtClean="0"/>
              <a:pPr/>
              <a:t>16-10-2017</a:t>
            </a:fld>
            <a:endParaRPr lang="da-DK" noProof="0" dirty="0"/>
          </a:p>
        </p:txBody>
      </p:sp>
      <p:sp>
        <p:nvSpPr>
          <p:cNvPr id="17" name="TextBox 16"/>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57390"/>
            <a:ext cx="859950" cy="554400"/>
          </a:xfrm>
          <a:prstGeom prst="rect">
            <a:avLst/>
          </a:prstGeom>
        </p:spPr>
      </p:pic>
    </p:spTree>
    <p:extLst>
      <p:ext uri="{BB962C8B-B14F-4D97-AF65-F5344CB8AC3E}">
        <p14:creationId xmlns:p14="http://schemas.microsoft.com/office/powerpoint/2010/main" val="47105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EL Fors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p:nvPr>
        </p:nvSpPr>
        <p:spPr>
          <a:xfrm>
            <a:off x="643071" y="2361167"/>
            <a:ext cx="5040000" cy="1470025"/>
          </a:xfrm>
        </p:spPr>
        <p:txBody>
          <a:bodyPr anchor="b" anchorCtr="0">
            <a:normAutofit/>
          </a:bodyPr>
          <a:lstStyle>
            <a:lvl1pPr>
              <a:defRPr sz="360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Subtitle 2"/>
          <p:cNvSpPr>
            <a:spLocks noGrp="1"/>
          </p:cNvSpPr>
          <p:nvPr>
            <p:ph type="subTitle" idx="1"/>
          </p:nvPr>
        </p:nvSpPr>
        <p:spPr>
          <a:xfrm>
            <a:off x="643071" y="4125488"/>
            <a:ext cx="5040000" cy="189272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noProof="0" smtClean="0"/>
              <a:pPr/>
              <a:t>‹nr.›</a:t>
            </a:fld>
            <a:endParaRPr lang="da-DK" noProof="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9237" y="350900"/>
            <a:ext cx="2394000" cy="6076090"/>
          </a:xfrm>
          <a:prstGeom prst="rect">
            <a:avLst/>
          </a:prstGeom>
        </p:spPr>
      </p:pic>
      <p:sp>
        <p:nvSpPr>
          <p:cNvPr id="12" name="Date Placeholder 3"/>
          <p:cNvSpPr>
            <a:spLocks noGrp="1"/>
          </p:cNvSpPr>
          <p:nvPr>
            <p:ph type="dt" sz="half" idx="10"/>
          </p:nvPr>
        </p:nvSpPr>
        <p:spPr>
          <a:xfrm>
            <a:off x="643070" y="6535816"/>
            <a:ext cx="1947729" cy="180000"/>
          </a:xfrm>
        </p:spPr>
        <p:txBody>
          <a:bodyPr/>
          <a:lstStyle>
            <a:lvl1pPr>
              <a:defRPr>
                <a:solidFill>
                  <a:schemeClr val="bg1"/>
                </a:solidFill>
              </a:defRPr>
            </a:lvl1pPr>
          </a:lstStyle>
          <a:p>
            <a:fld id="{A2BBB023-E1F6-4A3E-8D7C-A2AFB9211C95}" type="datetimeFigureOut">
              <a:rPr lang="da-DK" noProof="0" smtClean="0"/>
              <a:pPr/>
              <a:t>16-10-2017</a:t>
            </a:fld>
            <a:endParaRPr lang="da-DK" noProof="0" dirty="0"/>
          </a:p>
        </p:txBody>
      </p:sp>
      <p:sp>
        <p:nvSpPr>
          <p:cNvPr id="13" name="TextBox 12"/>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57390"/>
            <a:ext cx="859950" cy="554400"/>
          </a:xfrm>
          <a:prstGeom prst="rect">
            <a:avLst/>
          </a:prstGeom>
        </p:spPr>
      </p:pic>
    </p:spTree>
    <p:extLst>
      <p:ext uri="{BB962C8B-B14F-4D97-AF65-F5344CB8AC3E}">
        <p14:creationId xmlns:p14="http://schemas.microsoft.com/office/powerpoint/2010/main" val="178618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D Forside">
    <p:spTree>
      <p:nvGrpSpPr>
        <p:cNvPr id="1" name=""/>
        <p:cNvGrpSpPr/>
        <p:nvPr/>
      </p:nvGrpSpPr>
      <p:grpSpPr>
        <a:xfrm>
          <a:off x="0" y="0"/>
          <a:ext cx="0" cy="0"/>
          <a:chOff x="0" y="0"/>
          <a:chExt cx="0" cy="0"/>
        </a:xfrm>
      </p:grpSpPr>
      <p:sp>
        <p:nvSpPr>
          <p:cNvPr id="2" name="Title 1"/>
          <p:cNvSpPr>
            <a:spLocks noGrp="1"/>
          </p:cNvSpPr>
          <p:nvPr>
            <p:ph type="ctrTitle"/>
          </p:nvPr>
        </p:nvSpPr>
        <p:spPr>
          <a:xfrm>
            <a:off x="643071" y="5016381"/>
            <a:ext cx="5376730" cy="1075114"/>
          </a:xfrm>
        </p:spPr>
        <p:txBody>
          <a:bodyPr anchor="b" anchorCtr="0">
            <a:normAutofit/>
          </a:bodyPr>
          <a:lstStyle>
            <a:lvl1pPr>
              <a:defRPr sz="360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Subtitle 2"/>
          <p:cNvSpPr>
            <a:spLocks noGrp="1"/>
          </p:cNvSpPr>
          <p:nvPr>
            <p:ph type="subTitle" idx="1"/>
          </p:nvPr>
        </p:nvSpPr>
        <p:spPr>
          <a:xfrm>
            <a:off x="643071" y="6210712"/>
            <a:ext cx="5376730" cy="32510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a:p>
        </p:txBody>
      </p:sp>
      <p:sp>
        <p:nvSpPr>
          <p:cNvPr id="5" name="Footer Placeholder 4"/>
          <p:cNvSpPr>
            <a:spLocks noGrp="1"/>
          </p:cNvSpPr>
          <p:nvPr>
            <p:ph type="ftr" sz="quarter" idx="11"/>
          </p:nvPr>
        </p:nvSpPr>
        <p:spPr>
          <a:xfrm>
            <a:off x="3124200" y="7069230"/>
            <a:ext cx="2895600" cy="180000"/>
          </a:xfrm>
        </p:spPr>
        <p:txBody>
          <a:bodyPr/>
          <a:lstStyle>
            <a:lvl1pPr>
              <a:defRPr>
                <a:solidFill>
                  <a:schemeClr val="bg1">
                    <a:lumMod val="75000"/>
                  </a:schemeClr>
                </a:solidFill>
              </a:defRPr>
            </a:lvl1pPr>
          </a:lstStyle>
          <a:p>
            <a:endParaRPr lang="da-DK" noProof="0" dirty="0"/>
          </a:p>
        </p:txBody>
      </p:sp>
      <p:sp>
        <p:nvSpPr>
          <p:cNvPr id="6" name="Slide Number Placeholder 5"/>
          <p:cNvSpPr>
            <a:spLocks noGrp="1"/>
          </p:cNvSpPr>
          <p:nvPr>
            <p:ph type="sldNum" sz="quarter" idx="12"/>
          </p:nvPr>
        </p:nvSpPr>
        <p:spPr>
          <a:xfrm>
            <a:off x="6553200" y="7069230"/>
            <a:ext cx="2163509" cy="180000"/>
          </a:xfrm>
        </p:spPr>
        <p:txBody>
          <a:bodyPr/>
          <a:lstStyle>
            <a:lvl1pPr>
              <a:defRPr>
                <a:solidFill>
                  <a:schemeClr val="bg1">
                    <a:lumMod val="75000"/>
                  </a:schemeClr>
                </a:solidFill>
              </a:defRPr>
            </a:lvl1pPr>
          </a:lstStyle>
          <a:p>
            <a:fld id="{D707D0B0-DC4D-4E0F-AD56-94B0F5988DD8}" type="slidenum">
              <a:rPr lang="da-DK" noProof="0" smtClean="0"/>
              <a:pPr/>
              <a:t>‹nr.›</a:t>
            </a:fld>
            <a:endParaRPr lang="da-DK"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7643" y="5871095"/>
            <a:ext cx="864000" cy="557009"/>
          </a:xfrm>
          <a:prstGeom prst="rect">
            <a:avLst/>
          </a:prstGeom>
        </p:spPr>
      </p:pic>
      <p:sp>
        <p:nvSpPr>
          <p:cNvPr id="12" name="Date Placeholder 3"/>
          <p:cNvSpPr>
            <a:spLocks noGrp="1"/>
          </p:cNvSpPr>
          <p:nvPr>
            <p:ph type="dt" sz="half" idx="10"/>
          </p:nvPr>
        </p:nvSpPr>
        <p:spPr>
          <a:xfrm>
            <a:off x="643070" y="7069230"/>
            <a:ext cx="1947729" cy="180000"/>
          </a:xfrm>
        </p:spPr>
        <p:txBody>
          <a:bodyPr/>
          <a:lstStyle>
            <a:lvl1pPr>
              <a:defRPr>
                <a:solidFill>
                  <a:schemeClr val="bg1">
                    <a:lumMod val="75000"/>
                  </a:schemeClr>
                </a:solidFill>
              </a:defRPr>
            </a:lvl1pPr>
          </a:lstStyle>
          <a:p>
            <a:fld id="{A2BBB023-E1F6-4A3E-8D7C-A2AFB9211C95}" type="datetimeFigureOut">
              <a:rPr lang="da-DK" noProof="0" smtClean="0"/>
              <a:pPr/>
              <a:t>16-10-2017</a:t>
            </a:fld>
            <a:endParaRPr lang="da-DK" noProof="0" dirty="0"/>
          </a:p>
        </p:txBody>
      </p:sp>
      <p:sp>
        <p:nvSpPr>
          <p:cNvPr id="14" name="Picture Placeholder 13"/>
          <p:cNvSpPr>
            <a:spLocks noGrp="1"/>
          </p:cNvSpPr>
          <p:nvPr>
            <p:ph type="pic" sz="quarter" idx="13"/>
          </p:nvPr>
        </p:nvSpPr>
        <p:spPr>
          <a:xfrm>
            <a:off x="0" y="0"/>
            <a:ext cx="9144000" cy="4683125"/>
          </a:xfrm>
        </p:spPr>
        <p:txBody>
          <a:bodyPr tIns="2520000">
            <a:normAutofit/>
          </a:bodyPr>
          <a:lstStyle>
            <a:lvl1pPr marL="0" indent="0" algn="ctr">
              <a:buNone/>
              <a:defRPr sz="1600"/>
            </a:lvl1pPr>
          </a:lstStyle>
          <a:p>
            <a:endParaRPr lang="da-DK" noProof="0"/>
          </a:p>
        </p:txBody>
      </p:sp>
      <p:sp>
        <p:nvSpPr>
          <p:cNvPr id="16" name="Text Placeholder 15"/>
          <p:cNvSpPr>
            <a:spLocks noGrp="1"/>
          </p:cNvSpPr>
          <p:nvPr>
            <p:ph type="body" sz="quarter" idx="14"/>
          </p:nvPr>
        </p:nvSpPr>
        <p:spPr>
          <a:xfrm>
            <a:off x="6523200" y="414000"/>
            <a:ext cx="2196000" cy="5112000"/>
          </a:xfrm>
          <a:blipFill>
            <a:blip r:embed="rId3"/>
            <a:stretch>
              <a:fillRect/>
            </a:stretch>
          </a:blipFill>
        </p:spPr>
        <p:txBody>
          <a:bodyPr tIns="18000000">
            <a:normAutofit/>
          </a:bodyPr>
          <a:lstStyle>
            <a:lvl1pPr marL="0" indent="0">
              <a:buNone/>
              <a:defRPr sz="100"/>
            </a:lvl1pPr>
          </a:lstStyle>
          <a:p>
            <a:pPr lvl="0"/>
            <a:r>
              <a:rPr lang="da-DK" noProof="0" dirty="0" err="1" smtClean="0"/>
              <a:t>Click</a:t>
            </a:r>
            <a:r>
              <a:rPr lang="da-DK" noProof="0" dirty="0" smtClean="0"/>
              <a:t> to </a:t>
            </a:r>
            <a:r>
              <a:rPr lang="da-DK" noProof="0" dirty="0" err="1" smtClean="0"/>
              <a:t>edit</a:t>
            </a:r>
            <a:endParaRPr lang="da-DK" noProof="0" dirty="0"/>
          </a:p>
        </p:txBody>
      </p:sp>
      <p:grpSp>
        <p:nvGrpSpPr>
          <p:cNvPr id="24" name="Group 23"/>
          <p:cNvGrpSpPr/>
          <p:nvPr userDrawn="1"/>
        </p:nvGrpSpPr>
        <p:grpSpPr>
          <a:xfrm>
            <a:off x="-1764704" y="-8259"/>
            <a:ext cx="1670805" cy="1379559"/>
            <a:chOff x="-1764704" y="2854651"/>
            <a:chExt cx="1670805" cy="1379559"/>
          </a:xfrm>
        </p:grpSpPr>
        <p:sp>
          <p:nvSpPr>
            <p:cNvPr id="22" name="TextBox 21"/>
            <p:cNvSpPr txBox="1"/>
            <p:nvPr userDrawn="1"/>
          </p:nvSpPr>
          <p:spPr>
            <a:xfrm>
              <a:off x="-1764704" y="3233936"/>
              <a:ext cx="1657350" cy="1000274"/>
            </a:xfrm>
            <a:prstGeom prst="rect">
              <a:avLst/>
            </a:prstGeom>
            <a:noFill/>
          </p:spPr>
          <p:txBody>
            <a:bodyPr lIns="0" tIns="0" rIns="0" bIns="0">
              <a:spAutoFit/>
            </a:bodyPr>
            <a:lstStyle/>
            <a:p>
              <a:pPr algn="r">
                <a:spcBef>
                  <a:spcPts val="600"/>
                </a:spcBef>
                <a:defRPr/>
              </a:pPr>
              <a:r>
                <a:rPr lang="da-DK" sz="1000" b="1" noProof="1" smtClean="0">
                  <a:solidFill>
                    <a:srgbClr val="000000"/>
                  </a:solidFill>
                  <a:latin typeface="+mn-lt"/>
                </a:rPr>
                <a:t>Indsæt billeder</a:t>
              </a:r>
              <a:br>
                <a:rPr lang="da-DK" sz="1000" b="1" noProof="1" smtClean="0">
                  <a:solidFill>
                    <a:srgbClr val="000000"/>
                  </a:solidFill>
                  <a:latin typeface="+mn-lt"/>
                </a:rPr>
              </a:br>
              <a:r>
                <a:rPr lang="da-DK" sz="1000" dirty="0" smtClean="0">
                  <a:solidFill>
                    <a:srgbClr val="000000"/>
                  </a:solidFill>
                  <a:effectLst/>
                </a:rPr>
                <a:t>Klik på ikonet og indsæt </a:t>
              </a:r>
              <a:br>
                <a:rPr lang="da-DK" sz="1000" dirty="0" smtClean="0">
                  <a:solidFill>
                    <a:srgbClr val="000000"/>
                  </a:solidFill>
                  <a:effectLst/>
                </a:rPr>
              </a:br>
              <a:r>
                <a:rPr lang="da-DK" sz="1000" dirty="0" smtClean="0">
                  <a:solidFill>
                    <a:srgbClr val="000000"/>
                  </a:solidFill>
                  <a:effectLst/>
                </a:rPr>
                <a:t>et billede</a:t>
              </a:r>
              <a:br>
                <a:rPr lang="da-DK" sz="1000" dirty="0" smtClean="0">
                  <a:solidFill>
                    <a:srgbClr val="000000"/>
                  </a:solidFill>
                  <a:effectLst/>
                </a:rPr>
              </a:br>
              <a:r>
                <a:rPr lang="da-DK" sz="1000" dirty="0" smtClean="0">
                  <a:solidFill>
                    <a:srgbClr val="000000"/>
                  </a:solidFill>
                  <a:effectLst/>
                </a:rPr>
                <a:t>Billedbanken findes her:</a:t>
              </a:r>
            </a:p>
            <a:p>
              <a:pPr algn="r">
                <a:spcBef>
                  <a:spcPts val="600"/>
                </a:spcBef>
                <a:defRPr/>
              </a:pPr>
              <a:r>
                <a:rPr lang="da-DK" sz="1000" dirty="0" smtClean="0">
                  <a:effectLst/>
                  <a:hlinkClick r:id="rId4"/>
                </a:rPr>
                <a:t>http://foto.ucc.dk/lightbox/2981/12610530405281f60c93adc/</a:t>
              </a:r>
              <a:endParaRPr lang="da-DK" sz="1000" b="1" noProof="1" smtClean="0">
                <a:solidFill>
                  <a:srgbClr val="000000"/>
                </a:solidFill>
                <a:latin typeface="+mn-lt"/>
              </a:endParaRPr>
            </a:p>
          </p:txBody>
        </p:sp>
        <p:pic>
          <p:nvPicPr>
            <p:cNvPr id="23"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7804"/>
            <a:stretch/>
          </p:blipFill>
          <p:spPr bwMode="auto">
            <a:xfrm>
              <a:off x="-452925" y="2854651"/>
              <a:ext cx="359026" cy="34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26"/>
          <p:cNvGrpSpPr/>
          <p:nvPr userDrawn="1"/>
        </p:nvGrpSpPr>
        <p:grpSpPr>
          <a:xfrm>
            <a:off x="-1872716" y="4140045"/>
            <a:ext cx="1800000" cy="2717955"/>
            <a:chOff x="-1872716" y="4140045"/>
            <a:chExt cx="1800000" cy="2717955"/>
          </a:xfrm>
        </p:grpSpPr>
        <p:sp>
          <p:nvSpPr>
            <p:cNvPr id="25" name="TextBox 24"/>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2396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ÆS Forsid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0" y="0"/>
            <a:ext cx="9144000" cy="4683125"/>
          </a:xfrm>
        </p:spPr>
        <p:txBody>
          <a:bodyPr tIns="2520000">
            <a:normAutofit/>
          </a:bodyPr>
          <a:lstStyle>
            <a:lvl1pPr marL="0" indent="0" algn="ctr">
              <a:buNone/>
              <a:defRPr sz="1600"/>
            </a:lvl1pPr>
          </a:lstStyle>
          <a:p>
            <a:endParaRPr lang="da-DK" noProof="0"/>
          </a:p>
        </p:txBody>
      </p:sp>
      <p:sp>
        <p:nvSpPr>
          <p:cNvPr id="2" name="Title 1"/>
          <p:cNvSpPr>
            <a:spLocks noGrp="1"/>
          </p:cNvSpPr>
          <p:nvPr>
            <p:ph type="ctrTitle"/>
          </p:nvPr>
        </p:nvSpPr>
        <p:spPr>
          <a:xfrm>
            <a:off x="643071" y="5016381"/>
            <a:ext cx="5376730" cy="1075114"/>
          </a:xfrm>
        </p:spPr>
        <p:txBody>
          <a:bodyPr anchor="b" anchorCtr="0">
            <a:normAutofit/>
          </a:bodyPr>
          <a:lstStyle>
            <a:lvl1pPr>
              <a:defRPr sz="360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Subtitle 2"/>
          <p:cNvSpPr>
            <a:spLocks noGrp="1"/>
          </p:cNvSpPr>
          <p:nvPr>
            <p:ph type="subTitle" idx="1"/>
          </p:nvPr>
        </p:nvSpPr>
        <p:spPr>
          <a:xfrm>
            <a:off x="643071" y="6210712"/>
            <a:ext cx="5376730" cy="32510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a:p>
        </p:txBody>
      </p:sp>
      <p:sp>
        <p:nvSpPr>
          <p:cNvPr id="5" name="Footer Placeholder 4"/>
          <p:cNvSpPr>
            <a:spLocks noGrp="1"/>
          </p:cNvSpPr>
          <p:nvPr>
            <p:ph type="ftr" sz="quarter" idx="11"/>
          </p:nvPr>
        </p:nvSpPr>
        <p:spPr>
          <a:xfrm>
            <a:off x="3124200" y="7069230"/>
            <a:ext cx="2895600" cy="180000"/>
          </a:xfrm>
        </p:spPr>
        <p:txBody>
          <a:bodyPr/>
          <a:lstStyle>
            <a:lvl1pPr>
              <a:defRPr>
                <a:solidFill>
                  <a:schemeClr val="bg1">
                    <a:lumMod val="75000"/>
                  </a:schemeClr>
                </a:solidFill>
              </a:defRPr>
            </a:lvl1pPr>
          </a:lstStyle>
          <a:p>
            <a:endParaRPr lang="da-DK" noProof="0" dirty="0"/>
          </a:p>
        </p:txBody>
      </p:sp>
      <p:sp>
        <p:nvSpPr>
          <p:cNvPr id="6" name="Slide Number Placeholder 5"/>
          <p:cNvSpPr>
            <a:spLocks noGrp="1"/>
          </p:cNvSpPr>
          <p:nvPr>
            <p:ph type="sldNum" sz="quarter" idx="12"/>
          </p:nvPr>
        </p:nvSpPr>
        <p:spPr>
          <a:xfrm>
            <a:off x="6553200" y="7069230"/>
            <a:ext cx="2163509" cy="180000"/>
          </a:xfrm>
        </p:spPr>
        <p:txBody>
          <a:bodyPr/>
          <a:lstStyle>
            <a:lvl1pPr>
              <a:defRPr>
                <a:solidFill>
                  <a:schemeClr val="bg1">
                    <a:lumMod val="75000"/>
                  </a:schemeClr>
                </a:solidFill>
              </a:defRPr>
            </a:lvl1pPr>
          </a:lstStyle>
          <a:p>
            <a:fld id="{D707D0B0-DC4D-4E0F-AD56-94B0F5988DD8}" type="slidenum">
              <a:rPr lang="da-DK" noProof="0" smtClean="0"/>
              <a:pPr/>
              <a:t>‹nr.›</a:t>
            </a:fld>
            <a:endParaRPr lang="da-DK"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7643" y="5871095"/>
            <a:ext cx="864000" cy="557009"/>
          </a:xfrm>
          <a:prstGeom prst="rect">
            <a:avLst/>
          </a:prstGeom>
        </p:spPr>
      </p:pic>
      <p:sp>
        <p:nvSpPr>
          <p:cNvPr id="12" name="Date Placeholder 3"/>
          <p:cNvSpPr>
            <a:spLocks noGrp="1"/>
          </p:cNvSpPr>
          <p:nvPr>
            <p:ph type="dt" sz="half" idx="10"/>
          </p:nvPr>
        </p:nvSpPr>
        <p:spPr>
          <a:xfrm>
            <a:off x="643070" y="7069230"/>
            <a:ext cx="1947729" cy="180000"/>
          </a:xfrm>
        </p:spPr>
        <p:txBody>
          <a:bodyPr/>
          <a:lstStyle>
            <a:lvl1pPr>
              <a:defRPr>
                <a:solidFill>
                  <a:schemeClr val="bg1">
                    <a:lumMod val="75000"/>
                  </a:schemeClr>
                </a:solidFill>
              </a:defRPr>
            </a:lvl1pPr>
          </a:lstStyle>
          <a:p>
            <a:fld id="{A2BBB023-E1F6-4A3E-8D7C-A2AFB9211C95}" type="datetimeFigureOut">
              <a:rPr lang="da-DK" noProof="0" smtClean="0"/>
              <a:pPr/>
              <a:t>16-10-2017</a:t>
            </a:fld>
            <a:endParaRPr lang="da-DK" noProof="0" dirty="0"/>
          </a:p>
        </p:txBody>
      </p:sp>
      <p:sp>
        <p:nvSpPr>
          <p:cNvPr id="15" name="Text Placeholder 15"/>
          <p:cNvSpPr>
            <a:spLocks noGrp="1"/>
          </p:cNvSpPr>
          <p:nvPr>
            <p:ph type="body" sz="quarter" idx="14"/>
          </p:nvPr>
        </p:nvSpPr>
        <p:spPr>
          <a:xfrm>
            <a:off x="7153195" y="448193"/>
            <a:ext cx="1561200" cy="5112000"/>
          </a:xfrm>
          <a:blipFill>
            <a:blip r:embed="rId3"/>
            <a:stretch>
              <a:fillRect/>
            </a:stretch>
          </a:blipFill>
        </p:spPr>
        <p:txBody>
          <a:bodyPr tIns="18000000">
            <a:normAutofit/>
          </a:bodyPr>
          <a:lstStyle>
            <a:lvl1pPr marL="0" indent="0">
              <a:buNone/>
              <a:defRPr sz="100"/>
            </a:lvl1pPr>
          </a:lstStyle>
          <a:p>
            <a:pPr lvl="0"/>
            <a:r>
              <a:rPr lang="da-DK" noProof="0" dirty="0" err="1" smtClean="0"/>
              <a:t>Click</a:t>
            </a:r>
            <a:r>
              <a:rPr lang="da-DK" noProof="0" dirty="0" smtClean="0"/>
              <a:t> to </a:t>
            </a:r>
            <a:r>
              <a:rPr lang="da-DK" noProof="0" dirty="0" err="1" smtClean="0"/>
              <a:t>edit</a:t>
            </a:r>
            <a:endParaRPr lang="da-DK" noProof="0" dirty="0"/>
          </a:p>
        </p:txBody>
      </p:sp>
      <p:grpSp>
        <p:nvGrpSpPr>
          <p:cNvPr id="21" name="Group 20"/>
          <p:cNvGrpSpPr/>
          <p:nvPr userDrawn="1"/>
        </p:nvGrpSpPr>
        <p:grpSpPr>
          <a:xfrm>
            <a:off x="-1764704" y="-8259"/>
            <a:ext cx="1670805" cy="1379559"/>
            <a:chOff x="-1764704" y="2854651"/>
            <a:chExt cx="1670805" cy="1379559"/>
          </a:xfrm>
        </p:grpSpPr>
        <p:sp>
          <p:nvSpPr>
            <p:cNvPr id="22" name="TextBox 21"/>
            <p:cNvSpPr txBox="1"/>
            <p:nvPr userDrawn="1"/>
          </p:nvSpPr>
          <p:spPr>
            <a:xfrm>
              <a:off x="-1764704" y="3233936"/>
              <a:ext cx="1657350" cy="1000274"/>
            </a:xfrm>
            <a:prstGeom prst="rect">
              <a:avLst/>
            </a:prstGeom>
            <a:noFill/>
          </p:spPr>
          <p:txBody>
            <a:bodyPr lIns="0" tIns="0" rIns="0" bIns="0">
              <a:spAutoFit/>
            </a:bodyPr>
            <a:lstStyle/>
            <a:p>
              <a:pPr algn="r">
                <a:spcBef>
                  <a:spcPts val="600"/>
                </a:spcBef>
                <a:defRPr/>
              </a:pPr>
              <a:r>
                <a:rPr lang="da-DK" sz="1000" b="1" noProof="1" smtClean="0">
                  <a:solidFill>
                    <a:srgbClr val="000000"/>
                  </a:solidFill>
                  <a:latin typeface="+mn-lt"/>
                </a:rPr>
                <a:t>Indsæt billeder</a:t>
              </a:r>
              <a:br>
                <a:rPr lang="da-DK" sz="1000" b="1" noProof="1" smtClean="0">
                  <a:solidFill>
                    <a:srgbClr val="000000"/>
                  </a:solidFill>
                  <a:latin typeface="+mn-lt"/>
                </a:rPr>
              </a:br>
              <a:r>
                <a:rPr lang="da-DK" sz="1000" dirty="0" smtClean="0">
                  <a:solidFill>
                    <a:srgbClr val="000000"/>
                  </a:solidFill>
                  <a:effectLst/>
                </a:rPr>
                <a:t>Klik på ikonet og indsæt </a:t>
              </a:r>
              <a:br>
                <a:rPr lang="da-DK" sz="1000" dirty="0" smtClean="0">
                  <a:solidFill>
                    <a:srgbClr val="000000"/>
                  </a:solidFill>
                  <a:effectLst/>
                </a:rPr>
              </a:br>
              <a:r>
                <a:rPr lang="da-DK" sz="1000" dirty="0" smtClean="0">
                  <a:solidFill>
                    <a:srgbClr val="000000"/>
                  </a:solidFill>
                  <a:effectLst/>
                </a:rPr>
                <a:t>et billede</a:t>
              </a:r>
              <a:br>
                <a:rPr lang="da-DK" sz="1000" dirty="0" smtClean="0">
                  <a:solidFill>
                    <a:srgbClr val="000000"/>
                  </a:solidFill>
                  <a:effectLst/>
                </a:rPr>
              </a:br>
              <a:r>
                <a:rPr lang="da-DK" sz="1000" dirty="0" smtClean="0">
                  <a:solidFill>
                    <a:srgbClr val="000000"/>
                  </a:solidFill>
                  <a:effectLst/>
                </a:rPr>
                <a:t>Billedbanken findes her:</a:t>
              </a:r>
            </a:p>
            <a:p>
              <a:pPr algn="r">
                <a:spcBef>
                  <a:spcPts val="600"/>
                </a:spcBef>
                <a:defRPr/>
              </a:pPr>
              <a:r>
                <a:rPr lang="da-DK" sz="1000" dirty="0" smtClean="0">
                  <a:effectLst/>
                  <a:hlinkClick r:id="rId4"/>
                </a:rPr>
                <a:t>http://foto.ucc.dk/lightbox/2981/12610530405281f60c93adc/</a:t>
              </a:r>
              <a:endParaRPr lang="da-DK" sz="1000" b="1" noProof="1" smtClean="0">
                <a:solidFill>
                  <a:srgbClr val="000000"/>
                </a:solidFill>
                <a:latin typeface="+mn-lt"/>
              </a:endParaRPr>
            </a:p>
          </p:txBody>
        </p:sp>
        <p:pic>
          <p:nvPicPr>
            <p:cNvPr id="23"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7804"/>
            <a:stretch/>
          </p:blipFill>
          <p:spPr bwMode="auto">
            <a:xfrm>
              <a:off x="-452925" y="2854651"/>
              <a:ext cx="359026" cy="34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 23"/>
          <p:cNvGrpSpPr/>
          <p:nvPr userDrawn="1"/>
        </p:nvGrpSpPr>
        <p:grpSpPr>
          <a:xfrm>
            <a:off x="-1872716" y="4140045"/>
            <a:ext cx="1800000" cy="2717955"/>
            <a:chOff x="-1872716" y="4140045"/>
            <a:chExt cx="1800000" cy="2717955"/>
          </a:xfrm>
        </p:grpSpPr>
        <p:sp>
          <p:nvSpPr>
            <p:cNvPr id="25" name="TextBox 24"/>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336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YT Forside">
    <p:spTree>
      <p:nvGrpSpPr>
        <p:cNvPr id="1" name=""/>
        <p:cNvGrpSpPr/>
        <p:nvPr/>
      </p:nvGrpSpPr>
      <p:grpSpPr>
        <a:xfrm>
          <a:off x="0" y="0"/>
          <a:ext cx="0" cy="0"/>
          <a:chOff x="0" y="0"/>
          <a:chExt cx="0" cy="0"/>
        </a:xfrm>
      </p:grpSpPr>
      <p:sp>
        <p:nvSpPr>
          <p:cNvPr id="2" name="Title 1"/>
          <p:cNvSpPr>
            <a:spLocks noGrp="1"/>
          </p:cNvSpPr>
          <p:nvPr>
            <p:ph type="ctrTitle"/>
          </p:nvPr>
        </p:nvSpPr>
        <p:spPr>
          <a:xfrm>
            <a:off x="643071" y="5016381"/>
            <a:ext cx="5376730" cy="1075114"/>
          </a:xfrm>
        </p:spPr>
        <p:txBody>
          <a:bodyPr anchor="b" anchorCtr="0">
            <a:normAutofit/>
          </a:bodyPr>
          <a:lstStyle>
            <a:lvl1pPr>
              <a:defRPr sz="360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Subtitle 2"/>
          <p:cNvSpPr>
            <a:spLocks noGrp="1"/>
          </p:cNvSpPr>
          <p:nvPr>
            <p:ph type="subTitle" idx="1"/>
          </p:nvPr>
        </p:nvSpPr>
        <p:spPr>
          <a:xfrm>
            <a:off x="643071" y="6210712"/>
            <a:ext cx="5376730" cy="32510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a:p>
        </p:txBody>
      </p:sp>
      <p:sp>
        <p:nvSpPr>
          <p:cNvPr id="5" name="Footer Placeholder 4"/>
          <p:cNvSpPr>
            <a:spLocks noGrp="1"/>
          </p:cNvSpPr>
          <p:nvPr>
            <p:ph type="ftr" sz="quarter" idx="11"/>
          </p:nvPr>
        </p:nvSpPr>
        <p:spPr>
          <a:xfrm>
            <a:off x="3124200" y="7069230"/>
            <a:ext cx="2895600" cy="180000"/>
          </a:xfrm>
        </p:spPr>
        <p:txBody>
          <a:bodyPr/>
          <a:lstStyle>
            <a:lvl1pPr>
              <a:defRPr>
                <a:solidFill>
                  <a:schemeClr val="bg1">
                    <a:lumMod val="75000"/>
                  </a:schemeClr>
                </a:solidFill>
              </a:defRPr>
            </a:lvl1pPr>
          </a:lstStyle>
          <a:p>
            <a:endParaRPr lang="da-DK" noProof="0" dirty="0"/>
          </a:p>
        </p:txBody>
      </p:sp>
      <p:sp>
        <p:nvSpPr>
          <p:cNvPr id="6" name="Slide Number Placeholder 5"/>
          <p:cNvSpPr>
            <a:spLocks noGrp="1"/>
          </p:cNvSpPr>
          <p:nvPr>
            <p:ph type="sldNum" sz="quarter" idx="12"/>
          </p:nvPr>
        </p:nvSpPr>
        <p:spPr>
          <a:xfrm>
            <a:off x="6553200" y="7069230"/>
            <a:ext cx="2163509" cy="180000"/>
          </a:xfrm>
        </p:spPr>
        <p:txBody>
          <a:bodyPr/>
          <a:lstStyle>
            <a:lvl1pPr>
              <a:defRPr>
                <a:solidFill>
                  <a:schemeClr val="bg1">
                    <a:lumMod val="75000"/>
                  </a:schemeClr>
                </a:solidFill>
              </a:defRPr>
            </a:lvl1pPr>
          </a:lstStyle>
          <a:p>
            <a:fld id="{D707D0B0-DC4D-4E0F-AD56-94B0F5988DD8}" type="slidenum">
              <a:rPr lang="da-DK" noProof="0" smtClean="0"/>
              <a:pPr/>
              <a:t>‹nr.›</a:t>
            </a:fld>
            <a:endParaRPr lang="da-DK"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7643" y="5871095"/>
            <a:ext cx="864000" cy="557009"/>
          </a:xfrm>
          <a:prstGeom prst="rect">
            <a:avLst/>
          </a:prstGeom>
        </p:spPr>
      </p:pic>
      <p:sp>
        <p:nvSpPr>
          <p:cNvPr id="12" name="Date Placeholder 3"/>
          <p:cNvSpPr>
            <a:spLocks noGrp="1"/>
          </p:cNvSpPr>
          <p:nvPr>
            <p:ph type="dt" sz="half" idx="10"/>
          </p:nvPr>
        </p:nvSpPr>
        <p:spPr>
          <a:xfrm>
            <a:off x="643070" y="7069230"/>
            <a:ext cx="1947729" cy="180000"/>
          </a:xfrm>
        </p:spPr>
        <p:txBody>
          <a:bodyPr/>
          <a:lstStyle>
            <a:lvl1pPr>
              <a:defRPr>
                <a:solidFill>
                  <a:schemeClr val="bg1">
                    <a:lumMod val="75000"/>
                  </a:schemeClr>
                </a:solidFill>
              </a:defRPr>
            </a:lvl1pPr>
          </a:lstStyle>
          <a:p>
            <a:fld id="{A2BBB023-E1F6-4A3E-8D7C-A2AFB9211C95}" type="datetimeFigureOut">
              <a:rPr lang="da-DK" noProof="0" smtClean="0"/>
              <a:pPr/>
              <a:t>16-10-2017</a:t>
            </a:fld>
            <a:endParaRPr lang="da-DK" noProof="0" dirty="0"/>
          </a:p>
        </p:txBody>
      </p:sp>
      <p:sp>
        <p:nvSpPr>
          <p:cNvPr id="14" name="Picture Placeholder 13"/>
          <p:cNvSpPr>
            <a:spLocks noGrp="1"/>
          </p:cNvSpPr>
          <p:nvPr>
            <p:ph type="pic" sz="quarter" idx="13"/>
          </p:nvPr>
        </p:nvSpPr>
        <p:spPr>
          <a:xfrm>
            <a:off x="0" y="0"/>
            <a:ext cx="9144000" cy="4683125"/>
          </a:xfrm>
        </p:spPr>
        <p:txBody>
          <a:bodyPr tIns="2520000">
            <a:normAutofit/>
          </a:bodyPr>
          <a:lstStyle>
            <a:lvl1pPr marL="0" indent="0" algn="ctr">
              <a:buNone/>
              <a:defRPr sz="1600"/>
            </a:lvl1pPr>
          </a:lstStyle>
          <a:p>
            <a:endParaRPr lang="da-DK" noProof="0"/>
          </a:p>
        </p:txBody>
      </p:sp>
      <p:sp>
        <p:nvSpPr>
          <p:cNvPr id="13" name="Text Placeholder 15"/>
          <p:cNvSpPr>
            <a:spLocks noGrp="1"/>
          </p:cNvSpPr>
          <p:nvPr>
            <p:ph type="body" sz="quarter" idx="14"/>
          </p:nvPr>
        </p:nvSpPr>
        <p:spPr>
          <a:xfrm>
            <a:off x="6728304" y="414001"/>
            <a:ext cx="1976400" cy="4650656"/>
          </a:xfrm>
          <a:blipFill>
            <a:blip r:embed="rId3"/>
            <a:stretch>
              <a:fillRect/>
            </a:stretch>
          </a:blipFill>
        </p:spPr>
        <p:txBody>
          <a:bodyPr tIns="18000000">
            <a:normAutofit/>
          </a:bodyPr>
          <a:lstStyle>
            <a:lvl1pPr marL="0" indent="0">
              <a:buNone/>
              <a:defRPr sz="100"/>
            </a:lvl1pPr>
          </a:lstStyle>
          <a:p>
            <a:pPr lvl="0"/>
            <a:r>
              <a:rPr lang="da-DK" noProof="0" dirty="0" err="1" smtClean="0"/>
              <a:t>Click</a:t>
            </a:r>
            <a:r>
              <a:rPr lang="da-DK" noProof="0" dirty="0" smtClean="0"/>
              <a:t> to </a:t>
            </a:r>
            <a:r>
              <a:rPr lang="da-DK" noProof="0" dirty="0" err="1" smtClean="0"/>
              <a:t>edit</a:t>
            </a:r>
            <a:endParaRPr lang="da-DK" noProof="0" dirty="0"/>
          </a:p>
        </p:txBody>
      </p:sp>
      <p:grpSp>
        <p:nvGrpSpPr>
          <p:cNvPr id="17" name="Group 16"/>
          <p:cNvGrpSpPr/>
          <p:nvPr userDrawn="1"/>
        </p:nvGrpSpPr>
        <p:grpSpPr>
          <a:xfrm>
            <a:off x="-1764704" y="-8259"/>
            <a:ext cx="1670805" cy="1379559"/>
            <a:chOff x="-1764704" y="2854651"/>
            <a:chExt cx="1670805" cy="1379559"/>
          </a:xfrm>
        </p:grpSpPr>
        <p:sp>
          <p:nvSpPr>
            <p:cNvPr id="18" name="TextBox 17"/>
            <p:cNvSpPr txBox="1"/>
            <p:nvPr userDrawn="1"/>
          </p:nvSpPr>
          <p:spPr>
            <a:xfrm>
              <a:off x="-1764704" y="3233936"/>
              <a:ext cx="1657350" cy="1000274"/>
            </a:xfrm>
            <a:prstGeom prst="rect">
              <a:avLst/>
            </a:prstGeom>
            <a:noFill/>
          </p:spPr>
          <p:txBody>
            <a:bodyPr lIns="0" tIns="0" rIns="0" bIns="0">
              <a:spAutoFit/>
            </a:bodyPr>
            <a:lstStyle/>
            <a:p>
              <a:pPr algn="r">
                <a:spcBef>
                  <a:spcPts val="600"/>
                </a:spcBef>
                <a:defRPr/>
              </a:pPr>
              <a:r>
                <a:rPr lang="da-DK" sz="1000" b="1" noProof="1" smtClean="0">
                  <a:solidFill>
                    <a:srgbClr val="000000"/>
                  </a:solidFill>
                  <a:latin typeface="+mn-lt"/>
                </a:rPr>
                <a:t>Indsæt billeder</a:t>
              </a:r>
              <a:br>
                <a:rPr lang="da-DK" sz="1000" b="1" noProof="1" smtClean="0">
                  <a:solidFill>
                    <a:srgbClr val="000000"/>
                  </a:solidFill>
                  <a:latin typeface="+mn-lt"/>
                </a:rPr>
              </a:br>
              <a:r>
                <a:rPr lang="da-DK" sz="1000" dirty="0" smtClean="0">
                  <a:solidFill>
                    <a:srgbClr val="000000"/>
                  </a:solidFill>
                  <a:effectLst/>
                </a:rPr>
                <a:t>Klik på ikonet og indsæt </a:t>
              </a:r>
              <a:br>
                <a:rPr lang="da-DK" sz="1000" dirty="0" smtClean="0">
                  <a:solidFill>
                    <a:srgbClr val="000000"/>
                  </a:solidFill>
                  <a:effectLst/>
                </a:rPr>
              </a:br>
              <a:r>
                <a:rPr lang="da-DK" sz="1000" dirty="0" smtClean="0">
                  <a:solidFill>
                    <a:srgbClr val="000000"/>
                  </a:solidFill>
                  <a:effectLst/>
                </a:rPr>
                <a:t>et billede</a:t>
              </a:r>
              <a:br>
                <a:rPr lang="da-DK" sz="1000" dirty="0" smtClean="0">
                  <a:solidFill>
                    <a:srgbClr val="000000"/>
                  </a:solidFill>
                  <a:effectLst/>
                </a:rPr>
              </a:br>
              <a:r>
                <a:rPr lang="da-DK" sz="1000" dirty="0" smtClean="0">
                  <a:solidFill>
                    <a:srgbClr val="000000"/>
                  </a:solidFill>
                  <a:effectLst/>
                </a:rPr>
                <a:t>Billedbanken findes her:</a:t>
              </a:r>
            </a:p>
            <a:p>
              <a:pPr algn="r">
                <a:spcBef>
                  <a:spcPts val="600"/>
                </a:spcBef>
                <a:defRPr/>
              </a:pPr>
              <a:r>
                <a:rPr lang="da-DK" sz="1000" dirty="0" smtClean="0">
                  <a:effectLst/>
                  <a:hlinkClick r:id="rId4"/>
                </a:rPr>
                <a:t>http://foto.ucc.dk/lightbox/2981/12610530405281f60c93adc/</a:t>
              </a:r>
              <a:endParaRPr lang="da-DK" sz="1000" b="1" noProof="1" smtClean="0">
                <a:solidFill>
                  <a:srgbClr val="000000"/>
                </a:solidFill>
                <a:latin typeface="+mn-lt"/>
              </a:endParaRPr>
            </a:p>
          </p:txBody>
        </p:sp>
        <p:pic>
          <p:nvPicPr>
            <p:cNvPr id="19"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7804"/>
            <a:stretch/>
          </p:blipFill>
          <p:spPr bwMode="auto">
            <a:xfrm>
              <a:off x="-452925" y="2854651"/>
              <a:ext cx="359026" cy="34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userDrawn="1"/>
        </p:nvGrpSpPr>
        <p:grpSpPr>
          <a:xfrm>
            <a:off x="-1872716" y="4140045"/>
            <a:ext cx="1800000" cy="2717955"/>
            <a:chOff x="-1872716" y="4140045"/>
            <a:chExt cx="1800000" cy="2717955"/>
          </a:xfrm>
        </p:grpSpPr>
        <p:sp>
          <p:nvSpPr>
            <p:cNvPr id="21" name="TextBox 20"/>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2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082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 u.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Content Placeholder 2"/>
          <p:cNvSpPr>
            <a:spLocks noGrp="1"/>
          </p:cNvSpPr>
          <p:nvPr>
            <p:ph idx="1"/>
          </p:nvPr>
        </p:nvSpPr>
        <p:spPr/>
        <p:txBody>
          <a:bodyPr/>
          <a:lstStyle>
            <a:lvl1pPr marL="0" indent="0">
              <a:buNone/>
              <a:defRPr/>
            </a:lvl1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4" name="Date Placeholder 3"/>
          <p:cNvSpPr>
            <a:spLocks noGrp="1"/>
          </p:cNvSpPr>
          <p:nvPr>
            <p:ph type="dt" sz="half" idx="10"/>
          </p:nvPr>
        </p:nvSpPr>
        <p:spPr/>
        <p:txBody>
          <a:bodyPr/>
          <a:lstStyle/>
          <a:p>
            <a:fld id="{A2BBB023-E1F6-4A3E-8D7C-A2AFB9211C95}" type="datetimeFigureOut">
              <a:rPr lang="da-DK" noProof="0" smtClean="0"/>
              <a:t>16-10-2017</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D707D0B0-DC4D-4E0F-AD56-94B0F5988DD8}" type="slidenum">
              <a:rPr lang="da-DK" noProof="0" smtClean="0"/>
              <a:t>‹nr.›</a:t>
            </a:fld>
            <a:endParaRPr lang="da-DK" noProof="0" dirty="0"/>
          </a:p>
        </p:txBody>
      </p:sp>
      <p:grpSp>
        <p:nvGrpSpPr>
          <p:cNvPr id="7" name="Group 6"/>
          <p:cNvGrpSpPr/>
          <p:nvPr userDrawn="1"/>
        </p:nvGrpSpPr>
        <p:grpSpPr>
          <a:xfrm>
            <a:off x="-1872716" y="4140045"/>
            <a:ext cx="1800000" cy="2717955"/>
            <a:chOff x="-1872716" y="4140045"/>
            <a:chExt cx="1800000" cy="2717955"/>
          </a:xfrm>
        </p:grpSpPr>
        <p:sp>
          <p:nvSpPr>
            <p:cNvPr id="8" name="TextBox 7"/>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userDrawn="1"/>
        </p:nvGrpSpPr>
        <p:grpSpPr>
          <a:xfrm>
            <a:off x="-2520788" y="2053027"/>
            <a:ext cx="2421881" cy="1789820"/>
            <a:chOff x="-2520788" y="1041947"/>
            <a:chExt cx="2421881" cy="1789820"/>
          </a:xfrm>
        </p:grpSpPr>
        <p:grpSp>
          <p:nvGrpSpPr>
            <p:cNvPr id="11" name="Group 10"/>
            <p:cNvGrpSpPr/>
            <p:nvPr userDrawn="1"/>
          </p:nvGrpSpPr>
          <p:grpSpPr>
            <a:xfrm>
              <a:off x="-2520788" y="1041947"/>
              <a:ext cx="2406488" cy="1538883"/>
              <a:chOff x="-2520788" y="1222697"/>
              <a:chExt cx="2406488" cy="1538883"/>
            </a:xfrm>
          </p:grpSpPr>
          <p:sp>
            <p:nvSpPr>
              <p:cNvPr id="22" name="TextBox 17"/>
              <p:cNvSpPr txBox="1">
                <a:spLocks noChangeArrowheads="1"/>
              </p:cNvSpPr>
              <p:nvPr userDrawn="1"/>
            </p:nvSpPr>
            <p:spPr bwMode="auto">
              <a:xfrm>
                <a:off x="-2520788" y="1222697"/>
                <a:ext cx="24064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rgbClr val="000000"/>
                    </a:solidFill>
                    <a:cs typeface="Arial" charset="0"/>
                  </a:rPr>
                  <a:t>Ønskes </a:t>
                </a:r>
                <a:r>
                  <a:rPr lang="da-DK" sz="1000" b="1" dirty="0" err="1" smtClean="0">
                    <a:solidFill>
                      <a:srgbClr val="000000"/>
                    </a:solidFill>
                    <a:cs typeface="Arial" charset="0"/>
                  </a:rPr>
                  <a:t>bullet</a:t>
                </a:r>
                <a:r>
                  <a:rPr lang="da-DK" sz="1000" b="1" dirty="0" smtClean="0">
                    <a:solidFill>
                      <a:srgbClr val="000000"/>
                    </a:solidFill>
                    <a:cs typeface="Arial" charset="0"/>
                  </a:rPr>
                  <a:t> brug da:</a:t>
                </a: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r>
                  <a:rPr lang="da-DK" sz="1000" b="1" dirty="0" err="1" smtClean="0">
                    <a:solidFill>
                      <a:srgbClr val="000000"/>
                    </a:solidFill>
                    <a:cs typeface="Arial" charset="0"/>
                  </a:rPr>
                  <a:t>Bullets</a:t>
                </a:r>
                <a:r>
                  <a:rPr lang="da-DK" sz="1000" b="1" dirty="0" smtClean="0">
                    <a:solidFill>
                      <a:srgbClr val="000000"/>
                    </a:solidFill>
                    <a:cs typeface="Arial" charset="0"/>
                  </a:rPr>
                  <a:t> generelt:</a:t>
                </a:r>
                <a:r>
                  <a:rPr lang="da-DK" sz="1000" dirty="0" smtClean="0">
                    <a:solidFill>
                      <a:srgbClr val="000000"/>
                    </a:solidFill>
                    <a:cs typeface="Arial" charset="0"/>
                  </a:rPr>
                  <a:t/>
                </a:r>
                <a:br>
                  <a:rPr lang="da-DK" sz="1000" dirty="0" smtClean="0">
                    <a:solidFill>
                      <a:srgbClr val="000000"/>
                    </a:solidFill>
                    <a:cs typeface="Arial" charset="0"/>
                  </a:rPr>
                </a:br>
                <a:r>
                  <a:rPr lang="da-DK" sz="1000" dirty="0" smtClean="0">
                    <a:solidFill>
                      <a:srgbClr val="000000"/>
                    </a:solidFill>
                    <a:cs typeface="Arial" charset="0"/>
                  </a:rPr>
                  <a:t>For at få punktopstilling på teksten (flere niveauer findes) brug ‘Forøg listeniveau’</a:t>
                </a:r>
              </a:p>
              <a:p>
                <a:pPr algn="r" eaLnBrk="1" hangingPunct="1">
                  <a:defRPr/>
                </a:pPr>
                <a:r>
                  <a:rPr lang="da-DK" sz="1000" dirty="0" smtClean="0">
                    <a:solidFill>
                      <a:srgbClr val="000000"/>
                    </a:solidFill>
                    <a:cs typeface="Arial" charset="0"/>
                  </a:rPr>
                  <a:t>For at få venstrestillet tekst uden punktopstilling, brug ‘Formindsk listeniveau’</a:t>
                </a:r>
              </a:p>
            </p:txBody>
          </p:sp>
          <p:grpSp>
            <p:nvGrpSpPr>
              <p:cNvPr id="23" name="Group 2"/>
              <p:cNvGrpSpPr>
                <a:grpSpLocks/>
              </p:cNvGrpSpPr>
              <p:nvPr userDrawn="1"/>
            </p:nvGrpSpPr>
            <p:grpSpPr bwMode="auto">
              <a:xfrm>
                <a:off x="-871538" y="1448780"/>
                <a:ext cx="733425" cy="265113"/>
                <a:chOff x="-871312" y="1988800"/>
                <a:chExt cx="733527" cy="265731"/>
              </a:xfrm>
            </p:grpSpPr>
            <p:pic>
              <p:nvPicPr>
                <p:cNvPr id="24"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312" y="1988800"/>
                  <a:ext cx="733527"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bwMode="auto">
                <a:xfrm>
                  <a:off x="-853847" y="1988800"/>
                  <a:ext cx="238158" cy="246637"/>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nvGrpSpPr>
            <p:cNvPr id="12" name="Group 11"/>
            <p:cNvGrpSpPr/>
            <p:nvPr userDrawn="1"/>
          </p:nvGrpSpPr>
          <p:grpSpPr>
            <a:xfrm>
              <a:off x="-1091095" y="2580830"/>
              <a:ext cx="992188" cy="250937"/>
              <a:chOff x="-1091095" y="738076"/>
              <a:chExt cx="992188" cy="250937"/>
            </a:xfrm>
          </p:grpSpPr>
          <p:grpSp>
            <p:nvGrpSpPr>
              <p:cNvPr id="13" name="Group 2"/>
              <p:cNvGrpSpPr>
                <a:grpSpLocks/>
              </p:cNvGrpSpPr>
              <p:nvPr userDrawn="1"/>
            </p:nvGrpSpPr>
            <p:grpSpPr bwMode="auto">
              <a:xfrm>
                <a:off x="-1091095" y="738076"/>
                <a:ext cx="437608" cy="246173"/>
                <a:chOff x="-1214439" y="732970"/>
                <a:chExt cx="437608" cy="246063"/>
              </a:xfrm>
            </p:grpSpPr>
            <p:grpSp>
              <p:nvGrpSpPr>
                <p:cNvPr id="18" name="Group 3"/>
                <p:cNvGrpSpPr>
                  <a:grpSpLocks/>
                </p:cNvGrpSpPr>
                <p:nvPr/>
              </p:nvGrpSpPr>
              <p:grpSpPr bwMode="auto">
                <a:xfrm>
                  <a:off x="-1214439" y="741702"/>
                  <a:ext cx="428625" cy="228600"/>
                  <a:chOff x="-727592" y="3306446"/>
                  <a:chExt cx="429053" cy="228767"/>
                </a:xfrm>
              </p:grpSpPr>
              <p:pic>
                <p:nvPicPr>
                  <p:cNvPr id="20" name="Picture 14" descr="fke3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727591" y="3326403"/>
                    <a:ext cx="214527" cy="219137"/>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sp>
              <p:nvSpPr>
                <p:cNvPr id="19" name="Rounded Rectangle 18"/>
                <p:cNvSpPr/>
                <p:nvPr/>
              </p:nvSpPr>
              <p:spPr bwMode="auto">
                <a:xfrm>
                  <a:off x="-1014413" y="733082"/>
                  <a:ext cx="238125" cy="245953"/>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nvGrpSpPr>
              <p:cNvPr id="14" name="Group 28"/>
              <p:cNvGrpSpPr>
                <a:grpSpLocks/>
              </p:cNvGrpSpPr>
              <p:nvPr userDrawn="1"/>
            </p:nvGrpSpPr>
            <p:grpSpPr bwMode="auto">
              <a:xfrm>
                <a:off x="-559282" y="742840"/>
                <a:ext cx="460375" cy="246173"/>
                <a:chOff x="-561836" y="3417665"/>
                <a:chExt cx="460236" cy="245883"/>
              </a:xfrm>
            </p:grpSpPr>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sp>
              <p:nvSpPr>
                <p:cNvPr id="17" name="Rounded Rectangle 16"/>
                <p:cNvSpPr/>
                <p:nvPr/>
              </p:nvSpPr>
              <p:spPr>
                <a:xfrm>
                  <a:off x="-561835" y="3417776"/>
                  <a:ext cx="238053" cy="245772"/>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spTree>
    <p:extLst>
      <p:ext uri="{BB962C8B-B14F-4D97-AF65-F5344CB8AC3E}">
        <p14:creationId xmlns:p14="http://schemas.microsoft.com/office/powerpoint/2010/main" val="159155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ÆS 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Content Placeholder 2"/>
          <p:cNvSpPr>
            <a:spLocks noGrp="1"/>
          </p:cNvSpPr>
          <p:nvPr>
            <p:ph idx="1"/>
          </p:nvPr>
        </p:nvSpPr>
        <p:spPr>
          <a:xfrm>
            <a:off x="931863" y="2580830"/>
            <a:ext cx="6462536" cy="3426863"/>
          </a:xfrm>
        </p:spPr>
        <p:txBody>
          <a:bodyPr/>
          <a:lstStyle>
            <a:lvl1pPr marL="0" indent="0">
              <a:buNone/>
              <a:defRPr/>
            </a:lvl1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4" name="Date Placeholder 3"/>
          <p:cNvSpPr>
            <a:spLocks noGrp="1"/>
          </p:cNvSpPr>
          <p:nvPr>
            <p:ph type="dt" sz="half" idx="10"/>
          </p:nvPr>
        </p:nvSpPr>
        <p:spPr/>
        <p:txBody>
          <a:bodyPr/>
          <a:lstStyle/>
          <a:p>
            <a:fld id="{A2BBB023-E1F6-4A3E-8D7C-A2AFB9211C95}" type="datetimeFigureOut">
              <a:rPr lang="da-DK" noProof="0" smtClean="0"/>
              <a:t>16-10-2017</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D707D0B0-DC4D-4E0F-AD56-94B0F5988DD8}" type="slidenum">
              <a:rPr lang="da-DK" noProof="0" smtClean="0"/>
              <a:t>‹nr.›</a:t>
            </a:fld>
            <a:endParaRPr lang="da-DK"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7875" y="3580697"/>
            <a:ext cx="861158" cy="2844000"/>
          </a:xfrm>
          <a:prstGeom prst="rect">
            <a:avLst/>
          </a:prstGeom>
        </p:spPr>
      </p:pic>
      <p:grpSp>
        <p:nvGrpSpPr>
          <p:cNvPr id="9" name="Group 8"/>
          <p:cNvGrpSpPr/>
          <p:nvPr userDrawn="1"/>
        </p:nvGrpSpPr>
        <p:grpSpPr>
          <a:xfrm>
            <a:off x="-1872716" y="4140045"/>
            <a:ext cx="1800000" cy="2717955"/>
            <a:chOff x="-1872716" y="4140045"/>
            <a:chExt cx="1800000" cy="2717955"/>
          </a:xfrm>
        </p:grpSpPr>
        <p:sp>
          <p:nvSpPr>
            <p:cNvPr id="10" name="TextBox 9"/>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26"/>
          <p:cNvGrpSpPr/>
          <p:nvPr userDrawn="1"/>
        </p:nvGrpSpPr>
        <p:grpSpPr>
          <a:xfrm>
            <a:off x="-2520788" y="2053027"/>
            <a:ext cx="2421881" cy="1789820"/>
            <a:chOff x="-2520788" y="1041947"/>
            <a:chExt cx="2421881" cy="1789820"/>
          </a:xfrm>
        </p:grpSpPr>
        <p:grpSp>
          <p:nvGrpSpPr>
            <p:cNvPr id="12" name="Group 11"/>
            <p:cNvGrpSpPr/>
            <p:nvPr userDrawn="1"/>
          </p:nvGrpSpPr>
          <p:grpSpPr>
            <a:xfrm>
              <a:off x="-2520788" y="1041947"/>
              <a:ext cx="2406488" cy="1538883"/>
              <a:chOff x="-2520788" y="1222697"/>
              <a:chExt cx="2406488" cy="1538883"/>
            </a:xfrm>
          </p:grpSpPr>
          <p:sp>
            <p:nvSpPr>
              <p:cNvPr id="13" name="TextBox 17"/>
              <p:cNvSpPr txBox="1">
                <a:spLocks noChangeArrowheads="1"/>
              </p:cNvSpPr>
              <p:nvPr userDrawn="1"/>
            </p:nvSpPr>
            <p:spPr bwMode="auto">
              <a:xfrm>
                <a:off x="-2520788" y="1222697"/>
                <a:ext cx="24064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rgbClr val="000000"/>
                    </a:solidFill>
                    <a:cs typeface="Arial" charset="0"/>
                  </a:rPr>
                  <a:t>Ønskes </a:t>
                </a:r>
                <a:r>
                  <a:rPr lang="da-DK" sz="1000" b="1" dirty="0" err="1" smtClean="0">
                    <a:solidFill>
                      <a:srgbClr val="000000"/>
                    </a:solidFill>
                    <a:cs typeface="Arial" charset="0"/>
                  </a:rPr>
                  <a:t>bullet</a:t>
                </a:r>
                <a:r>
                  <a:rPr lang="da-DK" sz="1000" b="1" dirty="0" smtClean="0">
                    <a:solidFill>
                      <a:srgbClr val="000000"/>
                    </a:solidFill>
                    <a:cs typeface="Arial" charset="0"/>
                  </a:rPr>
                  <a:t> brug da:</a:t>
                </a: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r>
                  <a:rPr lang="da-DK" sz="1000" b="1" dirty="0" err="1" smtClean="0">
                    <a:solidFill>
                      <a:srgbClr val="000000"/>
                    </a:solidFill>
                    <a:cs typeface="Arial" charset="0"/>
                  </a:rPr>
                  <a:t>Bullets</a:t>
                </a:r>
                <a:r>
                  <a:rPr lang="da-DK" sz="1000" b="1" dirty="0" smtClean="0">
                    <a:solidFill>
                      <a:srgbClr val="000000"/>
                    </a:solidFill>
                    <a:cs typeface="Arial" charset="0"/>
                  </a:rPr>
                  <a:t> generelt:</a:t>
                </a:r>
                <a:r>
                  <a:rPr lang="da-DK" sz="1000" dirty="0" smtClean="0">
                    <a:solidFill>
                      <a:srgbClr val="000000"/>
                    </a:solidFill>
                    <a:cs typeface="Arial" charset="0"/>
                  </a:rPr>
                  <a:t/>
                </a:r>
                <a:br>
                  <a:rPr lang="da-DK" sz="1000" dirty="0" smtClean="0">
                    <a:solidFill>
                      <a:srgbClr val="000000"/>
                    </a:solidFill>
                    <a:cs typeface="Arial" charset="0"/>
                  </a:rPr>
                </a:br>
                <a:r>
                  <a:rPr lang="da-DK" sz="1000" dirty="0" smtClean="0">
                    <a:solidFill>
                      <a:srgbClr val="000000"/>
                    </a:solidFill>
                    <a:cs typeface="Arial" charset="0"/>
                  </a:rPr>
                  <a:t>For at få punktopstilling på teksten (flere niveauer findes) brug ‘Forøg listeniveau’</a:t>
                </a:r>
              </a:p>
              <a:p>
                <a:pPr algn="r" eaLnBrk="1" hangingPunct="1">
                  <a:defRPr/>
                </a:pPr>
                <a:r>
                  <a:rPr lang="da-DK" sz="1000" dirty="0" smtClean="0">
                    <a:solidFill>
                      <a:srgbClr val="000000"/>
                    </a:solidFill>
                    <a:cs typeface="Arial" charset="0"/>
                  </a:rPr>
                  <a:t>For at få venstrestillet tekst uden punktopstilling, brug ‘Formindsk listeniveau’</a:t>
                </a:r>
              </a:p>
            </p:txBody>
          </p:sp>
          <p:grpSp>
            <p:nvGrpSpPr>
              <p:cNvPr id="14" name="Group 2"/>
              <p:cNvGrpSpPr>
                <a:grpSpLocks/>
              </p:cNvGrpSpPr>
              <p:nvPr userDrawn="1"/>
            </p:nvGrpSpPr>
            <p:grpSpPr bwMode="auto">
              <a:xfrm>
                <a:off x="-871538" y="1448780"/>
                <a:ext cx="733425" cy="265113"/>
                <a:chOff x="-871312" y="1988800"/>
                <a:chExt cx="733527" cy="265731"/>
              </a:xfrm>
            </p:grpSpPr>
            <p:pic>
              <p:nvPicPr>
                <p:cNvPr id="15"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312" y="1988800"/>
                  <a:ext cx="733527"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bwMode="auto">
                <a:xfrm>
                  <a:off x="-853847" y="1988800"/>
                  <a:ext cx="238158" cy="246637"/>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nvGrpSpPr>
            <p:cNvPr id="17" name="Group 16"/>
            <p:cNvGrpSpPr/>
            <p:nvPr userDrawn="1"/>
          </p:nvGrpSpPr>
          <p:grpSpPr>
            <a:xfrm>
              <a:off x="-1091095" y="2580830"/>
              <a:ext cx="992188" cy="250937"/>
              <a:chOff x="-1091095" y="738076"/>
              <a:chExt cx="992188" cy="250937"/>
            </a:xfrm>
          </p:grpSpPr>
          <p:grpSp>
            <p:nvGrpSpPr>
              <p:cNvPr id="18" name="Group 2"/>
              <p:cNvGrpSpPr>
                <a:grpSpLocks/>
              </p:cNvGrpSpPr>
              <p:nvPr userDrawn="1"/>
            </p:nvGrpSpPr>
            <p:grpSpPr bwMode="auto">
              <a:xfrm>
                <a:off x="-1091095" y="738076"/>
                <a:ext cx="437608" cy="246173"/>
                <a:chOff x="-1214439" y="732970"/>
                <a:chExt cx="437608" cy="246063"/>
              </a:xfrm>
            </p:grpSpPr>
            <p:grpSp>
              <p:nvGrpSpPr>
                <p:cNvPr id="23" name="Group 3"/>
                <p:cNvGrpSpPr>
                  <a:grpSpLocks/>
                </p:cNvGrpSpPr>
                <p:nvPr/>
              </p:nvGrpSpPr>
              <p:grpSpPr bwMode="auto">
                <a:xfrm>
                  <a:off x="-1214439" y="741702"/>
                  <a:ext cx="428625" cy="228600"/>
                  <a:chOff x="-727592" y="3306446"/>
                  <a:chExt cx="429053" cy="228767"/>
                </a:xfrm>
              </p:grpSpPr>
              <p:pic>
                <p:nvPicPr>
                  <p:cNvPr id="25" name="Picture 14" descr="fke3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727591" y="3326403"/>
                    <a:ext cx="214527" cy="219137"/>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sp>
              <p:nvSpPr>
                <p:cNvPr id="24" name="Rounded Rectangle 23"/>
                <p:cNvSpPr/>
                <p:nvPr/>
              </p:nvSpPr>
              <p:spPr bwMode="auto">
                <a:xfrm>
                  <a:off x="-1014413" y="733082"/>
                  <a:ext cx="238125" cy="245953"/>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nvGrpSpPr>
              <p:cNvPr id="19" name="Group 28"/>
              <p:cNvGrpSpPr>
                <a:grpSpLocks/>
              </p:cNvGrpSpPr>
              <p:nvPr userDrawn="1"/>
            </p:nvGrpSpPr>
            <p:grpSpPr bwMode="auto">
              <a:xfrm>
                <a:off x="-559282" y="742840"/>
                <a:ext cx="460375" cy="246173"/>
                <a:chOff x="-561836" y="3417665"/>
                <a:chExt cx="460236" cy="245883"/>
              </a:xfrm>
            </p:grpSpPr>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sp>
              <p:nvSpPr>
                <p:cNvPr id="22" name="Rounded Rectangle 21"/>
                <p:cNvSpPr/>
                <p:nvPr/>
              </p:nvSpPr>
              <p:spPr>
                <a:xfrm>
                  <a:off x="-561835" y="3417776"/>
                  <a:ext cx="238053" cy="245772"/>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spTree>
    <p:extLst>
      <p:ext uri="{BB962C8B-B14F-4D97-AF65-F5344CB8AC3E}">
        <p14:creationId xmlns:p14="http://schemas.microsoft.com/office/powerpoint/2010/main" val="346491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ORT Titel og indhol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title"/>
          </p:nvPr>
        </p:nvSpPr>
        <p:spPr/>
        <p:txBody>
          <a:bodyPr/>
          <a:lstStyle>
            <a:lvl1pPr>
              <a:defRPr>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A2BBB023-E1F6-4A3E-8D7C-A2AFB9211C95}" type="datetimeFigureOut">
              <a:rPr lang="da-DK" smtClean="0"/>
              <a:pPr/>
              <a:t>16-10-2017</a:t>
            </a:fld>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smtClean="0"/>
              <a:pPr/>
              <a:t>‹nr.›</a:t>
            </a:fld>
            <a:endParaRPr lang="da-DK" dirty="0"/>
          </a:p>
        </p:txBody>
      </p:sp>
      <p:grpSp>
        <p:nvGrpSpPr>
          <p:cNvPr id="9" name="Group 8"/>
          <p:cNvGrpSpPr/>
          <p:nvPr userDrawn="1"/>
        </p:nvGrpSpPr>
        <p:grpSpPr>
          <a:xfrm>
            <a:off x="-1872716" y="4140045"/>
            <a:ext cx="1800000" cy="2717955"/>
            <a:chOff x="-1872716" y="4140045"/>
            <a:chExt cx="1800000" cy="2717955"/>
          </a:xfrm>
        </p:grpSpPr>
        <p:sp>
          <p:nvSpPr>
            <p:cNvPr id="10" name="TextBox 9"/>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userDrawn="1"/>
        </p:nvGrpSpPr>
        <p:grpSpPr>
          <a:xfrm>
            <a:off x="-2520788" y="2053027"/>
            <a:ext cx="2421881" cy="1789820"/>
            <a:chOff x="-2520788" y="1041947"/>
            <a:chExt cx="2421881" cy="1789820"/>
          </a:xfrm>
        </p:grpSpPr>
        <p:grpSp>
          <p:nvGrpSpPr>
            <p:cNvPr id="13" name="Group 12"/>
            <p:cNvGrpSpPr/>
            <p:nvPr userDrawn="1"/>
          </p:nvGrpSpPr>
          <p:grpSpPr>
            <a:xfrm>
              <a:off x="-2520788" y="1041947"/>
              <a:ext cx="2406488" cy="1538883"/>
              <a:chOff x="-2520788" y="1222697"/>
              <a:chExt cx="2406488" cy="1538883"/>
            </a:xfrm>
          </p:grpSpPr>
          <p:sp>
            <p:nvSpPr>
              <p:cNvPr id="24" name="TextBox 17"/>
              <p:cNvSpPr txBox="1">
                <a:spLocks noChangeArrowheads="1"/>
              </p:cNvSpPr>
              <p:nvPr userDrawn="1"/>
            </p:nvSpPr>
            <p:spPr bwMode="auto">
              <a:xfrm>
                <a:off x="-2520788" y="1222697"/>
                <a:ext cx="24064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rgbClr val="000000"/>
                    </a:solidFill>
                    <a:cs typeface="Arial" charset="0"/>
                  </a:rPr>
                  <a:t>Ønskes </a:t>
                </a:r>
                <a:r>
                  <a:rPr lang="da-DK" sz="1000" b="1" dirty="0" err="1" smtClean="0">
                    <a:solidFill>
                      <a:srgbClr val="000000"/>
                    </a:solidFill>
                    <a:cs typeface="Arial" charset="0"/>
                  </a:rPr>
                  <a:t>bullet</a:t>
                </a:r>
                <a:r>
                  <a:rPr lang="da-DK" sz="1000" b="1" dirty="0" smtClean="0">
                    <a:solidFill>
                      <a:srgbClr val="000000"/>
                    </a:solidFill>
                    <a:cs typeface="Arial" charset="0"/>
                  </a:rPr>
                  <a:t> brug da:</a:t>
                </a: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r>
                  <a:rPr lang="da-DK" sz="1000" b="1" dirty="0" err="1" smtClean="0">
                    <a:solidFill>
                      <a:srgbClr val="000000"/>
                    </a:solidFill>
                    <a:cs typeface="Arial" charset="0"/>
                  </a:rPr>
                  <a:t>Bullets</a:t>
                </a:r>
                <a:r>
                  <a:rPr lang="da-DK" sz="1000" b="1" dirty="0" smtClean="0">
                    <a:solidFill>
                      <a:srgbClr val="000000"/>
                    </a:solidFill>
                    <a:cs typeface="Arial" charset="0"/>
                  </a:rPr>
                  <a:t> generelt:</a:t>
                </a:r>
                <a:r>
                  <a:rPr lang="da-DK" sz="1000" dirty="0" smtClean="0">
                    <a:solidFill>
                      <a:srgbClr val="000000"/>
                    </a:solidFill>
                    <a:cs typeface="Arial" charset="0"/>
                  </a:rPr>
                  <a:t/>
                </a:r>
                <a:br>
                  <a:rPr lang="da-DK" sz="1000" dirty="0" smtClean="0">
                    <a:solidFill>
                      <a:srgbClr val="000000"/>
                    </a:solidFill>
                    <a:cs typeface="Arial" charset="0"/>
                  </a:rPr>
                </a:br>
                <a:r>
                  <a:rPr lang="da-DK" sz="1000" dirty="0" smtClean="0">
                    <a:solidFill>
                      <a:srgbClr val="000000"/>
                    </a:solidFill>
                    <a:cs typeface="Arial" charset="0"/>
                  </a:rPr>
                  <a:t>For at få punktopstilling på teksten (flere niveauer findes) brug ‘Forøg listeniveau’</a:t>
                </a:r>
              </a:p>
              <a:p>
                <a:pPr algn="r" eaLnBrk="1" hangingPunct="1">
                  <a:defRPr/>
                </a:pPr>
                <a:r>
                  <a:rPr lang="da-DK" sz="1000" dirty="0" smtClean="0">
                    <a:solidFill>
                      <a:srgbClr val="000000"/>
                    </a:solidFill>
                    <a:cs typeface="Arial" charset="0"/>
                  </a:rPr>
                  <a:t>For at få venstrestillet tekst uden punktopstilling, brug ‘Formindsk listeniveau’</a:t>
                </a:r>
              </a:p>
            </p:txBody>
          </p:sp>
          <p:grpSp>
            <p:nvGrpSpPr>
              <p:cNvPr id="25" name="Group 2"/>
              <p:cNvGrpSpPr>
                <a:grpSpLocks/>
              </p:cNvGrpSpPr>
              <p:nvPr userDrawn="1"/>
            </p:nvGrpSpPr>
            <p:grpSpPr bwMode="auto">
              <a:xfrm>
                <a:off x="-871538" y="1448780"/>
                <a:ext cx="733425" cy="265113"/>
                <a:chOff x="-871312" y="1988800"/>
                <a:chExt cx="733527" cy="265731"/>
              </a:xfrm>
            </p:grpSpPr>
            <p:pic>
              <p:nvPicPr>
                <p:cNvPr id="26"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312" y="1988800"/>
                  <a:ext cx="733527"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bwMode="auto">
                <a:xfrm>
                  <a:off x="-853847" y="1988800"/>
                  <a:ext cx="238158" cy="246637"/>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nvGrpSpPr>
            <p:cNvPr id="14" name="Group 13"/>
            <p:cNvGrpSpPr/>
            <p:nvPr userDrawn="1"/>
          </p:nvGrpSpPr>
          <p:grpSpPr>
            <a:xfrm>
              <a:off x="-1091095" y="2580830"/>
              <a:ext cx="992188" cy="250937"/>
              <a:chOff x="-1091095" y="738076"/>
              <a:chExt cx="992188" cy="250937"/>
            </a:xfrm>
          </p:grpSpPr>
          <p:grpSp>
            <p:nvGrpSpPr>
              <p:cNvPr id="15" name="Group 2"/>
              <p:cNvGrpSpPr>
                <a:grpSpLocks/>
              </p:cNvGrpSpPr>
              <p:nvPr userDrawn="1"/>
            </p:nvGrpSpPr>
            <p:grpSpPr bwMode="auto">
              <a:xfrm>
                <a:off x="-1091095" y="738076"/>
                <a:ext cx="437608" cy="246173"/>
                <a:chOff x="-1214439" y="732970"/>
                <a:chExt cx="437608" cy="246063"/>
              </a:xfrm>
            </p:grpSpPr>
            <p:grpSp>
              <p:nvGrpSpPr>
                <p:cNvPr id="20" name="Group 3"/>
                <p:cNvGrpSpPr>
                  <a:grpSpLocks/>
                </p:cNvGrpSpPr>
                <p:nvPr/>
              </p:nvGrpSpPr>
              <p:grpSpPr bwMode="auto">
                <a:xfrm>
                  <a:off x="-1214439" y="741702"/>
                  <a:ext cx="428625" cy="228600"/>
                  <a:chOff x="-727592" y="3306446"/>
                  <a:chExt cx="429053" cy="228767"/>
                </a:xfrm>
              </p:grpSpPr>
              <p:pic>
                <p:nvPicPr>
                  <p:cNvPr id="22" name="Picture 14" descr="fke3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727591" y="3326403"/>
                    <a:ext cx="214527" cy="219137"/>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sp>
              <p:nvSpPr>
                <p:cNvPr id="21" name="Rounded Rectangle 20"/>
                <p:cNvSpPr/>
                <p:nvPr/>
              </p:nvSpPr>
              <p:spPr bwMode="auto">
                <a:xfrm>
                  <a:off x="-1014413" y="733082"/>
                  <a:ext cx="238125" cy="245953"/>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nvGrpSpPr>
              <p:cNvPr id="16" name="Group 28"/>
              <p:cNvGrpSpPr>
                <a:grpSpLocks/>
              </p:cNvGrpSpPr>
              <p:nvPr userDrawn="1"/>
            </p:nvGrpSpPr>
            <p:grpSpPr bwMode="auto">
              <a:xfrm>
                <a:off x="-559282" y="742840"/>
                <a:ext cx="460375" cy="246173"/>
                <a:chOff x="-561836" y="3417665"/>
                <a:chExt cx="460236" cy="245883"/>
              </a:xfrm>
            </p:grpSpPr>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sp>
              <p:nvSpPr>
                <p:cNvPr id="19" name="Rounded Rectangle 18"/>
                <p:cNvSpPr/>
                <p:nvPr/>
              </p:nvSpPr>
              <p:spPr>
                <a:xfrm>
                  <a:off x="-561835" y="3417776"/>
                  <a:ext cx="238053" cy="245772"/>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7645" y="461809"/>
            <a:ext cx="863996" cy="557009"/>
          </a:xfrm>
          <a:prstGeom prst="rect">
            <a:avLst/>
          </a:prstGeom>
        </p:spPr>
      </p:pic>
    </p:spTree>
    <p:extLst>
      <p:ext uri="{BB962C8B-B14F-4D97-AF65-F5344CB8AC3E}">
        <p14:creationId xmlns:p14="http://schemas.microsoft.com/office/powerpoint/2010/main" val="207424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520" y="1204292"/>
            <a:ext cx="7784555" cy="1196410"/>
          </a:xfrm>
          <a:prstGeom prst="rect">
            <a:avLst/>
          </a:prstGeom>
        </p:spPr>
        <p:txBody>
          <a:bodyPr vert="horz" lIns="0" tIns="0" rIns="0" bIns="0" rtlCol="0" anchor="t" anchorCtr="0">
            <a:normAutofit/>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Text Placeholder 2"/>
          <p:cNvSpPr>
            <a:spLocks noGrp="1"/>
          </p:cNvSpPr>
          <p:nvPr>
            <p:ph type="body" idx="1"/>
          </p:nvPr>
        </p:nvSpPr>
        <p:spPr>
          <a:xfrm>
            <a:off x="932216" y="2580830"/>
            <a:ext cx="7757859" cy="3426863"/>
          </a:xfrm>
          <a:prstGeom prst="rect">
            <a:avLst/>
          </a:prstGeom>
        </p:spPr>
        <p:txBody>
          <a:bodyPr vert="horz" lIns="0" tIns="0" rIns="0" bIns="0" rtlCol="0">
            <a:normAutofit/>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4" name="Date Placeholder 3"/>
          <p:cNvSpPr>
            <a:spLocks noGrp="1"/>
          </p:cNvSpPr>
          <p:nvPr>
            <p:ph type="dt" sz="half" idx="2"/>
          </p:nvPr>
        </p:nvSpPr>
        <p:spPr>
          <a:xfrm>
            <a:off x="932154" y="6535816"/>
            <a:ext cx="1676401" cy="180000"/>
          </a:xfrm>
          <a:prstGeom prst="rect">
            <a:avLst/>
          </a:prstGeom>
        </p:spPr>
        <p:txBody>
          <a:bodyPr vert="horz" lIns="0" tIns="0" rIns="0" bIns="0" rtlCol="0" anchor="ctr"/>
          <a:lstStyle>
            <a:lvl1pPr algn="l">
              <a:defRPr sz="1000">
                <a:solidFill>
                  <a:schemeClr val="tx1"/>
                </a:solidFill>
              </a:defRPr>
            </a:lvl1pPr>
          </a:lstStyle>
          <a:p>
            <a:fld id="{A2BBB023-E1F6-4A3E-8D7C-A2AFB9211C95}" type="datetimeFigureOut">
              <a:rPr lang="da-DK" noProof="0" smtClean="0"/>
              <a:pPr/>
              <a:t>16-10-2017</a:t>
            </a:fld>
            <a:endParaRPr lang="da-DK" noProof="0" dirty="0"/>
          </a:p>
        </p:txBody>
      </p:sp>
      <p:sp>
        <p:nvSpPr>
          <p:cNvPr id="5" name="Footer Placeholder 4"/>
          <p:cNvSpPr>
            <a:spLocks noGrp="1"/>
          </p:cNvSpPr>
          <p:nvPr>
            <p:ph type="ftr" sz="quarter" idx="3"/>
          </p:nvPr>
        </p:nvSpPr>
        <p:spPr>
          <a:xfrm>
            <a:off x="3124200" y="6535816"/>
            <a:ext cx="2895600" cy="180000"/>
          </a:xfrm>
          <a:prstGeom prst="rect">
            <a:avLst/>
          </a:prstGeom>
        </p:spPr>
        <p:txBody>
          <a:bodyPr vert="horz" lIns="0" tIns="0" rIns="0" bIns="0" rtlCol="0" anchor="ctr"/>
          <a:lstStyle>
            <a:lvl1pPr algn="ctr">
              <a:defRPr sz="1000">
                <a:solidFill>
                  <a:schemeClr val="tx1"/>
                </a:solidFill>
              </a:defRPr>
            </a:lvl1pPr>
          </a:lstStyle>
          <a:p>
            <a:endParaRPr lang="da-DK" noProof="0" dirty="0"/>
          </a:p>
        </p:txBody>
      </p:sp>
      <p:sp>
        <p:nvSpPr>
          <p:cNvPr id="6" name="Slide Number Placeholder 5"/>
          <p:cNvSpPr>
            <a:spLocks noGrp="1"/>
          </p:cNvSpPr>
          <p:nvPr>
            <p:ph type="sldNum" sz="quarter" idx="4"/>
          </p:nvPr>
        </p:nvSpPr>
        <p:spPr>
          <a:xfrm>
            <a:off x="6553200" y="6535816"/>
            <a:ext cx="2163509" cy="180000"/>
          </a:xfrm>
          <a:prstGeom prst="rect">
            <a:avLst/>
          </a:prstGeom>
        </p:spPr>
        <p:txBody>
          <a:bodyPr vert="horz" lIns="0" tIns="0" rIns="0" bIns="0" rtlCol="0" anchor="ctr"/>
          <a:lstStyle>
            <a:lvl1pPr algn="r">
              <a:defRPr sz="1000">
                <a:solidFill>
                  <a:schemeClr val="tx1"/>
                </a:solidFill>
              </a:defRPr>
            </a:lvl1pPr>
          </a:lstStyle>
          <a:p>
            <a:fld id="{D707D0B0-DC4D-4E0F-AD56-94B0F5988DD8}" type="slidenum">
              <a:rPr lang="da-DK" noProof="0" smtClean="0"/>
              <a:pPr/>
              <a:t>‹nr.›</a:t>
            </a:fld>
            <a:endParaRPr lang="da-DK" noProof="0" dirty="0"/>
          </a:p>
        </p:txBody>
      </p: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67643" y="461809"/>
            <a:ext cx="864000" cy="557009"/>
          </a:xfrm>
          <a:prstGeom prst="rect">
            <a:avLst/>
          </a:prstGeom>
        </p:spPr>
      </p:pic>
    </p:spTree>
    <p:extLst>
      <p:ext uri="{BB962C8B-B14F-4D97-AF65-F5344CB8AC3E}">
        <p14:creationId xmlns:p14="http://schemas.microsoft.com/office/powerpoint/2010/main" val="251023804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 id="2147483660" r:id="rId5"/>
    <p:sldLayoutId id="2147483661" r:id="rId6"/>
    <p:sldLayoutId id="2147483658" r:id="rId7"/>
    <p:sldLayoutId id="2147483662" r:id="rId8"/>
    <p:sldLayoutId id="2147483664" r:id="rId9"/>
    <p:sldLayoutId id="2147483663" r:id="rId10"/>
    <p:sldLayoutId id="2147483650" r:id="rId11"/>
    <p:sldLayoutId id="2147483652" r:id="rId12"/>
    <p:sldLayoutId id="2147483654" r:id="rId13"/>
    <p:sldLayoutId id="2147483655" r:id="rId14"/>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0" indent="-180000" algn="l" defTabSz="914400" rtl="0" eaLnBrk="1" latinLnBrk="0" hangingPunct="1">
        <a:lnSpc>
          <a:spcPct val="97000"/>
        </a:lnSpc>
        <a:spcBef>
          <a:spcPts val="0"/>
        </a:spcBef>
        <a:spcAft>
          <a:spcPts val="2500"/>
        </a:spcAft>
        <a:buSzPct val="100000"/>
        <a:buFont typeface="Arial" pitchFamily="34" charset="0"/>
        <a:buChar char="•"/>
        <a:defRPr sz="2100" kern="1200">
          <a:solidFill>
            <a:schemeClr val="tx1"/>
          </a:solidFill>
          <a:latin typeface="+mn-lt"/>
          <a:ea typeface="+mn-ea"/>
          <a:cs typeface="+mn-cs"/>
        </a:defRPr>
      </a:lvl1pPr>
      <a:lvl2pPr marL="360000" indent="-180000" algn="l" defTabSz="914400" rtl="0" eaLnBrk="1" latinLnBrk="0" hangingPunct="1">
        <a:lnSpc>
          <a:spcPct val="97000"/>
        </a:lnSpc>
        <a:spcBef>
          <a:spcPts val="0"/>
        </a:spcBef>
        <a:spcAft>
          <a:spcPts val="2300"/>
        </a:spcAft>
        <a:buFont typeface="Arial" pitchFamily="34" charset="0"/>
        <a:buChar char="•"/>
        <a:defRPr sz="1900" kern="1200">
          <a:solidFill>
            <a:schemeClr val="tx1"/>
          </a:solidFill>
          <a:latin typeface="+mn-lt"/>
          <a:ea typeface="+mn-ea"/>
          <a:cs typeface="+mn-cs"/>
        </a:defRPr>
      </a:lvl2pPr>
      <a:lvl3pPr marL="540000" indent="-180000" algn="l" defTabSz="914400" rtl="0" eaLnBrk="1" latinLnBrk="0" hangingPunct="1">
        <a:lnSpc>
          <a:spcPct val="97000"/>
        </a:lnSpc>
        <a:spcBef>
          <a:spcPts val="0"/>
        </a:spcBef>
        <a:spcAft>
          <a:spcPts val="2100"/>
        </a:spcAft>
        <a:buFont typeface="Arial" pitchFamily="34" charset="0"/>
        <a:buChar char="•"/>
        <a:defRPr sz="1700" kern="1200">
          <a:solidFill>
            <a:schemeClr val="tx1"/>
          </a:solidFill>
          <a:latin typeface="+mn-lt"/>
          <a:ea typeface="+mn-ea"/>
          <a:cs typeface="+mn-cs"/>
        </a:defRPr>
      </a:lvl3pPr>
      <a:lvl4pPr marL="720000" indent="-180000" algn="l" defTabSz="914400" rtl="0" eaLnBrk="1" latinLnBrk="0" hangingPunct="1">
        <a:spcBef>
          <a:spcPts val="0"/>
        </a:spcBef>
        <a:spcAft>
          <a:spcPts val="1900"/>
        </a:spcAft>
        <a:buFont typeface="Arial" pitchFamily="34" charset="0"/>
        <a:buChar char="•"/>
        <a:defRPr sz="1500" kern="1200">
          <a:solidFill>
            <a:schemeClr val="tx1"/>
          </a:solidFill>
          <a:latin typeface="+mn-lt"/>
          <a:ea typeface="+mn-ea"/>
          <a:cs typeface="+mn-cs"/>
        </a:defRPr>
      </a:lvl4pPr>
      <a:lvl5pPr marL="900000" indent="-180000" algn="l" defTabSz="914400" rtl="0" eaLnBrk="1" latinLnBrk="0" hangingPunct="1">
        <a:spcBef>
          <a:spcPts val="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Kontraktstyring og ledelsesinformation</a:t>
            </a:r>
            <a:endParaRPr lang="da-DK" dirty="0"/>
          </a:p>
        </p:txBody>
      </p:sp>
      <p:sp>
        <p:nvSpPr>
          <p:cNvPr id="4" name="Content Placeholder 3"/>
          <p:cNvSpPr>
            <a:spLocks noGrp="1"/>
          </p:cNvSpPr>
          <p:nvPr>
            <p:ph idx="1"/>
          </p:nvPr>
        </p:nvSpPr>
        <p:spPr/>
        <p:txBody>
          <a:bodyPr/>
          <a:lstStyle/>
          <a:p>
            <a:r>
              <a:rPr lang="en-GB" dirty="0" smtClean="0"/>
              <a:t>V. Regnskabs- og indkøbschef Ib Thyge Christensen</a:t>
            </a:r>
            <a:endParaRPr lang="en-GB" dirty="0"/>
          </a:p>
        </p:txBody>
      </p:sp>
    </p:spTree>
    <p:extLst>
      <p:ext uri="{BB962C8B-B14F-4D97-AF65-F5344CB8AC3E}">
        <p14:creationId xmlns:p14="http://schemas.microsoft.com/office/powerpoint/2010/main" val="1146168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Sammenligning af faktura og forbrug på tværs af afdelinger</a:t>
            </a:r>
            <a:endParaRPr lang="da-DK" dirty="0"/>
          </a:p>
        </p:txBody>
      </p:sp>
      <p:pic>
        <p:nvPicPr>
          <p:cNvPr id="2" name="Billede 1"/>
          <p:cNvPicPr>
            <a:picLocks noChangeAspect="1"/>
          </p:cNvPicPr>
          <p:nvPr/>
        </p:nvPicPr>
        <p:blipFill>
          <a:blip r:embed="rId3"/>
          <a:stretch>
            <a:fillRect/>
          </a:stretch>
        </p:blipFill>
        <p:spPr>
          <a:xfrm>
            <a:off x="1079492" y="1840464"/>
            <a:ext cx="7436609" cy="1764044"/>
          </a:xfrm>
          <a:prstGeom prst="rect">
            <a:avLst/>
          </a:prstGeom>
        </p:spPr>
      </p:pic>
    </p:spTree>
    <p:extLst>
      <p:ext uri="{BB962C8B-B14F-4D97-AF65-F5344CB8AC3E}">
        <p14:creationId xmlns:p14="http://schemas.microsoft.com/office/powerpoint/2010/main" val="9352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Rapport</a:t>
            </a:r>
            <a:br>
              <a:rPr lang="da-DK" sz="1400" dirty="0" smtClean="0"/>
            </a:br>
            <a:endParaRPr lang="da-DK" dirty="0"/>
          </a:p>
        </p:txBody>
      </p:sp>
      <p:pic>
        <p:nvPicPr>
          <p:cNvPr id="3" name="Billede 2"/>
          <p:cNvPicPr>
            <a:picLocks noChangeAspect="1"/>
          </p:cNvPicPr>
          <p:nvPr/>
        </p:nvPicPr>
        <p:blipFill>
          <a:blip r:embed="rId3"/>
          <a:stretch>
            <a:fillRect/>
          </a:stretch>
        </p:blipFill>
        <p:spPr>
          <a:xfrm>
            <a:off x="905520" y="1259217"/>
            <a:ext cx="4378804" cy="2573834"/>
          </a:xfrm>
          <a:prstGeom prst="rect">
            <a:avLst/>
          </a:prstGeom>
        </p:spPr>
      </p:pic>
      <p:sp>
        <p:nvSpPr>
          <p:cNvPr id="5" name="Rektangel 4"/>
          <p:cNvSpPr/>
          <p:nvPr/>
        </p:nvSpPr>
        <p:spPr>
          <a:xfrm>
            <a:off x="760491" y="3833051"/>
            <a:ext cx="5649362" cy="2018501"/>
          </a:xfrm>
          <a:prstGeom prst="rect">
            <a:avLst/>
          </a:prstGeom>
        </p:spPr>
        <p:txBody>
          <a:bodyPr wrap="square">
            <a:spAutoFit/>
          </a:bodyPr>
          <a:lstStyle/>
          <a:p>
            <a:pPr>
              <a:spcAft>
                <a:spcPts val="2600"/>
              </a:spcAft>
            </a:pPr>
            <a:r>
              <a:rPr lang="da-DK" sz="11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Indledning</a:t>
            </a:r>
          </a:p>
          <a:p>
            <a:pPr>
              <a:lnSpc>
                <a:spcPts val="1300"/>
              </a:lnSpc>
              <a:spcAft>
                <a:spcPts val="0"/>
              </a:spcAft>
            </a:pPr>
            <a:r>
              <a:rPr lang="da-DK" sz="900" dirty="0" smtClean="0">
                <a:latin typeface="Calibri" panose="020F0502020204030204" pitchFamily="34" charset="0"/>
                <a:ea typeface="Calibri" panose="020F0502020204030204" pitchFamily="34" charset="0"/>
                <a:cs typeface="Times New Roman" panose="02020603050405020304" pitchFamily="18" charset="0"/>
              </a:rPr>
              <a:t>Denne rapports primære formål er at videregive vigtige informationer til den budgetansvarlige om den enkelte afdelings indkøb. Rapporten viser i hvor høj grad den enkelte afdeling benytter de indgåede indkøbsaftaler for UCC. Rapporten skal hjælpe UCC med at blive en samlet professionel indkøbsenhed jf. regeringens strategi for offentlig indkøb.</a:t>
            </a:r>
            <a:endParaRPr lang="da-DK" sz="8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da-DK" sz="900" dirty="0">
                <a:latin typeface="Calibri" panose="020F0502020204030204" pitchFamily="34" charset="0"/>
                <a:ea typeface="Calibri" panose="020F0502020204030204" pitchFamily="34" charset="0"/>
                <a:cs typeface="Times New Roman" panose="02020603050405020304" pitchFamily="18" charset="0"/>
              </a:rPr>
              <a:t> </a:t>
            </a:r>
            <a:endParaRPr lang="da-DK" sz="8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da-DK" sz="900" dirty="0">
                <a:latin typeface="Calibri" panose="020F0502020204030204" pitchFamily="34" charset="0"/>
                <a:ea typeface="Calibri" panose="020F0502020204030204" pitchFamily="34" charset="0"/>
                <a:cs typeface="Times New Roman" panose="02020603050405020304" pitchFamily="18" charset="0"/>
              </a:rPr>
              <a:t>Der laves både indkøbsrapporter for UCC som helhed, og som denne rapport for en række af </a:t>
            </a:r>
            <a:r>
              <a:rPr lang="da-DK" sz="900" dirty="0" err="1">
                <a:latin typeface="Calibri" panose="020F0502020204030204" pitchFamily="34" charset="0"/>
                <a:ea typeface="Calibri" panose="020F0502020204030204" pitchFamily="34" charset="0"/>
                <a:cs typeface="Times New Roman" panose="02020603050405020304" pitchFamily="18" charset="0"/>
              </a:rPr>
              <a:t>UCC’s</a:t>
            </a:r>
            <a:r>
              <a:rPr lang="da-DK" sz="900" dirty="0">
                <a:latin typeface="Calibri" panose="020F0502020204030204" pitchFamily="34" charset="0"/>
                <a:ea typeface="Calibri" panose="020F0502020204030204" pitchFamily="34" charset="0"/>
                <a:cs typeface="Times New Roman" panose="02020603050405020304" pitchFamily="18" charset="0"/>
              </a:rPr>
              <a:t> områder. Den budgetansvarlige får derved mulighed for at sikre at indkøbene sker i overensstemmelse med </a:t>
            </a:r>
            <a:r>
              <a:rPr lang="da-DK" sz="900" dirty="0" err="1">
                <a:latin typeface="Calibri" panose="020F0502020204030204" pitchFamily="34" charset="0"/>
                <a:ea typeface="Calibri" panose="020F0502020204030204" pitchFamily="34" charset="0"/>
                <a:cs typeface="Times New Roman" panose="02020603050405020304" pitchFamily="18" charset="0"/>
              </a:rPr>
              <a:t>UCC’s</a:t>
            </a:r>
            <a:r>
              <a:rPr lang="da-DK" sz="900" dirty="0">
                <a:latin typeface="Calibri" panose="020F0502020204030204" pitchFamily="34" charset="0"/>
                <a:ea typeface="Calibri" panose="020F0502020204030204" pitchFamily="34" charset="0"/>
                <a:cs typeface="Times New Roman" panose="02020603050405020304" pitchFamily="18" charset="0"/>
              </a:rPr>
              <a:t> indkøbspolitik.</a:t>
            </a:r>
            <a:endParaRPr lang="da-DK" sz="800" dirty="0">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da-DK" sz="800" dirty="0">
                <a:latin typeface="Calibri" panose="020F0502020204030204" pitchFamily="34" charset="0"/>
                <a:ea typeface="Calibri" panose="020F0502020204030204" pitchFamily="34" charset="0"/>
                <a:cs typeface="Times New Roman" panose="02020603050405020304" pitchFamily="18" charset="0"/>
              </a:rPr>
              <a:t>Lovgrundlaget er samlet på Udbudsportalen.dk og Statensindkob.dk/Statens-</a:t>
            </a:r>
            <a:r>
              <a:rPr lang="da-DK" sz="800" dirty="0" err="1">
                <a:latin typeface="Calibri" panose="020F0502020204030204" pitchFamily="34" charset="0"/>
                <a:ea typeface="Calibri" panose="020F0502020204030204" pitchFamily="34" charset="0"/>
                <a:cs typeface="Times New Roman" panose="02020603050405020304" pitchFamily="18" charset="0"/>
              </a:rPr>
              <a:t>Indkobsprogram</a:t>
            </a:r>
            <a:r>
              <a:rPr lang="da-DK" sz="800" dirty="0">
                <a:latin typeface="Calibri" panose="020F0502020204030204" pitchFamily="34" charset="0"/>
                <a:ea typeface="Calibri" panose="020F0502020204030204" pitchFamily="34" charset="0"/>
                <a:cs typeface="Times New Roman" panose="02020603050405020304" pitchFamily="18" charset="0"/>
              </a:rPr>
              <a:t>/Strategi-for-intelligent-offentligt-indkob.aspx</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448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Rapport - begrebsliste</a:t>
            </a:r>
            <a:br>
              <a:rPr lang="da-DK" sz="1400" dirty="0" smtClean="0"/>
            </a:br>
            <a:endParaRPr lang="da-DK" dirty="0"/>
          </a:p>
        </p:txBody>
      </p:sp>
      <p:graphicFrame>
        <p:nvGraphicFramePr>
          <p:cNvPr id="5" name="Tabel 4"/>
          <p:cNvGraphicFramePr>
            <a:graphicFrameLocks noGrp="1"/>
          </p:cNvGraphicFramePr>
          <p:nvPr>
            <p:extLst>
              <p:ext uri="{D42A27DB-BD31-4B8C-83A1-F6EECF244321}">
                <p14:modId xmlns:p14="http://schemas.microsoft.com/office/powerpoint/2010/main" val="2872372710"/>
              </p:ext>
            </p:extLst>
          </p:nvPr>
        </p:nvGraphicFramePr>
        <p:xfrm>
          <a:off x="905520" y="1412442"/>
          <a:ext cx="5119811" cy="4714783"/>
        </p:xfrm>
        <a:graphic>
          <a:graphicData uri="http://schemas.openxmlformats.org/drawingml/2006/table">
            <a:tbl>
              <a:tblPr firstRow="1" firstCol="1" bandRow="1">
                <a:tableStyleId>{5C22544A-7EE6-4342-B048-85BDC9FD1C3A}</a:tableStyleId>
              </a:tblPr>
              <a:tblGrid>
                <a:gridCol w="1609544"/>
                <a:gridCol w="3510267"/>
              </a:tblGrid>
              <a:tr h="97881">
                <a:tc>
                  <a:txBody>
                    <a:bodyPr/>
                    <a:lstStyle/>
                    <a:p>
                      <a:pPr>
                        <a:lnSpc>
                          <a:spcPts val="1300"/>
                        </a:lnSpc>
                        <a:spcAft>
                          <a:spcPts val="0"/>
                        </a:spcAft>
                      </a:pPr>
                      <a:r>
                        <a:rPr lang="da-DK" sz="600" dirty="0">
                          <a:effectLst/>
                        </a:rPr>
                        <a:t>Udtryk</a:t>
                      </a:r>
                      <a:endParaRPr lang="da-DK"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dirty="0">
                          <a:effectLst/>
                        </a:rPr>
                        <a:t>Betydning</a:t>
                      </a:r>
                      <a:endParaRPr lang="da-DK"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195761">
                <a:tc>
                  <a:txBody>
                    <a:bodyPr/>
                    <a:lstStyle/>
                    <a:p>
                      <a:pPr>
                        <a:lnSpc>
                          <a:spcPts val="1300"/>
                        </a:lnSpc>
                        <a:spcAft>
                          <a:spcPts val="0"/>
                        </a:spcAft>
                      </a:pPr>
                      <a:r>
                        <a:rPr lang="da-DK" sz="600">
                          <a:effectLst/>
                        </a:rPr>
                        <a:t>Aftale</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Aftale indgået med en leverandør for given udbudskategori. Alle aftaler skal indgås med hjælp fra UCC’s indkøbsafdeling</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97881">
                <a:tc>
                  <a:txBody>
                    <a:bodyPr/>
                    <a:lstStyle/>
                    <a:p>
                      <a:pPr>
                        <a:lnSpc>
                          <a:spcPts val="1300"/>
                        </a:lnSpc>
                        <a:spcAft>
                          <a:spcPts val="0"/>
                        </a:spcAft>
                      </a:pPr>
                      <a:r>
                        <a:rPr lang="da-DK" sz="600">
                          <a:effectLst/>
                        </a:rPr>
                        <a:t>Aftaledækket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Begrebet bruges om udbudskategorier, der er aftale på.</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195761">
                <a:tc>
                  <a:txBody>
                    <a:bodyPr/>
                    <a:lstStyle/>
                    <a:p>
                      <a:pPr>
                        <a:lnSpc>
                          <a:spcPts val="1300"/>
                        </a:lnSpc>
                        <a:spcAft>
                          <a:spcPts val="0"/>
                        </a:spcAft>
                      </a:pPr>
                      <a:r>
                        <a:rPr lang="da-DK" sz="600">
                          <a:effectLst/>
                        </a:rPr>
                        <a:t>Aftaledækning</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Begrebet bruges når der laves en aftale på en eller flere udbudskategorier</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293642">
                <a:tc>
                  <a:txBody>
                    <a:bodyPr/>
                    <a:lstStyle/>
                    <a:p>
                      <a:pPr>
                        <a:lnSpc>
                          <a:spcPts val="1300"/>
                        </a:lnSpc>
                        <a:spcAft>
                          <a:spcPts val="0"/>
                        </a:spcAft>
                      </a:pPr>
                      <a:r>
                        <a:rPr lang="da-DK" sz="600">
                          <a:effectLst/>
                        </a:rPr>
                        <a:t>Aftaleleverandør</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Der er indgået en aftale med leverandøren. Selvom der foretages køb af varer eller tjenesteydelser, som ikke indgår i aftalen, vil købet defineres som være foretaget hos en aftaleleverandør.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195761">
                <a:tc>
                  <a:txBody>
                    <a:bodyPr/>
                    <a:lstStyle/>
                    <a:p>
                      <a:pPr>
                        <a:lnSpc>
                          <a:spcPts val="1300"/>
                        </a:lnSpc>
                        <a:spcAft>
                          <a:spcPts val="0"/>
                        </a:spcAft>
                      </a:pPr>
                      <a:r>
                        <a:rPr lang="da-DK" sz="600">
                          <a:effectLst/>
                        </a:rPr>
                        <a:t>Compliance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Viser i hvor høj grad de indgåede aftaler på de enkelte udbudskategorier anvendes. Kaldes også aftaleloyalitet eller tilfredshedsfaktor.</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97881">
                <a:tc>
                  <a:txBody>
                    <a:bodyPr/>
                    <a:lstStyle/>
                    <a:p>
                      <a:pPr>
                        <a:lnSpc>
                          <a:spcPts val="1300"/>
                        </a:lnSpc>
                        <a:spcAft>
                          <a:spcPts val="0"/>
                        </a:spcAft>
                      </a:pPr>
                      <a:r>
                        <a:rPr lang="da-DK" sz="600">
                          <a:effectLst/>
                        </a:rPr>
                        <a:t>Egen aftale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Aftaler indgået af UCC.</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97881">
                <a:tc>
                  <a:txBody>
                    <a:bodyPr/>
                    <a:lstStyle/>
                    <a:p>
                      <a:pPr>
                        <a:lnSpc>
                          <a:spcPts val="1300"/>
                        </a:lnSpc>
                        <a:spcAft>
                          <a:spcPts val="0"/>
                        </a:spcAft>
                      </a:pPr>
                      <a:r>
                        <a:rPr lang="da-DK" sz="600">
                          <a:effectLst/>
                        </a:rPr>
                        <a:t>Eget udbud</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Aftalen er valgt ud fra tilbud som har været igennem udbudsrunder.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97881">
                <a:tc>
                  <a:txBody>
                    <a:bodyPr/>
                    <a:lstStyle/>
                    <a:p>
                      <a:pPr>
                        <a:lnSpc>
                          <a:spcPts val="1300"/>
                        </a:lnSpc>
                        <a:spcAft>
                          <a:spcPts val="0"/>
                        </a:spcAft>
                      </a:pPr>
                      <a:r>
                        <a:rPr lang="da-DK" sz="600">
                          <a:effectLst/>
                        </a:rPr>
                        <a:t>Fælles udbud UCC</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Udbud, der er gennemført central for alle Professionshøjskoler.</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195761">
                <a:tc>
                  <a:txBody>
                    <a:bodyPr/>
                    <a:lstStyle/>
                    <a:p>
                      <a:pPr>
                        <a:lnSpc>
                          <a:spcPts val="1300"/>
                        </a:lnSpc>
                        <a:spcAft>
                          <a:spcPts val="0"/>
                        </a:spcAft>
                      </a:pPr>
                      <a:r>
                        <a:rPr lang="da-DK" sz="600">
                          <a:effectLst/>
                        </a:rPr>
                        <a:t>Ikke addresserbart</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Denne del af forbruget er fra et indkøbsmæssigt perspektiv vurderet til at være ikke adresserbart</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97881">
                <a:tc>
                  <a:txBody>
                    <a:bodyPr/>
                    <a:lstStyle/>
                    <a:p>
                      <a:pPr>
                        <a:lnSpc>
                          <a:spcPts val="1300"/>
                        </a:lnSpc>
                        <a:spcAft>
                          <a:spcPts val="0"/>
                        </a:spcAft>
                      </a:pPr>
                      <a:r>
                        <a:rPr lang="da-DK" sz="600">
                          <a:effectLst/>
                        </a:rPr>
                        <a:t>Ikke aftaledækket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Andel af udbudskategorier, der ikke er aftaler på.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97881">
                <a:tc>
                  <a:txBody>
                    <a:bodyPr/>
                    <a:lstStyle/>
                    <a:p>
                      <a:pPr>
                        <a:lnSpc>
                          <a:spcPts val="1300"/>
                        </a:lnSpc>
                        <a:spcAft>
                          <a:spcPts val="0"/>
                        </a:spcAft>
                      </a:pPr>
                      <a:r>
                        <a:rPr lang="da-DK" sz="600">
                          <a:effectLst/>
                        </a:rPr>
                        <a:t>Ikke udbudsbart</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Kategorier, der ikke er egnede til udbud, fx husleje, el, varme osv.</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293642">
                <a:tc>
                  <a:txBody>
                    <a:bodyPr/>
                    <a:lstStyle/>
                    <a:p>
                      <a:pPr>
                        <a:lnSpc>
                          <a:spcPts val="1300"/>
                        </a:lnSpc>
                        <a:spcAft>
                          <a:spcPts val="0"/>
                        </a:spcAft>
                      </a:pPr>
                      <a:r>
                        <a:rPr lang="da-DK" sz="600">
                          <a:effectLst/>
                        </a:rPr>
                        <a:t>Ikke-aftaleleverandør</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Der er ikke indgået en aftale med leverandøren, som indkøbsenheden kender til eller slet ikke indgået en aftale. Alle aftaler skal indgås med hjælp fra UCC’s indkøbsafdeling.</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293642">
                <a:tc>
                  <a:txBody>
                    <a:bodyPr/>
                    <a:lstStyle/>
                    <a:p>
                      <a:pPr>
                        <a:lnSpc>
                          <a:spcPts val="1300"/>
                        </a:lnSpc>
                        <a:spcAft>
                          <a:spcPts val="0"/>
                        </a:spcAft>
                      </a:pPr>
                      <a:r>
                        <a:rPr lang="da-DK" sz="600">
                          <a:effectLst/>
                        </a:rPr>
                        <a:t>Købsadfærd</a:t>
                      </a:r>
                      <a:endParaRPr lang="da-DK" sz="700">
                        <a:effectLst/>
                      </a:endParaRPr>
                    </a:p>
                    <a:p>
                      <a:pPr>
                        <a:lnSpc>
                          <a:spcPts val="1300"/>
                        </a:lnSpc>
                        <a:spcAft>
                          <a:spcPts val="0"/>
                        </a:spcAft>
                      </a:pPr>
                      <a:r>
                        <a:rPr lang="da-DK" sz="600">
                          <a:effectLst/>
                        </a:rPr>
                        <a:t>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Indikerer medarbejdernes indkøbsadfærd ift., om indkøb hos den enkelte leverandør bliver udført hyppigt eller konsolideres til færre gange.</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195761">
                <a:tc>
                  <a:txBody>
                    <a:bodyPr/>
                    <a:lstStyle/>
                    <a:p>
                      <a:pPr>
                        <a:lnSpc>
                          <a:spcPts val="1300"/>
                        </a:lnSpc>
                        <a:spcAft>
                          <a:spcPts val="0"/>
                        </a:spcAft>
                      </a:pPr>
                      <a:r>
                        <a:rPr lang="da-DK" sz="600">
                          <a:effectLst/>
                        </a:rPr>
                        <a:t>SKI og SKI-aftaler</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Statens og Kommunernes Indkøbsservice er en organisation, der gennemfører udbud på vegne af den offentlige sektor.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97881">
                <a:tc>
                  <a:txBody>
                    <a:bodyPr/>
                    <a:lstStyle/>
                    <a:p>
                      <a:pPr>
                        <a:lnSpc>
                          <a:spcPts val="1300"/>
                        </a:lnSpc>
                        <a:spcAft>
                          <a:spcPts val="0"/>
                        </a:spcAft>
                      </a:pPr>
                      <a:r>
                        <a:rPr lang="da-DK" sz="600">
                          <a:effectLst/>
                        </a:rPr>
                        <a:t>Statsaftale</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Aftaler indgået af staten, som UCC er tilmeldt. </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195761">
                <a:tc>
                  <a:txBody>
                    <a:bodyPr/>
                    <a:lstStyle/>
                    <a:p>
                      <a:pPr>
                        <a:lnSpc>
                          <a:spcPts val="1300"/>
                        </a:lnSpc>
                        <a:spcAft>
                          <a:spcPts val="0"/>
                        </a:spcAft>
                      </a:pPr>
                      <a:r>
                        <a:rPr lang="da-DK" sz="600">
                          <a:effectLst/>
                        </a:rPr>
                        <a:t>Udbudskategori</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Indkøbskategori bestående af varegrupper eller tjenesteydelser med fælles karakteristik.</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97881">
                <a:tc>
                  <a:txBody>
                    <a:bodyPr/>
                    <a:lstStyle/>
                    <a:p>
                      <a:pPr>
                        <a:lnSpc>
                          <a:spcPts val="1300"/>
                        </a:lnSpc>
                        <a:spcAft>
                          <a:spcPts val="0"/>
                        </a:spcAft>
                      </a:pPr>
                      <a:r>
                        <a:rPr lang="da-DK" sz="600">
                          <a:effectLst/>
                        </a:rPr>
                        <a:t>Udenfor aftaleleverandør</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a:effectLst/>
                        </a:rPr>
                        <a:t>Andel af aftaledækket kategorier, der er indkøbt uden for aftale</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r h="489404">
                <a:tc>
                  <a:txBody>
                    <a:bodyPr/>
                    <a:lstStyle/>
                    <a:p>
                      <a:pPr>
                        <a:lnSpc>
                          <a:spcPts val="1300"/>
                        </a:lnSpc>
                        <a:spcAft>
                          <a:spcPts val="0"/>
                        </a:spcAft>
                      </a:pPr>
                      <a:r>
                        <a:rPr lang="da-DK" sz="600">
                          <a:effectLst/>
                        </a:rPr>
                        <a:t>UNSPC kode</a:t>
                      </a:r>
                      <a:endParaRPr lang="da-DK" sz="70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c>
                  <a:txBody>
                    <a:bodyPr/>
                    <a:lstStyle/>
                    <a:p>
                      <a:pPr>
                        <a:lnSpc>
                          <a:spcPts val="1300"/>
                        </a:lnSpc>
                        <a:spcAft>
                          <a:spcPts val="0"/>
                        </a:spcAft>
                      </a:pPr>
                      <a:r>
                        <a:rPr lang="da-DK" sz="600" dirty="0">
                          <a:effectLst/>
                        </a:rPr>
                        <a:t>Globale klassificeringskoder der bruges til at kategoriserer varer og tjenesteydelser (The United Nations Standard Products and Services Code). Der arbejdes løbende på at oversætte koderne til danske kategoriseringer, men ikke alle er oversat på nuværende tidspunkt, og der vil derfor både fremgå danske og engelske termer. </a:t>
                      </a:r>
                      <a:endParaRPr lang="da-DK"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58" marR="40658" marT="0" marB="0"/>
                </a:tc>
              </a:tr>
            </a:tbl>
          </a:graphicData>
        </a:graphic>
      </p:graphicFrame>
    </p:spTree>
    <p:extLst>
      <p:ext uri="{BB962C8B-B14F-4D97-AF65-F5344CB8AC3E}">
        <p14:creationId xmlns:p14="http://schemas.microsoft.com/office/powerpoint/2010/main" val="689744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Rapport - diagrammer</a:t>
            </a:r>
            <a:br>
              <a:rPr lang="da-DK" sz="1400" dirty="0" smtClean="0"/>
            </a:br>
            <a:endParaRPr lang="da-DK" dirty="0"/>
          </a:p>
        </p:txBody>
      </p:sp>
      <p:pic>
        <p:nvPicPr>
          <p:cNvPr id="2" name="Billede 1"/>
          <p:cNvPicPr>
            <a:picLocks noChangeAspect="1"/>
          </p:cNvPicPr>
          <p:nvPr/>
        </p:nvPicPr>
        <p:blipFill>
          <a:blip r:embed="rId3"/>
          <a:stretch>
            <a:fillRect/>
          </a:stretch>
        </p:blipFill>
        <p:spPr>
          <a:xfrm>
            <a:off x="651543" y="1464085"/>
            <a:ext cx="4146254" cy="2336905"/>
          </a:xfrm>
          <a:prstGeom prst="rect">
            <a:avLst/>
          </a:prstGeom>
        </p:spPr>
      </p:pic>
      <p:pic>
        <p:nvPicPr>
          <p:cNvPr id="3" name="Billede 2"/>
          <p:cNvPicPr>
            <a:picLocks noChangeAspect="1"/>
          </p:cNvPicPr>
          <p:nvPr/>
        </p:nvPicPr>
        <p:blipFill>
          <a:blip r:embed="rId4"/>
          <a:stretch>
            <a:fillRect/>
          </a:stretch>
        </p:blipFill>
        <p:spPr>
          <a:xfrm>
            <a:off x="4925591" y="1378899"/>
            <a:ext cx="3636690" cy="2689514"/>
          </a:xfrm>
          <a:prstGeom prst="rect">
            <a:avLst/>
          </a:prstGeom>
        </p:spPr>
      </p:pic>
      <p:pic>
        <p:nvPicPr>
          <p:cNvPr id="4" name="Billede 3"/>
          <p:cNvPicPr>
            <a:picLocks noChangeAspect="1"/>
          </p:cNvPicPr>
          <p:nvPr/>
        </p:nvPicPr>
        <p:blipFill>
          <a:blip r:embed="rId5"/>
          <a:stretch>
            <a:fillRect/>
          </a:stretch>
        </p:blipFill>
        <p:spPr>
          <a:xfrm>
            <a:off x="651543" y="3800990"/>
            <a:ext cx="4146254" cy="2826083"/>
          </a:xfrm>
          <a:prstGeom prst="rect">
            <a:avLst/>
          </a:prstGeom>
        </p:spPr>
      </p:pic>
      <p:pic>
        <p:nvPicPr>
          <p:cNvPr id="5" name="Billede 4"/>
          <p:cNvPicPr>
            <a:picLocks noChangeAspect="1"/>
          </p:cNvPicPr>
          <p:nvPr/>
        </p:nvPicPr>
        <p:blipFill>
          <a:blip r:embed="rId6"/>
          <a:stretch>
            <a:fillRect/>
          </a:stretch>
        </p:blipFill>
        <p:spPr>
          <a:xfrm>
            <a:off x="4944489" y="4114067"/>
            <a:ext cx="3617792" cy="2199928"/>
          </a:xfrm>
          <a:prstGeom prst="rect">
            <a:avLst/>
          </a:prstGeom>
        </p:spPr>
      </p:pic>
    </p:spTree>
    <p:extLst>
      <p:ext uri="{BB962C8B-B14F-4D97-AF65-F5344CB8AC3E}">
        <p14:creationId xmlns:p14="http://schemas.microsoft.com/office/powerpoint/2010/main" val="689744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Rapport – data</a:t>
            </a:r>
            <a:br>
              <a:rPr lang="da-DK" sz="1400" dirty="0" smtClean="0"/>
            </a:br>
            <a:endParaRPr lang="da-DK" dirty="0"/>
          </a:p>
        </p:txBody>
      </p:sp>
      <p:pic>
        <p:nvPicPr>
          <p:cNvPr id="3" name="Billede 2"/>
          <p:cNvPicPr>
            <a:picLocks noChangeAspect="1"/>
          </p:cNvPicPr>
          <p:nvPr/>
        </p:nvPicPr>
        <p:blipFill>
          <a:blip r:embed="rId3"/>
          <a:stretch>
            <a:fillRect/>
          </a:stretch>
        </p:blipFill>
        <p:spPr>
          <a:xfrm>
            <a:off x="905520" y="1512341"/>
            <a:ext cx="5491807" cy="3561714"/>
          </a:xfrm>
          <a:prstGeom prst="rect">
            <a:avLst/>
          </a:prstGeom>
        </p:spPr>
      </p:pic>
    </p:spTree>
    <p:extLst>
      <p:ext uri="{BB962C8B-B14F-4D97-AF65-F5344CB8AC3E}">
        <p14:creationId xmlns:p14="http://schemas.microsoft.com/office/powerpoint/2010/main" val="689744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Rapport - information</a:t>
            </a:r>
            <a:br>
              <a:rPr lang="da-DK" sz="1400" dirty="0" smtClean="0"/>
            </a:br>
            <a:endParaRPr lang="da-DK" dirty="0"/>
          </a:p>
        </p:txBody>
      </p:sp>
      <p:pic>
        <p:nvPicPr>
          <p:cNvPr id="2" name="Billede 1"/>
          <p:cNvPicPr>
            <a:picLocks noChangeAspect="1"/>
          </p:cNvPicPr>
          <p:nvPr/>
        </p:nvPicPr>
        <p:blipFill>
          <a:blip r:embed="rId3"/>
          <a:stretch>
            <a:fillRect/>
          </a:stretch>
        </p:blipFill>
        <p:spPr>
          <a:xfrm>
            <a:off x="905520" y="1494814"/>
            <a:ext cx="5486876" cy="3578662"/>
          </a:xfrm>
          <a:prstGeom prst="rect">
            <a:avLst/>
          </a:prstGeom>
        </p:spPr>
      </p:pic>
    </p:spTree>
    <p:extLst>
      <p:ext uri="{BB962C8B-B14F-4D97-AF65-F5344CB8AC3E}">
        <p14:creationId xmlns:p14="http://schemas.microsoft.com/office/powerpoint/2010/main" val="689744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Rapport – opfordring til kontakt</a:t>
            </a:r>
            <a:br>
              <a:rPr lang="da-DK" sz="1400" dirty="0" smtClean="0"/>
            </a:br>
            <a:endParaRPr lang="da-DK" dirty="0"/>
          </a:p>
        </p:txBody>
      </p:sp>
      <p:pic>
        <p:nvPicPr>
          <p:cNvPr id="2" name="Billede 1"/>
          <p:cNvPicPr>
            <a:picLocks noChangeAspect="1"/>
          </p:cNvPicPr>
          <p:nvPr/>
        </p:nvPicPr>
        <p:blipFill>
          <a:blip r:embed="rId3"/>
          <a:stretch>
            <a:fillRect/>
          </a:stretch>
        </p:blipFill>
        <p:spPr>
          <a:xfrm>
            <a:off x="905520" y="1222218"/>
            <a:ext cx="3941501" cy="5214796"/>
          </a:xfrm>
          <a:prstGeom prst="rect">
            <a:avLst/>
          </a:prstGeom>
        </p:spPr>
      </p:pic>
    </p:spTree>
    <p:extLst>
      <p:ext uri="{BB962C8B-B14F-4D97-AF65-F5344CB8AC3E}">
        <p14:creationId xmlns:p14="http://schemas.microsoft.com/office/powerpoint/2010/main" val="689744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Rapport – aftaledækning på tværs</a:t>
            </a:r>
            <a:br>
              <a:rPr lang="da-DK" sz="1400" dirty="0" smtClean="0"/>
            </a:br>
            <a:endParaRPr lang="da-DK" dirty="0"/>
          </a:p>
        </p:txBody>
      </p:sp>
      <p:pic>
        <p:nvPicPr>
          <p:cNvPr id="2" name="Billede 1"/>
          <p:cNvPicPr>
            <a:picLocks noChangeAspect="1"/>
          </p:cNvPicPr>
          <p:nvPr/>
        </p:nvPicPr>
        <p:blipFill>
          <a:blip r:embed="rId3"/>
          <a:stretch>
            <a:fillRect/>
          </a:stretch>
        </p:blipFill>
        <p:spPr>
          <a:xfrm>
            <a:off x="905520" y="2149594"/>
            <a:ext cx="7471862" cy="1245456"/>
          </a:xfrm>
          <a:prstGeom prst="rect">
            <a:avLst/>
          </a:prstGeom>
        </p:spPr>
      </p:pic>
    </p:spTree>
    <p:extLst>
      <p:ext uri="{BB962C8B-B14F-4D97-AF65-F5344CB8AC3E}">
        <p14:creationId xmlns:p14="http://schemas.microsoft.com/office/powerpoint/2010/main" val="2198979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Kontraktstyring</a:t>
            </a:r>
            <a:endParaRPr lang="da-DK" dirty="0"/>
          </a:p>
        </p:txBody>
      </p:sp>
      <p:sp>
        <p:nvSpPr>
          <p:cNvPr id="3" name="Pladsholder til indhold 2"/>
          <p:cNvSpPr>
            <a:spLocks noGrp="1"/>
          </p:cNvSpPr>
          <p:nvPr>
            <p:ph idx="1"/>
          </p:nvPr>
        </p:nvSpPr>
        <p:spPr/>
        <p:txBody>
          <a:bodyPr>
            <a:normAutofit fontScale="92500" lnSpcReduction="10000"/>
          </a:bodyPr>
          <a:lstStyle/>
          <a:p>
            <a:r>
              <a:rPr lang="da-DK" sz="1800" b="1" dirty="0">
                <a:solidFill>
                  <a:srgbClr val="0070C0"/>
                </a:solidFill>
              </a:rPr>
              <a:t>K</a:t>
            </a:r>
            <a:r>
              <a:rPr lang="da-DK" sz="1800" b="1" dirty="0" smtClean="0">
                <a:solidFill>
                  <a:srgbClr val="0070C0"/>
                </a:solidFill>
              </a:rPr>
              <a:t>ontraktstyring via. CC Management </a:t>
            </a:r>
            <a:endParaRPr lang="da-DK" sz="1600" dirty="0" smtClean="0">
              <a:solidFill>
                <a:srgbClr val="0070C0"/>
              </a:solidFill>
            </a:endParaRPr>
          </a:p>
          <a:p>
            <a:pPr>
              <a:lnSpc>
                <a:spcPct val="100000"/>
              </a:lnSpc>
              <a:spcAft>
                <a:spcPts val="600"/>
              </a:spcAft>
            </a:pPr>
            <a:r>
              <a:rPr lang="da-DK" sz="1200" dirty="0" smtClean="0"/>
              <a:t>UCC kan håndtere deres kontrakter ved hjælp af deres kontraktstyringssystem. Dette giver mulighed for at se hvor mange kontrakter der er i de forskellige aftale- og udbudsgrupper, hvilke varer eller tjenesteydelser leverandøren primært sælger samt hvornår kontrakterne udløber. </a:t>
            </a:r>
          </a:p>
          <a:p>
            <a:pPr>
              <a:lnSpc>
                <a:spcPct val="100000"/>
              </a:lnSpc>
              <a:spcAft>
                <a:spcPts val="600"/>
              </a:spcAft>
            </a:pPr>
            <a:endParaRPr lang="da-DK" sz="1200" dirty="0" smtClean="0"/>
          </a:p>
          <a:p>
            <a:r>
              <a:rPr lang="da-DK" sz="1200" dirty="0" smtClean="0"/>
              <a:t>Det giver et overblik som gør at man kan lave effektiv kontrakthåndtering ved f.eks. at samle alle indkøb på kaffe, og derved opnå bedre priser fordi man råder over et større beløb hos én eller få leverandører.</a:t>
            </a:r>
          </a:p>
          <a:p>
            <a:r>
              <a:rPr lang="da-DK" sz="1200" dirty="0" smtClean="0"/>
              <a:t>Det gør også at UCC selv kan styre hvor hurtigt man vil have besked om en kontrakts udløb, og derfor har god tid til at overveje om man vil genforhandle, lave et udbud eller flytte sine køb på baggrund af den pågældende aftale. </a:t>
            </a:r>
          </a:p>
          <a:p>
            <a:r>
              <a:rPr lang="da-DK" sz="1200" dirty="0" smtClean="0"/>
              <a:t>CC. Management har kontakt til SAS, så hvis der købes ind hos en leverandør som der ikke er aftale på vil dette kunne ses i SAS, og man har mulighed for bedre at sikre effektivt indkøb da man på den måde hurtigt kan se det og følge op. </a:t>
            </a:r>
            <a:endParaRPr lang="da-DK" sz="1200" dirty="0"/>
          </a:p>
          <a:p>
            <a:r>
              <a:rPr lang="da-DK" sz="1200" dirty="0" smtClean="0"/>
              <a:t> </a:t>
            </a:r>
            <a:endParaRPr lang="da-DK" sz="1100" dirty="0" smtClean="0"/>
          </a:p>
        </p:txBody>
      </p:sp>
    </p:spTree>
    <p:extLst>
      <p:ext uri="{BB962C8B-B14F-4D97-AF65-F5344CB8AC3E}">
        <p14:creationId xmlns:p14="http://schemas.microsoft.com/office/powerpoint/2010/main" val="75787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5520" y="1204292"/>
            <a:ext cx="7784555" cy="597348"/>
          </a:xfrm>
        </p:spPr>
        <p:txBody>
          <a:bodyPr/>
          <a:lstStyle/>
          <a:p>
            <a:r>
              <a:rPr lang="da-DK" dirty="0"/>
              <a:t>Kontraktstyring</a:t>
            </a:r>
          </a:p>
        </p:txBody>
      </p:sp>
      <p:pic>
        <p:nvPicPr>
          <p:cNvPr id="4" name="Pladsholder til indhold 3"/>
          <p:cNvPicPr>
            <a:picLocks noGrp="1" noChangeAspect="1"/>
          </p:cNvPicPr>
          <p:nvPr>
            <p:ph idx="1"/>
          </p:nvPr>
        </p:nvPicPr>
        <p:blipFill rotWithShape="1">
          <a:blip r:embed="rId2"/>
          <a:srcRect l="-1" t="12919" r="183" b="58011"/>
          <a:stretch/>
        </p:blipFill>
        <p:spPr>
          <a:xfrm>
            <a:off x="801523" y="1973653"/>
            <a:ext cx="7798018" cy="1602465"/>
          </a:xfrm>
          <a:prstGeom prst="rect">
            <a:avLst/>
          </a:prstGeom>
        </p:spPr>
      </p:pic>
      <p:sp>
        <p:nvSpPr>
          <p:cNvPr id="5" name="Tekstfelt 4"/>
          <p:cNvSpPr txBox="1"/>
          <p:nvPr/>
        </p:nvSpPr>
        <p:spPr>
          <a:xfrm>
            <a:off x="905520" y="3873187"/>
            <a:ext cx="5190480" cy="1292662"/>
          </a:xfrm>
          <a:prstGeom prst="rect">
            <a:avLst/>
          </a:prstGeom>
          <a:noFill/>
        </p:spPr>
        <p:txBody>
          <a:bodyPr wrap="square" lIns="0" tIns="0" rIns="0" bIns="0" rtlCol="0">
            <a:spAutoFit/>
          </a:bodyPr>
          <a:lstStyle/>
          <a:p>
            <a:r>
              <a:rPr lang="da-DK" sz="1400" dirty="0" smtClean="0"/>
              <a:t>Systemet fodres med en masse stamdata for hver kontrakt som gør det muligt at skabe overblik over en masse forskellige nyttige informationer. </a:t>
            </a:r>
          </a:p>
          <a:p>
            <a:endParaRPr lang="da-DK" sz="1400" dirty="0"/>
          </a:p>
          <a:p>
            <a:r>
              <a:rPr lang="da-DK" sz="1400" dirty="0" smtClean="0"/>
              <a:t>Man kan også filtrere på de kategorier der typisk er på forskellige adresser, og der få overblikket over aftaler der skal opsiges eller genforhandles. </a:t>
            </a:r>
          </a:p>
        </p:txBody>
      </p:sp>
    </p:spTree>
    <p:extLst>
      <p:ext uri="{BB962C8B-B14F-4D97-AF65-F5344CB8AC3E}">
        <p14:creationId xmlns:p14="http://schemas.microsoft.com/office/powerpoint/2010/main" val="348176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err="1" smtClean="0"/>
              <a:t>Kategorisering</a:t>
            </a:r>
            <a:r>
              <a:rPr lang="en-GB" dirty="0" smtClean="0"/>
              <a:t> </a:t>
            </a:r>
            <a:r>
              <a:rPr lang="en-GB" dirty="0" err="1" smtClean="0"/>
              <a:t>af</a:t>
            </a:r>
            <a:r>
              <a:rPr lang="en-GB" dirty="0" smtClean="0"/>
              <a:t> </a:t>
            </a:r>
            <a:r>
              <a:rPr lang="en-GB" dirty="0" err="1" smtClean="0"/>
              <a:t>aftaler</a:t>
            </a:r>
            <a:endParaRPr lang="en-GB" dirty="0" smtClean="0"/>
          </a:p>
          <a:p>
            <a:pPr marL="457200" indent="-457200">
              <a:buFont typeface="+mj-lt"/>
              <a:buAutoNum type="arabicPeriod"/>
            </a:pPr>
            <a:r>
              <a:rPr lang="en-GB" dirty="0" err="1" smtClean="0"/>
              <a:t>Ledelsesinformation</a:t>
            </a:r>
            <a:endParaRPr lang="en-GB" dirty="0"/>
          </a:p>
        </p:txBody>
      </p:sp>
    </p:spTree>
    <p:extLst>
      <p:ext uri="{BB962C8B-B14F-4D97-AF65-F5344CB8AC3E}">
        <p14:creationId xmlns:p14="http://schemas.microsoft.com/office/powerpoint/2010/main" val="1935235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Generel udvikling </a:t>
            </a:r>
            <a:endParaRPr lang="da-DK" dirty="0"/>
          </a:p>
        </p:txBody>
      </p:sp>
      <p:sp>
        <p:nvSpPr>
          <p:cNvPr id="3" name="Pladsholder til indhold 2"/>
          <p:cNvSpPr>
            <a:spLocks noGrp="1"/>
          </p:cNvSpPr>
          <p:nvPr>
            <p:ph idx="1"/>
          </p:nvPr>
        </p:nvSpPr>
        <p:spPr/>
        <p:txBody>
          <a:bodyPr>
            <a:normAutofit/>
          </a:bodyPr>
          <a:lstStyle/>
          <a:p>
            <a:r>
              <a:rPr lang="da-DK" dirty="0" smtClean="0"/>
              <a:t>UCC har lavet en analyserapport over udviklingen af blandt andet aftaledækning i årene 2015 og 2016.</a:t>
            </a:r>
          </a:p>
          <a:p>
            <a:r>
              <a:rPr lang="da-DK" dirty="0" smtClean="0"/>
              <a:t>Analysen viser overblik over aftaledækningen, indkøbsvolumen, antal faktura og antal brugte kreditorer i henholdsvis 2015 og 2016.</a:t>
            </a:r>
          </a:p>
          <a:p>
            <a:r>
              <a:rPr lang="da-DK" sz="1800" dirty="0" smtClean="0"/>
              <a:t>Til slut blev der udarbejdet en konklusion, som kan give grundlag for dokumentation af effektiviseringselementer inden for området, som blandt andet mindre behandlingstid på fakturabehandling mm. </a:t>
            </a:r>
            <a:endParaRPr lang="da-DK" sz="1800" dirty="0"/>
          </a:p>
        </p:txBody>
      </p:sp>
    </p:spTree>
    <p:extLst>
      <p:ext uri="{BB962C8B-B14F-4D97-AF65-F5344CB8AC3E}">
        <p14:creationId xmlns:p14="http://schemas.microsoft.com/office/powerpoint/2010/main" val="161983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Analyserapport</a:t>
            </a:r>
            <a:endParaRPr lang="da-DK" dirty="0"/>
          </a:p>
        </p:txBody>
      </p:sp>
      <p:pic>
        <p:nvPicPr>
          <p:cNvPr id="3" name="Billede 2"/>
          <p:cNvPicPr>
            <a:picLocks noChangeAspect="1"/>
          </p:cNvPicPr>
          <p:nvPr/>
        </p:nvPicPr>
        <p:blipFill>
          <a:blip r:embed="rId2"/>
          <a:stretch>
            <a:fillRect/>
          </a:stretch>
        </p:blipFill>
        <p:spPr>
          <a:xfrm>
            <a:off x="905520" y="1919333"/>
            <a:ext cx="4656684" cy="1428633"/>
          </a:xfrm>
          <a:prstGeom prst="rect">
            <a:avLst/>
          </a:prstGeom>
        </p:spPr>
      </p:pic>
      <p:pic>
        <p:nvPicPr>
          <p:cNvPr id="4" name="Billede 3"/>
          <p:cNvPicPr>
            <a:picLocks noChangeAspect="1"/>
          </p:cNvPicPr>
          <p:nvPr/>
        </p:nvPicPr>
        <p:blipFill>
          <a:blip r:embed="rId3"/>
          <a:stretch>
            <a:fillRect/>
          </a:stretch>
        </p:blipFill>
        <p:spPr>
          <a:xfrm>
            <a:off x="905520" y="3493670"/>
            <a:ext cx="5491807" cy="1409750"/>
          </a:xfrm>
          <a:prstGeom prst="rect">
            <a:avLst/>
          </a:prstGeom>
        </p:spPr>
      </p:pic>
    </p:spTree>
    <p:extLst>
      <p:ext uri="{BB962C8B-B14F-4D97-AF65-F5344CB8AC3E}">
        <p14:creationId xmlns:p14="http://schemas.microsoft.com/office/powerpoint/2010/main" val="2049139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Analyserapport</a:t>
            </a:r>
          </a:p>
        </p:txBody>
      </p:sp>
      <p:pic>
        <p:nvPicPr>
          <p:cNvPr id="8" name="Pladsholder til indhold 7"/>
          <p:cNvPicPr>
            <a:picLocks noGrp="1" noChangeAspect="1"/>
          </p:cNvPicPr>
          <p:nvPr>
            <p:ph idx="1"/>
          </p:nvPr>
        </p:nvPicPr>
        <p:blipFill>
          <a:blip r:embed="rId2"/>
          <a:stretch>
            <a:fillRect/>
          </a:stretch>
        </p:blipFill>
        <p:spPr>
          <a:xfrm>
            <a:off x="905520" y="2183507"/>
            <a:ext cx="5491807" cy="853470"/>
          </a:xfrm>
          <a:prstGeom prst="rect">
            <a:avLst/>
          </a:prstGeom>
        </p:spPr>
      </p:pic>
      <p:pic>
        <p:nvPicPr>
          <p:cNvPr id="9" name="Billede 8"/>
          <p:cNvPicPr>
            <a:picLocks noChangeAspect="1"/>
          </p:cNvPicPr>
          <p:nvPr/>
        </p:nvPicPr>
        <p:blipFill>
          <a:blip r:embed="rId3"/>
          <a:stretch>
            <a:fillRect/>
          </a:stretch>
        </p:blipFill>
        <p:spPr>
          <a:xfrm>
            <a:off x="905520" y="3315735"/>
            <a:ext cx="4157832" cy="1530229"/>
          </a:xfrm>
          <a:prstGeom prst="rect">
            <a:avLst/>
          </a:prstGeom>
        </p:spPr>
      </p:pic>
    </p:spTree>
    <p:extLst>
      <p:ext uri="{BB962C8B-B14F-4D97-AF65-F5344CB8AC3E}">
        <p14:creationId xmlns:p14="http://schemas.microsoft.com/office/powerpoint/2010/main" val="231285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Analyserapport</a:t>
            </a:r>
          </a:p>
        </p:txBody>
      </p:sp>
      <p:pic>
        <p:nvPicPr>
          <p:cNvPr id="4" name="Pladsholder til indhold 3"/>
          <p:cNvPicPr>
            <a:picLocks noGrp="1" noChangeAspect="1"/>
          </p:cNvPicPr>
          <p:nvPr>
            <p:ph idx="1"/>
          </p:nvPr>
        </p:nvPicPr>
        <p:blipFill>
          <a:blip r:embed="rId2"/>
          <a:stretch>
            <a:fillRect/>
          </a:stretch>
        </p:blipFill>
        <p:spPr>
          <a:xfrm>
            <a:off x="905520" y="1632960"/>
            <a:ext cx="5491807" cy="1535484"/>
          </a:xfrm>
          <a:prstGeom prst="rect">
            <a:avLst/>
          </a:prstGeom>
        </p:spPr>
      </p:pic>
      <p:pic>
        <p:nvPicPr>
          <p:cNvPr id="5" name="Billede 4"/>
          <p:cNvPicPr>
            <a:picLocks noChangeAspect="1"/>
          </p:cNvPicPr>
          <p:nvPr/>
        </p:nvPicPr>
        <p:blipFill>
          <a:blip r:embed="rId3"/>
          <a:stretch>
            <a:fillRect/>
          </a:stretch>
        </p:blipFill>
        <p:spPr>
          <a:xfrm>
            <a:off x="905520" y="3260570"/>
            <a:ext cx="5127180" cy="2908044"/>
          </a:xfrm>
          <a:prstGeom prst="rect">
            <a:avLst/>
          </a:prstGeom>
        </p:spPr>
      </p:pic>
    </p:spTree>
    <p:extLst>
      <p:ext uri="{BB962C8B-B14F-4D97-AF65-F5344CB8AC3E}">
        <p14:creationId xmlns:p14="http://schemas.microsoft.com/office/powerpoint/2010/main" val="216713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Kategorisering af aftaler</a:t>
            </a:r>
            <a:br>
              <a:rPr lang="da-DK" dirty="0" smtClean="0"/>
            </a:br>
            <a:endParaRPr lang="da-DK" dirty="0"/>
          </a:p>
        </p:txBody>
      </p:sp>
      <p:graphicFrame>
        <p:nvGraphicFramePr>
          <p:cNvPr id="7" name="Table 6"/>
          <p:cNvGraphicFramePr>
            <a:graphicFrameLocks noGrp="1"/>
          </p:cNvGraphicFramePr>
          <p:nvPr>
            <p:extLst>
              <p:ext uri="{D42A27DB-BD31-4B8C-83A1-F6EECF244321}">
                <p14:modId xmlns:p14="http://schemas.microsoft.com/office/powerpoint/2010/main" val="1112048724"/>
              </p:ext>
            </p:extLst>
          </p:nvPr>
        </p:nvGraphicFramePr>
        <p:xfrm>
          <a:off x="822961" y="3623310"/>
          <a:ext cx="7498080" cy="2801607"/>
        </p:xfrm>
        <a:graphic>
          <a:graphicData uri="http://schemas.openxmlformats.org/drawingml/2006/table">
            <a:tbl>
              <a:tblPr firstRow="1" bandRow="1">
                <a:tableStyleId>{21E4AEA4-8DFA-4A89-87EB-49C32662AFE0}</a:tableStyleId>
              </a:tblPr>
              <a:tblGrid>
                <a:gridCol w="635432"/>
                <a:gridCol w="1284618"/>
                <a:gridCol w="5578030"/>
              </a:tblGrid>
              <a:tr h="393687">
                <a:tc>
                  <a:txBody>
                    <a:bodyPr/>
                    <a:lstStyle/>
                    <a:p>
                      <a:endParaRPr lang="da-DK" dirty="0">
                        <a:solidFill>
                          <a:schemeClr val="tx1">
                            <a:lumMod val="75000"/>
                            <a:lumOff val="25000"/>
                          </a:schemeClr>
                        </a:solidFill>
                      </a:endParaRPr>
                    </a:p>
                  </a:txBody>
                  <a:tcPr/>
                </a:tc>
                <a:tc>
                  <a:txBody>
                    <a:bodyPr/>
                    <a:lstStyle/>
                    <a:p>
                      <a:r>
                        <a:rPr lang="da-DK" sz="1400" dirty="0" smtClean="0">
                          <a:solidFill>
                            <a:schemeClr val="tx1">
                              <a:lumMod val="75000"/>
                              <a:lumOff val="25000"/>
                            </a:schemeClr>
                          </a:solidFill>
                        </a:rPr>
                        <a:t>Aftale gruppe</a:t>
                      </a:r>
                      <a:endParaRPr lang="da-DK" sz="1400" dirty="0">
                        <a:solidFill>
                          <a:schemeClr val="tx1">
                            <a:lumMod val="75000"/>
                            <a:lumOff val="25000"/>
                          </a:schemeClr>
                        </a:solidFill>
                      </a:endParaRPr>
                    </a:p>
                  </a:txBody>
                  <a:tcPr/>
                </a:tc>
                <a:tc>
                  <a:txBody>
                    <a:bodyPr/>
                    <a:lstStyle/>
                    <a:p>
                      <a:r>
                        <a:rPr lang="da-DK" sz="1400" dirty="0" smtClean="0">
                          <a:solidFill>
                            <a:schemeClr val="tx1">
                              <a:lumMod val="75000"/>
                              <a:lumOff val="25000"/>
                            </a:schemeClr>
                          </a:solidFill>
                        </a:rPr>
                        <a:t>Beskrivelse</a:t>
                      </a:r>
                      <a:endParaRPr lang="da-DK" sz="1400" dirty="0">
                        <a:solidFill>
                          <a:schemeClr val="tx1">
                            <a:lumMod val="75000"/>
                            <a:lumOff val="25000"/>
                          </a:schemeClr>
                        </a:solidFill>
                      </a:endParaRPr>
                    </a:p>
                  </a:txBody>
                  <a:tcPr/>
                </a:tc>
              </a:tr>
              <a:tr h="243215">
                <a:tc>
                  <a:txBody>
                    <a:bodyPr/>
                    <a:lstStyle/>
                    <a:p>
                      <a:r>
                        <a:rPr lang="da-DK" sz="1000" dirty="0" smtClean="0"/>
                        <a:t>1.</a:t>
                      </a:r>
                    </a:p>
                    <a:p>
                      <a:r>
                        <a:rPr lang="da-DK" sz="1000" dirty="0" smtClean="0"/>
                        <a:t>2.</a:t>
                      </a:r>
                      <a:endParaRPr lang="da-DK" sz="1000" dirty="0"/>
                    </a:p>
                  </a:txBody>
                  <a:tcPr/>
                </a:tc>
                <a:tc>
                  <a:txBody>
                    <a:bodyPr/>
                    <a:lstStyle/>
                    <a:p>
                      <a:r>
                        <a:rPr lang="da-DK" sz="1000" dirty="0" smtClean="0"/>
                        <a:t>Aftale</a:t>
                      </a:r>
                    </a:p>
                    <a:p>
                      <a:r>
                        <a:rPr lang="da-DK" sz="1000" dirty="0" smtClean="0"/>
                        <a:t>Ikke udbudsbart</a:t>
                      </a:r>
                    </a:p>
                  </a:txBody>
                  <a:tcPr/>
                </a:tc>
                <a:tc>
                  <a:txBody>
                    <a:bodyPr/>
                    <a:lstStyle/>
                    <a:p>
                      <a:r>
                        <a:rPr lang="da-DK" sz="1000" dirty="0" smtClean="0"/>
                        <a:t>Køb af</a:t>
                      </a:r>
                      <a:r>
                        <a:rPr lang="da-DK" sz="1000" baseline="0" dirty="0" smtClean="0"/>
                        <a:t> aftalevarer, men prisen variere fra priskataloget.</a:t>
                      </a:r>
                      <a:endParaRPr lang="da-DK" sz="1000" dirty="0" smtClean="0"/>
                    </a:p>
                    <a:p>
                      <a:r>
                        <a:rPr lang="da-DK" sz="1000" dirty="0" smtClean="0"/>
                        <a:t>Aftaler</a:t>
                      </a:r>
                      <a:r>
                        <a:rPr lang="da-DK" sz="1000" baseline="0" dirty="0" smtClean="0"/>
                        <a:t> der ikke kan, eller kun vanskeligt kan udbydes , som </a:t>
                      </a:r>
                      <a:r>
                        <a:rPr lang="da-DK" sz="1000" dirty="0" smtClean="0"/>
                        <a:t>f.eks. fjernvarme og vand</a:t>
                      </a:r>
                      <a:endParaRPr lang="da-DK" sz="1000" dirty="0"/>
                    </a:p>
                  </a:txBody>
                  <a:tcPr/>
                </a:tc>
              </a:tr>
              <a:tr h="243215">
                <a:tc>
                  <a:txBody>
                    <a:bodyPr/>
                    <a:lstStyle/>
                    <a:p>
                      <a:r>
                        <a:rPr lang="da-DK" sz="1000" dirty="0" smtClean="0"/>
                        <a:t>3.</a:t>
                      </a:r>
                      <a:endParaRPr lang="da-DK" sz="1000" dirty="0"/>
                    </a:p>
                  </a:txBody>
                  <a:tcPr/>
                </a:tc>
                <a:tc>
                  <a:txBody>
                    <a:bodyPr/>
                    <a:lstStyle/>
                    <a:p>
                      <a:r>
                        <a:rPr lang="da-DK" sz="1000" dirty="0" smtClean="0"/>
                        <a:t>Egen aftale</a:t>
                      </a:r>
                    </a:p>
                  </a:txBody>
                  <a:tcPr/>
                </a:tc>
                <a:tc>
                  <a:txBody>
                    <a:bodyPr/>
                    <a:lstStyle/>
                    <a:p>
                      <a:r>
                        <a:rPr lang="da-DK" sz="1000" dirty="0" smtClean="0"/>
                        <a:t>Aftaler der er indgået</a:t>
                      </a:r>
                      <a:r>
                        <a:rPr lang="da-DK" sz="1000" baseline="0" dirty="0" smtClean="0"/>
                        <a:t> uden forudgående udbud eller annoncering. Herunder ligger f.eks. husleje</a:t>
                      </a:r>
                      <a:endParaRPr lang="da-DK" sz="1000" dirty="0"/>
                    </a:p>
                  </a:txBody>
                  <a:tcPr/>
                </a:tc>
              </a:tr>
              <a:tr h="243215">
                <a:tc>
                  <a:txBody>
                    <a:bodyPr/>
                    <a:lstStyle/>
                    <a:p>
                      <a:r>
                        <a:rPr lang="da-DK" sz="1000" dirty="0" smtClean="0"/>
                        <a:t>4.</a:t>
                      </a:r>
                      <a:endParaRPr lang="da-DK" sz="1000" dirty="0"/>
                    </a:p>
                  </a:txBody>
                  <a:tcPr/>
                </a:tc>
                <a:tc>
                  <a:txBody>
                    <a:bodyPr/>
                    <a:lstStyle/>
                    <a:p>
                      <a:r>
                        <a:rPr lang="da-DK" sz="1000" dirty="0" smtClean="0"/>
                        <a:t>Eget udbud</a:t>
                      </a:r>
                    </a:p>
                  </a:txBody>
                  <a:tcPr/>
                </a:tc>
                <a:tc>
                  <a:txBody>
                    <a:bodyPr/>
                    <a:lstStyle/>
                    <a:p>
                      <a:r>
                        <a:rPr lang="da-DK" sz="1000" dirty="0" smtClean="0"/>
                        <a:t>Aftaler der kun omfatter egen UC, og som  er indgået efter udbud eller annoncering. </a:t>
                      </a:r>
                      <a:endParaRPr lang="da-DK" sz="1000" dirty="0"/>
                    </a:p>
                  </a:txBody>
                  <a:tcPr/>
                </a:tc>
              </a:tr>
              <a:tr h="243215">
                <a:tc>
                  <a:txBody>
                    <a:bodyPr/>
                    <a:lstStyle/>
                    <a:p>
                      <a:r>
                        <a:rPr lang="da-DK" sz="1000" dirty="0" smtClean="0"/>
                        <a:t>5.</a:t>
                      </a:r>
                      <a:endParaRPr lang="da-DK" sz="1000" dirty="0"/>
                    </a:p>
                  </a:txBody>
                  <a:tcPr/>
                </a:tc>
                <a:tc>
                  <a:txBody>
                    <a:bodyPr/>
                    <a:lstStyle/>
                    <a:p>
                      <a:r>
                        <a:rPr lang="da-DK" sz="1000" dirty="0" smtClean="0"/>
                        <a:t>Fælles udbud UC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smtClean="0"/>
                        <a:t>Aftaler der omfatter flere </a:t>
                      </a:r>
                      <a:r>
                        <a:rPr lang="da-DK" sz="1000" dirty="0" err="1" smtClean="0"/>
                        <a:t>UC’ere</a:t>
                      </a:r>
                      <a:r>
                        <a:rPr lang="da-DK" sz="1000" dirty="0" smtClean="0"/>
                        <a:t> , og som  er indgået efter udbud eller annoncering. </a:t>
                      </a:r>
                      <a:endParaRPr lang="da-DK" sz="1000" dirty="0"/>
                    </a:p>
                  </a:txBody>
                  <a:tcPr/>
                </a:tc>
              </a:tr>
              <a:tr h="243215">
                <a:tc>
                  <a:txBody>
                    <a:bodyPr/>
                    <a:lstStyle/>
                    <a:p>
                      <a:r>
                        <a:rPr lang="da-DK" sz="1000" dirty="0" smtClean="0"/>
                        <a:t>6.</a:t>
                      </a:r>
                      <a:endParaRPr lang="da-DK" sz="1000" dirty="0"/>
                    </a:p>
                  </a:txBody>
                  <a:tcPr/>
                </a:tc>
                <a:tc>
                  <a:txBody>
                    <a:bodyPr/>
                    <a:lstStyle/>
                    <a:p>
                      <a:r>
                        <a:rPr lang="da-DK" sz="1000" dirty="0" smtClean="0"/>
                        <a:t>SKI-aftale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smtClean="0"/>
                        <a:t>Aftaler der kun omfatter egen UC, og som  er indgået via</a:t>
                      </a:r>
                      <a:r>
                        <a:rPr lang="da-DK" sz="1000" baseline="0" dirty="0" smtClean="0"/>
                        <a:t> en SKI aftale.</a:t>
                      </a:r>
                      <a:endParaRPr lang="da-DK" sz="1000" dirty="0"/>
                    </a:p>
                  </a:txBody>
                  <a:tcPr/>
                </a:tc>
              </a:tr>
              <a:tr h="243215">
                <a:tc>
                  <a:txBody>
                    <a:bodyPr/>
                    <a:lstStyle/>
                    <a:p>
                      <a:r>
                        <a:rPr lang="da-DK" sz="1000" dirty="0" smtClean="0"/>
                        <a:t>7.</a:t>
                      </a:r>
                      <a:endParaRPr lang="da-DK" sz="1000" dirty="0"/>
                    </a:p>
                  </a:txBody>
                  <a:tcPr/>
                </a:tc>
                <a:tc>
                  <a:txBody>
                    <a:bodyPr/>
                    <a:lstStyle/>
                    <a:p>
                      <a:r>
                        <a:rPr lang="da-DK" sz="1000" dirty="0" smtClean="0"/>
                        <a:t>Fælles SKI-aftale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smtClean="0"/>
                        <a:t>Aftaler der omfatter flere </a:t>
                      </a:r>
                      <a:r>
                        <a:rPr lang="da-DK" sz="1000" dirty="0" err="1" smtClean="0"/>
                        <a:t>UC’ere</a:t>
                      </a:r>
                      <a:r>
                        <a:rPr lang="da-DK" sz="1000" dirty="0" smtClean="0"/>
                        <a:t>, og som  er indgået via</a:t>
                      </a:r>
                      <a:r>
                        <a:rPr lang="da-DK" sz="1000" baseline="0" dirty="0" smtClean="0"/>
                        <a:t> et SKI miniudbud.</a:t>
                      </a:r>
                      <a:endParaRPr lang="da-DK" sz="1000" dirty="0"/>
                    </a:p>
                  </a:txBody>
                  <a:tcPr/>
                </a:tc>
              </a:tr>
              <a:tr h="395225">
                <a:tc>
                  <a:txBody>
                    <a:bodyPr/>
                    <a:lstStyle/>
                    <a:p>
                      <a:r>
                        <a:rPr lang="da-DK" sz="1000" dirty="0" smtClean="0"/>
                        <a:t>8.</a:t>
                      </a:r>
                      <a:endParaRPr lang="da-DK" sz="1000" dirty="0"/>
                    </a:p>
                  </a:txBody>
                  <a:tcPr/>
                </a:tc>
                <a:tc>
                  <a:txBody>
                    <a:bodyPr/>
                    <a:lstStyle/>
                    <a:p>
                      <a:r>
                        <a:rPr lang="da-DK" sz="1000" dirty="0" smtClean="0"/>
                        <a:t>Statsaftale</a:t>
                      </a:r>
                    </a:p>
                  </a:txBody>
                  <a:tcPr/>
                </a:tc>
                <a:tc>
                  <a:txBody>
                    <a:bodyPr/>
                    <a:lstStyle/>
                    <a:p>
                      <a:r>
                        <a:rPr lang="da-DK" sz="1000" dirty="0" smtClean="0"/>
                        <a:t>Aftaler der er indgået på baggrund af udbud foretaget af Moderniseringsstyrelsen,</a:t>
                      </a:r>
                      <a:r>
                        <a:rPr lang="da-DK" sz="1000" baseline="0" dirty="0" smtClean="0"/>
                        <a:t> UVM eller andre ministerier.</a:t>
                      </a:r>
                      <a:endParaRPr lang="da-DK" sz="1000" dirty="0"/>
                    </a:p>
                  </a:txBody>
                  <a:tcPr/>
                </a:tc>
              </a:tr>
              <a:tr h="395225">
                <a:tc>
                  <a:txBody>
                    <a:bodyPr/>
                    <a:lstStyle/>
                    <a:p>
                      <a:r>
                        <a:rPr lang="da-DK" sz="1000" dirty="0" smtClean="0"/>
                        <a:t>9.</a:t>
                      </a:r>
                      <a:endParaRPr lang="da-DK"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smtClean="0"/>
                        <a:t>Nybyggeri</a:t>
                      </a:r>
                    </a:p>
                  </a:txBody>
                  <a:tcPr/>
                </a:tc>
                <a:tc>
                  <a:txBody>
                    <a:bodyPr/>
                    <a:lstStyle/>
                    <a:p>
                      <a:r>
                        <a:rPr lang="da-DK" sz="1000" dirty="0" smtClean="0"/>
                        <a:t>Aftaler der omfatter ny opførelse af bygninger og større renoveringsprojekter. Projektsummen skal være større end 5 mio. kr.</a:t>
                      </a:r>
                      <a:endParaRPr lang="da-DK" sz="1000" dirty="0"/>
                    </a:p>
                  </a:txBody>
                  <a:tcPr/>
                </a:tc>
              </a:tr>
            </a:tbl>
          </a:graphicData>
        </a:graphic>
      </p:graphicFrame>
      <p:pic>
        <p:nvPicPr>
          <p:cNvPr id="3" name="Billede 2"/>
          <p:cNvPicPr>
            <a:picLocks noChangeAspect="1"/>
          </p:cNvPicPr>
          <p:nvPr/>
        </p:nvPicPr>
        <p:blipFill rotWithShape="1">
          <a:blip r:embed="rId3"/>
          <a:srcRect l="39382" t="15533" r="28882" b="44858"/>
          <a:stretch/>
        </p:blipFill>
        <p:spPr>
          <a:xfrm>
            <a:off x="822960" y="1252665"/>
            <a:ext cx="7496987" cy="2078931"/>
          </a:xfrm>
          <a:prstGeom prst="rect">
            <a:avLst/>
          </a:prstGeom>
        </p:spPr>
      </p:pic>
    </p:spTree>
    <p:extLst>
      <p:ext uri="{BB962C8B-B14F-4D97-AF65-F5344CB8AC3E}">
        <p14:creationId xmlns:p14="http://schemas.microsoft.com/office/powerpoint/2010/main" val="335403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Indkøb fordelt på månedsbasis januar til 2 oktober 2017</a:t>
            </a:r>
            <a:endParaRPr lang="da-DK" dirty="0"/>
          </a:p>
        </p:txBody>
      </p:sp>
      <p:pic>
        <p:nvPicPr>
          <p:cNvPr id="2" name="Billede 1"/>
          <p:cNvPicPr>
            <a:picLocks noChangeAspect="1"/>
          </p:cNvPicPr>
          <p:nvPr/>
        </p:nvPicPr>
        <p:blipFill>
          <a:blip r:embed="rId3"/>
          <a:stretch>
            <a:fillRect/>
          </a:stretch>
        </p:blipFill>
        <p:spPr>
          <a:xfrm>
            <a:off x="1465819" y="1618331"/>
            <a:ext cx="6212362" cy="3621338"/>
          </a:xfrm>
          <a:prstGeom prst="rect">
            <a:avLst/>
          </a:prstGeom>
        </p:spPr>
      </p:pic>
    </p:spTree>
    <p:extLst>
      <p:ext uri="{BB962C8B-B14F-4D97-AF65-F5344CB8AC3E}">
        <p14:creationId xmlns:p14="http://schemas.microsoft.com/office/powerpoint/2010/main" val="979179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Oversigt over største udbudskategorier og leverandører</a:t>
            </a:r>
            <a:endParaRPr lang="da-DK" dirty="0"/>
          </a:p>
        </p:txBody>
      </p:sp>
      <p:pic>
        <p:nvPicPr>
          <p:cNvPr id="2" name="Billede 1"/>
          <p:cNvPicPr>
            <a:picLocks noChangeAspect="1"/>
          </p:cNvPicPr>
          <p:nvPr/>
        </p:nvPicPr>
        <p:blipFill>
          <a:blip r:embed="rId3"/>
          <a:stretch>
            <a:fillRect/>
          </a:stretch>
        </p:blipFill>
        <p:spPr>
          <a:xfrm>
            <a:off x="1016030" y="1556492"/>
            <a:ext cx="3347739" cy="3405612"/>
          </a:xfrm>
          <a:prstGeom prst="rect">
            <a:avLst/>
          </a:prstGeom>
        </p:spPr>
      </p:pic>
      <p:pic>
        <p:nvPicPr>
          <p:cNvPr id="3" name="Billede 2"/>
          <p:cNvPicPr>
            <a:picLocks noChangeAspect="1"/>
          </p:cNvPicPr>
          <p:nvPr/>
        </p:nvPicPr>
        <p:blipFill>
          <a:blip r:embed="rId4"/>
          <a:stretch>
            <a:fillRect/>
          </a:stretch>
        </p:blipFill>
        <p:spPr>
          <a:xfrm>
            <a:off x="4916031" y="1557196"/>
            <a:ext cx="3312307" cy="3405612"/>
          </a:xfrm>
          <a:prstGeom prst="rect">
            <a:avLst/>
          </a:prstGeom>
        </p:spPr>
      </p:pic>
    </p:spTree>
    <p:extLst>
      <p:ext uri="{BB962C8B-B14F-4D97-AF65-F5344CB8AC3E}">
        <p14:creationId xmlns:p14="http://schemas.microsoft.com/office/powerpoint/2010/main" val="105303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Overblik over aftaledækning</a:t>
            </a:r>
            <a:r>
              <a:rPr lang="da-DK" sz="1400" dirty="0"/>
              <a:t> </a:t>
            </a:r>
            <a:r>
              <a:rPr lang="da-DK" sz="1400" dirty="0" smtClean="0"/>
              <a:t>og forbrug på forskellige aftalegrupper</a:t>
            </a:r>
            <a:endParaRPr lang="da-DK" dirty="0"/>
          </a:p>
        </p:txBody>
      </p:sp>
      <p:pic>
        <p:nvPicPr>
          <p:cNvPr id="2" name="Billede 1"/>
          <p:cNvPicPr>
            <a:picLocks noChangeAspect="1"/>
          </p:cNvPicPr>
          <p:nvPr/>
        </p:nvPicPr>
        <p:blipFill>
          <a:blip r:embed="rId3"/>
          <a:stretch>
            <a:fillRect/>
          </a:stretch>
        </p:blipFill>
        <p:spPr>
          <a:xfrm>
            <a:off x="877729" y="1770526"/>
            <a:ext cx="3920068" cy="2755631"/>
          </a:xfrm>
          <a:prstGeom prst="rect">
            <a:avLst/>
          </a:prstGeom>
        </p:spPr>
      </p:pic>
      <p:pic>
        <p:nvPicPr>
          <p:cNvPr id="3" name="Billede 2"/>
          <p:cNvPicPr>
            <a:picLocks noChangeAspect="1"/>
          </p:cNvPicPr>
          <p:nvPr/>
        </p:nvPicPr>
        <p:blipFill>
          <a:blip r:embed="rId4"/>
          <a:stretch>
            <a:fillRect/>
          </a:stretch>
        </p:blipFill>
        <p:spPr>
          <a:xfrm>
            <a:off x="5040084" y="1770526"/>
            <a:ext cx="3173151" cy="2755631"/>
          </a:xfrm>
          <a:prstGeom prst="rect">
            <a:avLst/>
          </a:prstGeom>
        </p:spPr>
      </p:pic>
    </p:spTree>
    <p:extLst>
      <p:ext uri="{BB962C8B-B14F-4D97-AF65-F5344CB8AC3E}">
        <p14:creationId xmlns:p14="http://schemas.microsoft.com/office/powerpoint/2010/main" val="1053031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Overblik over top 10 leverandører i aftalekategorier og top 10 udbudskategorier </a:t>
            </a:r>
            <a:br>
              <a:rPr lang="da-DK" sz="1400" dirty="0" smtClean="0"/>
            </a:br>
            <a:r>
              <a:rPr lang="da-DK" sz="1400" dirty="0" smtClean="0"/>
              <a:t>med indkøb udenfor kontrakt</a:t>
            </a:r>
            <a:endParaRPr lang="da-DK" dirty="0"/>
          </a:p>
        </p:txBody>
      </p:sp>
      <p:pic>
        <p:nvPicPr>
          <p:cNvPr id="2" name="Billede 1"/>
          <p:cNvPicPr>
            <a:picLocks noChangeAspect="1"/>
          </p:cNvPicPr>
          <p:nvPr/>
        </p:nvPicPr>
        <p:blipFill>
          <a:blip r:embed="rId3"/>
          <a:stretch>
            <a:fillRect/>
          </a:stretch>
        </p:blipFill>
        <p:spPr>
          <a:xfrm>
            <a:off x="905519" y="1646321"/>
            <a:ext cx="4042235" cy="3722383"/>
          </a:xfrm>
          <a:prstGeom prst="rect">
            <a:avLst/>
          </a:prstGeom>
        </p:spPr>
      </p:pic>
      <p:pic>
        <p:nvPicPr>
          <p:cNvPr id="4" name="Billede 3"/>
          <p:cNvPicPr>
            <a:picLocks noChangeAspect="1"/>
          </p:cNvPicPr>
          <p:nvPr/>
        </p:nvPicPr>
        <p:blipFill>
          <a:blip r:embed="rId4"/>
          <a:stretch>
            <a:fillRect/>
          </a:stretch>
        </p:blipFill>
        <p:spPr>
          <a:xfrm>
            <a:off x="5079739" y="1646322"/>
            <a:ext cx="3712704" cy="2029385"/>
          </a:xfrm>
          <a:prstGeom prst="rect">
            <a:avLst/>
          </a:prstGeom>
        </p:spPr>
      </p:pic>
    </p:spTree>
    <p:extLst>
      <p:ext uri="{BB962C8B-B14F-4D97-AF65-F5344CB8AC3E}">
        <p14:creationId xmlns:p14="http://schemas.microsoft.com/office/powerpoint/2010/main" val="1053031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Fordeling af fakturaer måned, faktura fordelt på væsentligste </a:t>
            </a:r>
            <a:br>
              <a:rPr lang="da-DK" sz="1400" dirty="0" smtClean="0"/>
            </a:br>
            <a:r>
              <a:rPr lang="da-DK" sz="1400" dirty="0" smtClean="0"/>
              <a:t>udbudskategorier samt top 10 leverandører med største antal faktura</a:t>
            </a:r>
            <a:endParaRPr lang="da-DK" sz="1400" dirty="0"/>
          </a:p>
        </p:txBody>
      </p:sp>
      <p:pic>
        <p:nvPicPr>
          <p:cNvPr id="2" name="Billede 1"/>
          <p:cNvPicPr>
            <a:picLocks noChangeAspect="1"/>
          </p:cNvPicPr>
          <p:nvPr/>
        </p:nvPicPr>
        <p:blipFill>
          <a:blip r:embed="rId3"/>
          <a:stretch>
            <a:fillRect/>
          </a:stretch>
        </p:blipFill>
        <p:spPr>
          <a:xfrm>
            <a:off x="751611" y="1637268"/>
            <a:ext cx="3941360" cy="2277601"/>
          </a:xfrm>
          <a:prstGeom prst="rect">
            <a:avLst/>
          </a:prstGeom>
        </p:spPr>
      </p:pic>
      <p:pic>
        <p:nvPicPr>
          <p:cNvPr id="3" name="Billede 2"/>
          <p:cNvPicPr>
            <a:picLocks noChangeAspect="1"/>
          </p:cNvPicPr>
          <p:nvPr/>
        </p:nvPicPr>
        <p:blipFill>
          <a:blip r:embed="rId4"/>
          <a:stretch>
            <a:fillRect/>
          </a:stretch>
        </p:blipFill>
        <p:spPr>
          <a:xfrm>
            <a:off x="749823" y="3914870"/>
            <a:ext cx="3904131" cy="2093059"/>
          </a:xfrm>
          <a:prstGeom prst="rect">
            <a:avLst/>
          </a:prstGeom>
        </p:spPr>
      </p:pic>
      <p:pic>
        <p:nvPicPr>
          <p:cNvPr id="4" name="Billede 3"/>
          <p:cNvPicPr>
            <a:picLocks noChangeAspect="1"/>
          </p:cNvPicPr>
          <p:nvPr/>
        </p:nvPicPr>
        <p:blipFill>
          <a:blip r:embed="rId5"/>
          <a:stretch>
            <a:fillRect/>
          </a:stretch>
        </p:blipFill>
        <p:spPr>
          <a:xfrm>
            <a:off x="4653954" y="1646322"/>
            <a:ext cx="4227384" cy="4370660"/>
          </a:xfrm>
          <a:prstGeom prst="rect">
            <a:avLst/>
          </a:prstGeom>
        </p:spPr>
      </p:pic>
    </p:spTree>
    <p:extLst>
      <p:ext uri="{BB962C8B-B14F-4D97-AF65-F5344CB8AC3E}">
        <p14:creationId xmlns:p14="http://schemas.microsoft.com/office/powerpoint/2010/main" val="105303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5520" y="449912"/>
            <a:ext cx="7784555" cy="1196410"/>
          </a:xfrm>
        </p:spPr>
        <p:txBody>
          <a:bodyPr/>
          <a:lstStyle/>
          <a:p>
            <a:r>
              <a:rPr lang="da-DK" dirty="0" smtClean="0"/>
              <a:t>Ledelsesinformation</a:t>
            </a:r>
            <a:br>
              <a:rPr lang="da-DK" dirty="0" smtClean="0"/>
            </a:br>
            <a:r>
              <a:rPr lang="da-DK" sz="1400" dirty="0" smtClean="0"/>
              <a:t>Sammenligning af faktura og forbrug på tværs af Direktørområder</a:t>
            </a:r>
            <a:endParaRPr lang="da-DK" dirty="0"/>
          </a:p>
        </p:txBody>
      </p:sp>
      <p:pic>
        <p:nvPicPr>
          <p:cNvPr id="2" name="Billede 1"/>
          <p:cNvPicPr>
            <a:picLocks noChangeAspect="1"/>
          </p:cNvPicPr>
          <p:nvPr/>
        </p:nvPicPr>
        <p:blipFill>
          <a:blip r:embed="rId3"/>
          <a:stretch>
            <a:fillRect/>
          </a:stretch>
        </p:blipFill>
        <p:spPr>
          <a:xfrm>
            <a:off x="905520" y="2351414"/>
            <a:ext cx="7750286" cy="1666286"/>
          </a:xfrm>
          <a:prstGeom prst="rect">
            <a:avLst/>
          </a:prstGeom>
        </p:spPr>
      </p:pic>
    </p:spTree>
    <p:extLst>
      <p:ext uri="{BB962C8B-B14F-4D97-AF65-F5344CB8AC3E}">
        <p14:creationId xmlns:p14="http://schemas.microsoft.com/office/powerpoint/2010/main" val="1053031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UCC">
  <a:themeElements>
    <a:clrScheme name="UCC">
      <a:dk1>
        <a:sysClr val="windowText" lastClr="000000"/>
      </a:dk1>
      <a:lt1>
        <a:sysClr val="window" lastClr="FFFFFF"/>
      </a:lt1>
      <a:dk2>
        <a:srgbClr val="848484"/>
      </a:dk2>
      <a:lt2>
        <a:srgbClr val="BBB7B6"/>
      </a:lt2>
      <a:accent1>
        <a:srgbClr val="60A3A1"/>
      </a:accent1>
      <a:accent2>
        <a:srgbClr val="FFF7BD"/>
      </a:accent2>
      <a:accent3>
        <a:srgbClr val="DC9898"/>
      </a:accent3>
      <a:accent4>
        <a:srgbClr val="3D4390"/>
      </a:accent4>
      <a:accent5>
        <a:srgbClr val="D0E7F9"/>
      </a:accent5>
      <a:accent6>
        <a:srgbClr val="C74126"/>
      </a:accent6>
      <a:hlink>
        <a:srgbClr val="3D4390"/>
      </a:hlink>
      <a:folHlink>
        <a:srgbClr val="848484"/>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74126"/>
        </a:solidFill>
        <a:ln>
          <a:solidFill>
            <a:srgbClr val="C74126"/>
          </a:solidFill>
        </a:ln>
      </a:spPr>
      <a:bodyPr lIns="0" tIns="0" rIns="0" bIns="0"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C7412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P_NotificationReceivers xmlns="http://schemas.microsoft.com/sharepoint/v4">
      <UserInfo>
        <DisplayName/>
        <AccountId xsi:nil="true"/>
        <AccountType/>
      </UserInfo>
    </CP_NotificationReceivers>
    <CP_DocumentDate xmlns="http://schemas.microsoft.com/sharepoint/v4">2016-03-30T06:38:04+00:00</CP_DocumentDate>
    <CP_NotificationDate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CasePoint Dokument" ma:contentTypeID="0x010100BD89E746D7F04A3C88F01AC0C380006A00AE4CEC2910E17641BF7B81DE49E1D8AE" ma:contentTypeVersion="21" ma:contentTypeDescription="" ma:contentTypeScope="" ma:versionID="c4119a58eecb3673ed6a9ebb7419c2f4">
  <xsd:schema xmlns:xsd="http://www.w3.org/2001/XMLSchema" xmlns:xs="http://www.w3.org/2001/XMLSchema" xmlns:p="http://schemas.microsoft.com/office/2006/metadata/properties" xmlns:ns2="http://schemas.microsoft.com/sharepoint/v4" xmlns:ns3="d3e3c1d3-e619-4bf7-8be2-d21a2344b72f" targetNamespace="http://schemas.microsoft.com/office/2006/metadata/properties" ma:root="true" ma:fieldsID="b277679eacc331e823b7ec88694f63bb" ns2:_="" ns3:_="">
    <xsd:import namespace="http://schemas.microsoft.com/sharepoint/v4"/>
    <xsd:import namespace="d3e3c1d3-e619-4bf7-8be2-d21a2344b72f"/>
    <xsd:element name="properties">
      <xsd:complexType>
        <xsd:sequence>
          <xsd:element name="documentManagement">
            <xsd:complexType>
              <xsd:all>
                <xsd:element ref="ns2:CP_DocumentDate" minOccurs="0"/>
                <xsd:element ref="ns2:CP_NotificationDate" minOccurs="0"/>
                <xsd:element ref="ns2:CP_NotificationReceivers" minOccurs="0"/>
                <xsd:element ref="ns2:CP_NotificationAlerted" minOccurs="0"/>
                <xsd:element ref="ns2:CP_NotificationUserUpdate" minOccurs="0"/>
                <xsd:element ref="ns2:CP_DocumentID" minOccurs="0"/>
                <xsd:element ref="ns2:CP_EmailFromAddress" minOccurs="0"/>
                <xsd:element ref="ns3:CP_UCCDepartment" minOccurs="0"/>
                <xsd:element ref="ns3:CP_UCCCaseSubjectFLS" minOccurs="0"/>
                <xsd:element ref="ns3:CP_WorkAreaID" minOccurs="0"/>
                <xsd:element ref="ns3:CP_WorkAreaURL" minOccurs="0"/>
                <xsd:element ref="ns3:CP_WorkAreaTitle" minOccurs="0"/>
                <xsd:element ref="ns3:CP_ObjectType" minOccurs="0"/>
                <xsd:element ref="ns3:CP_ParentObjectType" minOccurs="0"/>
                <xsd:element ref="ns3:CP_LegalEntityID" minOccurs="0"/>
                <xsd:element ref="ns3:CP_LegalEntityIDSynonym" minOccurs="0"/>
                <xsd:element ref="ns3:CP_LegalEntityName" minOccurs="0"/>
                <xsd:element ref="ns3:CP_LegalEntityNameSynonym" minOccurs="0"/>
                <xsd:element ref="ns3:CP_ResponsibleName" minOccurs="0"/>
                <xsd:element ref="ns3:CP_ResponsibleEmail" minOccurs="0"/>
                <xsd:element ref="ns3:CP_ResponsibleAccount" minOccurs="0"/>
                <xsd:element ref="ns3:CP_CaseBinderID" minOccurs="0"/>
                <xsd:element ref="ns3:CP_CaseBinderTitle" minOccurs="0"/>
                <xsd:element ref="ns3:CP_CaseBinderName" minOccurs="0"/>
                <xsd:element ref="ns3:CP_Classified" minOccurs="0"/>
                <xsd:element ref="ns3:CP_HasCustomPermissions" minOccurs="0"/>
                <xsd:element ref="ns3:CP_HasTemplatePermissions" minOccurs="0"/>
                <xsd:element ref="ns3:CP_CaseBinder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CP_DocumentDate" ma:index="8" nillable="true" ma:displayName="Dokument Dato" ma:default="[today]" ma:internalName="CP_DocumentDate" ma:readOnly="false">
      <xsd:simpleType>
        <xsd:restriction base="dms:DateTime"/>
      </xsd:simpleType>
    </xsd:element>
    <xsd:element name="CP_NotificationDate" ma:index="9" nillable="true" ma:displayName="Påmindelsesdato" ma:format="DateOnly" ma:internalName="CP_NotificationDate" ma:readOnly="false">
      <xsd:simpleType>
        <xsd:restriction base="dms:DateTime"/>
      </xsd:simpleType>
    </xsd:element>
    <xsd:element name="CP_NotificationReceivers" ma:index="10" nillable="true" ma:displayName="Påmindelsesmodtagere" ma:SharePointGroup="0" ma:internalName="CP_NotificationReceiv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P_NotificationAlerted" ma:index="11" nillable="true" ma:displayName="Påmindelse sendt" ma:default="0" ma:internalName="CP_NotificationAlerted" ma:readOnly="true">
      <xsd:simpleType>
        <xsd:restriction base="dms:Boolean"/>
      </xsd:simpleType>
    </xsd:element>
    <xsd:element name="CP_NotificationUserUpdate" ma:index="12" nillable="true" ma:displayName="Påmindelse Brugeropdatering" ma:default="1" ma:internalName="CP_NotificationUserUpdate" ma:readOnly="true">
      <xsd:simpleType>
        <xsd:restriction base="dms:Boolean"/>
      </xsd:simpleType>
    </xsd:element>
    <xsd:element name="CP_DocumentID" ma:index="13" nillable="true" ma:displayName="Document ID" ma:internalName="CP_DocumentID" ma:readOnly="true">
      <xsd:simpleType>
        <xsd:restriction base="dms:Text"/>
      </xsd:simpleType>
    </xsd:element>
    <xsd:element name="CP_EmailFromAddress" ma:index="14" nillable="true" ma:displayName="Afsender Email" ma:internalName="CP_EmailFromAddres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e3c1d3-e619-4bf7-8be2-d21a2344b72f" elementFormDefault="qualified">
    <xsd:import namespace="http://schemas.microsoft.com/office/2006/documentManagement/types"/>
    <xsd:import namespace="http://schemas.microsoft.com/office/infopath/2007/PartnerControls"/>
    <xsd:element name="CP_UCCDepartment" ma:index="15" nillable="true" ma:displayName="CP_UCCDepartment" ma:internalName="CP_UCCDepartment" ma:readOnly="true">
      <xsd:simpleType>
        <xsd:restriction base="dms:Text"/>
      </xsd:simpleType>
    </xsd:element>
    <xsd:element name="CP_UCCCaseSubjectFLS" ma:index="16" nillable="true" ma:displayName="CP_UCCCaseSubjectFLS" ma:internalName="CP_UCCCaseSubjectFLS" ma:readOnly="true">
      <xsd:simpleType>
        <xsd:restriction base="dms:Text"/>
      </xsd:simpleType>
    </xsd:element>
    <xsd:element name="CP_WorkAreaID" ma:index="17" nillable="true" ma:displayName="CP_WorkAreaID" ma:internalName="CP_WorkAreaID" ma:readOnly="true">
      <xsd:simpleType>
        <xsd:restriction base="dms:Text"/>
      </xsd:simpleType>
    </xsd:element>
    <xsd:element name="CP_WorkAreaURL" ma:index="18" nillable="true" ma:displayName="CP_WorkAreaURL" ma:internalName="CP_WorkAreaURL" ma:readOnly="true">
      <xsd:simpleType>
        <xsd:restriction base="dms:Text"/>
      </xsd:simpleType>
    </xsd:element>
    <xsd:element name="CP_WorkAreaTitle" ma:index="19" nillable="true" ma:displayName="CP_WorkAreaTitle" ma:internalName="CP_WorkAreaTitle" ma:readOnly="true">
      <xsd:simpleType>
        <xsd:restriction base="dms:Text"/>
      </xsd:simpleType>
    </xsd:element>
    <xsd:element name="CP_ObjectType" ma:index="20" nillable="true" ma:displayName="CP_ObjectType" ma:internalName="CP_ObjectType" ma:readOnly="true">
      <xsd:simpleType>
        <xsd:restriction base="dms:Text"/>
      </xsd:simpleType>
    </xsd:element>
    <xsd:element name="CP_ParentObjectType" ma:index="21" nillable="true" ma:displayName="CP_ParentObjectType" ma:internalName="CP_ParentObjectType" ma:readOnly="true">
      <xsd:simpleType>
        <xsd:restriction base="dms:Text"/>
      </xsd:simpleType>
    </xsd:element>
    <xsd:element name="CP_LegalEntityID" ma:index="22" nillable="true" ma:displayName="CP_LegalEntityID" ma:internalName="CP_LegalEntityID" ma:readOnly="true">
      <xsd:simpleType>
        <xsd:restriction base="dms:Text"/>
      </xsd:simpleType>
    </xsd:element>
    <xsd:element name="CP_LegalEntityIDSynonym" ma:index="23" nillable="true" ma:displayName="CP_LegalEntityIDSynonym" ma:internalName="CP_LegalEntityIDSynonym" ma:readOnly="true">
      <xsd:simpleType>
        <xsd:restriction base="dms:Text"/>
      </xsd:simpleType>
    </xsd:element>
    <xsd:element name="CP_LegalEntityName" ma:index="24" nillable="true" ma:displayName="CP_LegalEntityName" ma:internalName="CP_LegalEntityName" ma:readOnly="true">
      <xsd:simpleType>
        <xsd:restriction base="dms:Text"/>
      </xsd:simpleType>
    </xsd:element>
    <xsd:element name="CP_LegalEntityNameSynonym" ma:index="25" nillable="true" ma:displayName="CP_LegalEntityNameSynonym" ma:internalName="CP_LegalEntityNameSynonym" ma:readOnly="true">
      <xsd:simpleType>
        <xsd:restriction base="dms:Text"/>
      </xsd:simpleType>
    </xsd:element>
    <xsd:element name="CP_ResponsibleName" ma:index="26" nillable="true" ma:displayName="CP_ResponsibleName" ma:internalName="CP_ResponsibleName" ma:readOnly="true">
      <xsd:simpleType>
        <xsd:restriction base="dms:Text"/>
      </xsd:simpleType>
    </xsd:element>
    <xsd:element name="CP_ResponsibleEmail" ma:index="27" nillable="true" ma:displayName="CP_ResponsibleEmail" ma:internalName="CP_ResponsibleEmail" ma:readOnly="true">
      <xsd:simpleType>
        <xsd:restriction base="dms:Text"/>
      </xsd:simpleType>
    </xsd:element>
    <xsd:element name="CP_ResponsibleAccount" ma:index="28" nillable="true" ma:displayName="CP_ResponsibleAccount" ma:internalName="CP_ResponsibleAccount" ma:readOnly="true">
      <xsd:simpleType>
        <xsd:restriction base="dms:Text"/>
      </xsd:simpleType>
    </xsd:element>
    <xsd:element name="CP_CaseBinderID" ma:index="29" nillable="true" ma:displayName="CP_CaseBinderID" ma:internalName="CP_CaseBinderID" ma:readOnly="true">
      <xsd:simpleType>
        <xsd:restriction base="dms:Text"/>
      </xsd:simpleType>
    </xsd:element>
    <xsd:element name="CP_CaseBinderTitle" ma:index="30" nillable="true" ma:displayName="CP_CaseBinderTitle" ma:internalName="CP_CaseBinderTitle" ma:readOnly="true">
      <xsd:simpleType>
        <xsd:restriction base="dms:Text"/>
      </xsd:simpleType>
    </xsd:element>
    <xsd:element name="CP_CaseBinderName" ma:index="31" nillable="true" ma:displayName="CP_CaseBinderName" ma:internalName="CP_CaseBinderName" ma:readOnly="true">
      <xsd:simpleType>
        <xsd:restriction base="dms:Text"/>
      </xsd:simpleType>
    </xsd:element>
    <xsd:element name="CP_Classified" ma:index="32" nillable="true" ma:displayName="CP_Classified" ma:internalName="CP_Classified" ma:readOnly="true">
      <xsd:simpleType>
        <xsd:restriction base="dms:Text"/>
      </xsd:simpleType>
    </xsd:element>
    <xsd:element name="CP_HasCustomPermissions" ma:index="33" nillable="true" ma:displayName="CP_HasCustomPermissions" ma:internalName="CP_HasCustomPermissions" ma:readOnly="true">
      <xsd:simpleType>
        <xsd:restriction base="dms:Text"/>
      </xsd:simpleType>
    </xsd:element>
    <xsd:element name="CP_HasTemplatePermissions" ma:index="34" nillable="true" ma:displayName="CP_HasTemplatePermissions" ma:internalName="CP_HasTemplatePermissions" ma:readOnly="true">
      <xsd:simpleType>
        <xsd:restriction base="dms:Text"/>
      </xsd:simpleType>
    </xsd:element>
    <xsd:element name="CP_CaseBinderNumber" ma:index="35" nillable="true" ma:displayName="CP_CaseBinderNumber" ma:internalName="CP_CaseBinderNumber"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D9130C-4809-4ADE-954C-7D28AFD0DE30}">
  <ds:schemaRefs>
    <ds:schemaRef ds:uri="http://www.w3.org/XML/1998/namespace"/>
    <ds:schemaRef ds:uri="http://schemas.microsoft.com/office/2006/documentManagement/types"/>
    <ds:schemaRef ds:uri="http://schemas.microsoft.com/sharepoint/v4"/>
    <ds:schemaRef ds:uri="d3e3c1d3-e619-4bf7-8be2-d21a2344b72f"/>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F87DCC89-07D4-4AD5-9644-AEE69D877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d3e3c1d3-e619-4bf7-8be2-d21a2344b7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A1DE9C-9692-4BE4-BC64-E7849ECE25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931</Words>
  <Application>Microsoft Office PowerPoint</Application>
  <PresentationFormat>Skærmshow (4:3)</PresentationFormat>
  <Paragraphs>128</Paragraphs>
  <Slides>23</Slides>
  <Notes>16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Diastitler</vt:lpstr>
      </vt:variant>
      <vt:variant>
        <vt:i4>23</vt:i4>
      </vt:variant>
    </vt:vector>
  </HeadingPairs>
  <TitlesOfParts>
    <vt:vector size="27" baseType="lpstr">
      <vt:lpstr>Arial</vt:lpstr>
      <vt:lpstr>Calibri</vt:lpstr>
      <vt:lpstr>Times New Roman</vt:lpstr>
      <vt:lpstr>UCC</vt:lpstr>
      <vt:lpstr>Kontraktstyring og ledelsesinformation</vt:lpstr>
      <vt:lpstr>Agenda</vt:lpstr>
      <vt:lpstr>Kategorisering af aftaler </vt:lpstr>
      <vt:lpstr>Ledelsesinformation Indkøb fordelt på månedsbasis januar til 2 oktober 2017</vt:lpstr>
      <vt:lpstr>Ledelsesinformation Oversigt over største udbudskategorier og leverandører</vt:lpstr>
      <vt:lpstr>Ledelsesinformation Overblik over aftaledækning og forbrug på forskellige aftalegrupper</vt:lpstr>
      <vt:lpstr>Ledelsesinformation Overblik over top 10 leverandører i aftalekategorier og top 10 udbudskategorier  med indkøb udenfor kontrakt</vt:lpstr>
      <vt:lpstr>Ledelsesinformation Fordeling af fakturaer måned, faktura fordelt på væsentligste  udbudskategorier samt top 10 leverandører med største antal faktura</vt:lpstr>
      <vt:lpstr>Ledelsesinformation Sammenligning af faktura og forbrug på tværs af Direktørområder</vt:lpstr>
      <vt:lpstr>Ledelsesinformation Sammenligning af faktura og forbrug på tværs af afdelinger</vt:lpstr>
      <vt:lpstr>Ledelsesinformation Rapport </vt:lpstr>
      <vt:lpstr>Ledelsesinformation Rapport - begrebsliste </vt:lpstr>
      <vt:lpstr>Ledelsesinformation Rapport - diagrammer </vt:lpstr>
      <vt:lpstr>Ledelsesinformation Rapport – data </vt:lpstr>
      <vt:lpstr>Ledelsesinformation Rapport - information </vt:lpstr>
      <vt:lpstr>Ledelsesinformation Rapport – opfordring til kontakt </vt:lpstr>
      <vt:lpstr>Ledelsesinformation Rapport – aftaledækning på tværs </vt:lpstr>
      <vt:lpstr>Kontraktstyring</vt:lpstr>
      <vt:lpstr>Kontraktstyring</vt:lpstr>
      <vt:lpstr>Generel udvikling </vt:lpstr>
      <vt:lpstr>Analyserapport</vt:lpstr>
      <vt:lpstr>Analyserapport</vt:lpstr>
      <vt:lpstr>Analyserapport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2013-12-02T20:24:19Z</dcterms:created>
  <dcterms:modified xsi:type="dcterms:W3CDTF">2017-10-16T10:34:32Z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urrentLanguage">
    <vt:lpwstr>Danish</vt:lpwstr>
  </property>
  <property fmtid="{D5CDD505-2E9C-101B-9397-08002B2CF9AE}" pid="4" name="ContentTypeId">
    <vt:lpwstr>0x010100BD89E746D7F04A3C88F01AC0C380006A00AE4CEC2910E17641BF7B81DE49E1D8AE</vt:lpwstr>
  </property>
</Properties>
</file>