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80" r:id="rId6"/>
    <p:sldId id="281" r:id="rId7"/>
    <p:sldId id="284" r:id="rId8"/>
    <p:sldId id="260" r:id="rId9"/>
    <p:sldId id="261" r:id="rId10"/>
    <p:sldId id="262" r:id="rId11"/>
    <p:sldId id="263" r:id="rId12"/>
    <p:sldId id="282" r:id="rId13"/>
    <p:sldId id="285" r:id="rId14"/>
    <p:sldId id="264" r:id="rId15"/>
    <p:sldId id="292" r:id="rId16"/>
    <p:sldId id="266" r:id="rId17"/>
    <p:sldId id="270" r:id="rId18"/>
    <p:sldId id="293" r:id="rId19"/>
    <p:sldId id="269" r:id="rId20"/>
    <p:sldId id="286" r:id="rId21"/>
    <p:sldId id="287" r:id="rId22"/>
    <p:sldId id="288" r:id="rId23"/>
    <p:sldId id="265" r:id="rId24"/>
    <p:sldId id="268" r:id="rId25"/>
    <p:sldId id="271" r:id="rId26"/>
    <p:sldId id="272" r:id="rId27"/>
    <p:sldId id="273" r:id="rId28"/>
    <p:sldId id="274" r:id="rId29"/>
    <p:sldId id="289" r:id="rId30"/>
    <p:sldId id="290" r:id="rId31"/>
    <p:sldId id="291" r:id="rId32"/>
    <p:sldId id="276" r:id="rId33"/>
    <p:sldId id="277" r:id="rId34"/>
    <p:sldId id="278" r:id="rId35"/>
    <p:sldId id="279" r:id="rId3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4683" autoAdjust="0"/>
  </p:normalViewPr>
  <p:slideViewPr>
    <p:cSldViewPr>
      <p:cViewPr>
        <p:scale>
          <a:sx n="110" d="100"/>
          <a:sy n="110" d="100"/>
        </p:scale>
        <p:origin x="-840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724341722851772E-2"/>
          <c:y val="0.12024730809308788"/>
          <c:w val="0.43460424213118415"/>
          <c:h val="0.80441996905491175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29-475C-88AA-61E291C324A3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29-475C-88AA-61E291C324A3}"/>
              </c:ext>
            </c:extLst>
          </c:dPt>
          <c:dLbls>
            <c:dLbl>
              <c:idx val="0"/>
              <c:layout>
                <c:manualLayout>
                  <c:x val="-0.13659256796566291"/>
                  <c:y val="-1.409681391897439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/>
                        </a:solidFill>
                        <a:latin typeface="The Wave" pitchFamily="34" charset="0"/>
                      </a:rPr>
                      <a:t>51%</a:t>
                    </a:r>
                    <a:endParaRPr lang="en-US" dirty="0">
                      <a:solidFill>
                        <a:srgbClr val="FF0000"/>
                      </a:solidFill>
                      <a:latin typeface="The Wave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29-475C-88AA-61E291C324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The Wave" pitchFamily="34" charset="0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70'erne     36.000 m²</c:v>
                </c:pt>
                <c:pt idx="1">
                  <c:v>80'erne           200 m²</c:v>
                </c:pt>
                <c:pt idx="2">
                  <c:v>90'erne     11.000 m²</c:v>
                </c:pt>
                <c:pt idx="3">
                  <c:v>00'erne     20.000 m²</c:v>
                </c:pt>
                <c:pt idx="4">
                  <c:v>10'erne       4.000 m²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36000</c:v>
                </c:pt>
                <c:pt idx="1">
                  <c:v>200</c:v>
                </c:pt>
                <c:pt idx="2">
                  <c:v>11000</c:v>
                </c:pt>
                <c:pt idx="3">
                  <c:v>20000</c:v>
                </c:pt>
                <c:pt idx="4">
                  <c:v>4000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F29-475C-88AA-61E291C324A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rgbClr val="FF0000"/>
                </a:solidFill>
                <a:latin typeface="The Wave" pitchFamily="34" charset="0"/>
              </a:defRPr>
            </a:pPr>
            <a:endParaRPr lang="da-DK"/>
          </a:p>
        </c:txPr>
      </c:legendEntry>
      <c:layout>
        <c:manualLayout>
          <c:xMode val="edge"/>
          <c:yMode val="edge"/>
          <c:x val="0.55789362776829476"/>
          <c:y val="0.12853377119580661"/>
          <c:w val="0.42607281850838125"/>
          <c:h val="0.68877046352030058"/>
        </c:manualLayout>
      </c:layout>
      <c:overlay val="0"/>
      <c:txPr>
        <a:bodyPr/>
        <a:lstStyle/>
        <a:p>
          <a:pPr>
            <a:defRPr sz="1600">
              <a:latin typeface="The Wave" pitchFamily="34" charset="0"/>
            </a:defRPr>
          </a:pPr>
          <a:endParaRPr lang="da-D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title>
      <c:tx>
        <c:rich>
          <a:bodyPr/>
          <a:lstStyle/>
          <a:p>
            <a:pPr>
              <a:defRPr sz="1800" b="0">
                <a:solidFill>
                  <a:schemeClr val="tx1"/>
                </a:solidFill>
                <a:latin typeface="The Wave" pitchFamily="34" charset="0"/>
              </a:defRPr>
            </a:pPr>
            <a:r>
              <a:rPr lang="en-US" sz="1800" b="0" dirty="0">
                <a:solidFill>
                  <a:schemeClr val="tx1"/>
                </a:solidFill>
                <a:latin typeface="The Wave" pitchFamily="34" charset="0"/>
              </a:rPr>
              <a:t>MWh</a:t>
            </a:r>
          </a:p>
        </c:rich>
      </c:tx>
      <c:layout>
        <c:manualLayout>
          <c:xMode val="edge"/>
          <c:yMode val="edge"/>
          <c:x val="1.6187487104607424E-2"/>
          <c:y val="1.996633497745533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MWh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elete val="1"/>
          </c:dLbls>
          <c:cat>
            <c:numRef>
              <c:f>'Ark1'!$A$2:$A$11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'Ark1'!$B$2:$B$11</c:f>
              <c:numCache>
                <c:formatCode>_ * #,##0_ ;_ * \-#,##0_ ;_ * "-"??_ ;_ @_ </c:formatCode>
                <c:ptCount val="10"/>
                <c:pt idx="0">
                  <c:v>16784.463801999998</c:v>
                </c:pt>
                <c:pt idx="1">
                  <c:v>15476.236128</c:v>
                </c:pt>
                <c:pt idx="2">
                  <c:v>15364.856900000001</c:v>
                </c:pt>
                <c:pt idx="3">
                  <c:v>15228.268470000001</c:v>
                </c:pt>
                <c:pt idx="4">
                  <c:v>14319.07476</c:v>
                </c:pt>
                <c:pt idx="5">
                  <c:v>14467.767</c:v>
                </c:pt>
                <c:pt idx="6">
                  <c:v>14511.074000000001</c:v>
                </c:pt>
                <c:pt idx="7">
                  <c:v>16447.12</c:v>
                </c:pt>
                <c:pt idx="8">
                  <c:v>17259.429</c:v>
                </c:pt>
                <c:pt idx="9">
                  <c:v>15197.173999999999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41-40C7-9469-F2BF321150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020288"/>
        <c:axId val="47026176"/>
      </c:barChart>
      <c:catAx>
        <c:axId val="4702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400">
                <a:solidFill>
                  <a:schemeClr val="tx1"/>
                </a:solidFill>
                <a:latin typeface="The Wave" pitchFamily="34" charset="0"/>
              </a:defRPr>
            </a:pPr>
            <a:endParaRPr lang="da-DK"/>
          </a:p>
        </c:txPr>
        <c:crossAx val="47026176"/>
        <c:crosses val="autoZero"/>
        <c:auto val="1"/>
        <c:lblAlgn val="ctr"/>
        <c:lblOffset val="100"/>
        <c:noMultiLvlLbl val="0"/>
      </c:catAx>
      <c:valAx>
        <c:axId val="47026176"/>
        <c:scaling>
          <c:orientation val="minMax"/>
          <c:min val="5000"/>
        </c:scaling>
        <c:delete val="0"/>
        <c:axPos val="l"/>
        <c:majorGridlines/>
        <c:minorGridlines>
          <c:spPr>
            <a:ln>
              <a:noFill/>
            </a:ln>
          </c:spPr>
        </c:minorGridlines>
        <c:numFmt formatCode="_ * #,##0_ ;_ * \-#,##0_ ;_ * &quot;-&quot;??_ ;_ @_ 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  <a:latin typeface="The Wave" pitchFamily="34" charset="0"/>
              </a:defRPr>
            </a:pPr>
            <a:endParaRPr lang="da-DK"/>
          </a:p>
        </c:txPr>
        <c:crossAx val="47020288"/>
        <c:crosses val="autoZero"/>
        <c:crossBetween val="between"/>
        <c:majorUnit val="5000"/>
        <c:minorUnit val="1000"/>
      </c:valAx>
    </c:plotArea>
    <c:plotVisOnly val="1"/>
    <c:dispBlanksAs val="gap"/>
    <c:showDLblsOverMax val="0"/>
  </c:chart>
  <c:txPr>
    <a:bodyPr/>
    <a:lstStyle/>
    <a:p>
      <a:pPr>
        <a:defRPr sz="1800">
          <a:latin typeface="Meiryo" panose="020B0604030504040204" pitchFamily="34" charset="-128"/>
          <a:ea typeface="Meiryo" panose="020B0604030504040204" pitchFamily="34" charset="-128"/>
          <a:cs typeface="Meiryo" panose="020B0604030504040204" pitchFamily="34" charset="-128"/>
        </a:defRPr>
      </a:pPr>
      <a:endParaRPr lang="da-D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marker>
            <c:symbol val="none"/>
          </c:marker>
          <c:dPt>
            <c:idx val="9"/>
            <c:marker>
              <c:symbol val="circle"/>
              <c:size val="6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37AD-4459-B385-1D52497A903B}"/>
              </c:ext>
            </c:extLst>
          </c:dPt>
          <c:cat>
            <c:numRef>
              <c:f>'Ark1'!$A$2:$A$16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'Ark1'!$B$2:$B$16</c:f>
              <c:numCache>
                <c:formatCode>_ * #,##0_ ;_ * \-#,##0_ ;_ * "-"??_ ;_ @_ </c:formatCode>
                <c:ptCount val="15"/>
                <c:pt idx="0">
                  <c:v>704628679.91000009</c:v>
                </c:pt>
                <c:pt idx="1">
                  <c:v>726848264.73000002</c:v>
                </c:pt>
                <c:pt idx="2">
                  <c:v>722497130.00999999</c:v>
                </c:pt>
                <c:pt idx="3">
                  <c:v>686181605.53999996</c:v>
                </c:pt>
                <c:pt idx="4">
                  <c:v>685911898.69999993</c:v>
                </c:pt>
                <c:pt idx="5">
                  <c:v>706708943.04000008</c:v>
                </c:pt>
                <c:pt idx="6">
                  <c:v>712550222.20000005</c:v>
                </c:pt>
                <c:pt idx="7">
                  <c:v>736844519.27999997</c:v>
                </c:pt>
                <c:pt idx="8">
                  <c:v>733510598.79999983</c:v>
                </c:pt>
                <c:pt idx="9">
                  <c:v>742876427.38000011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7AD-4459-B385-1D52497A903B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14%</c:v>
                </c:pt>
              </c:strCache>
            </c:strRef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none"/>
          </c:marker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7AD-4459-B385-1D52497A903B}"/>
              </c:ext>
            </c:extLst>
          </c:dPt>
          <c:cat>
            <c:numRef>
              <c:f>'Ark1'!$A$2:$A$16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'Ark1'!$C$2:$C$16</c:f>
              <c:numCache>
                <c:formatCode>_ * #,##0_ ;_ * \-#,##0_ ;_ * "-"??_ ;_ @_ </c:formatCode>
                <c:ptCount val="15"/>
                <c:pt idx="0">
                  <c:v>704628679.91000009</c:v>
                </c:pt>
                <c:pt idx="1">
                  <c:v>697582395.63071442</c:v>
                </c:pt>
                <c:pt idx="2">
                  <c:v>690536111.35142875</c:v>
                </c:pt>
                <c:pt idx="3">
                  <c:v>683489827.07214308</c:v>
                </c:pt>
                <c:pt idx="4">
                  <c:v>676443542.79285741</c:v>
                </c:pt>
                <c:pt idx="5">
                  <c:v>669397258.51357174</c:v>
                </c:pt>
                <c:pt idx="6">
                  <c:v>662350974.23428607</c:v>
                </c:pt>
                <c:pt idx="7">
                  <c:v>655304689.9550004</c:v>
                </c:pt>
                <c:pt idx="8">
                  <c:v>648258405.67571473</c:v>
                </c:pt>
                <c:pt idx="9">
                  <c:v>641212121.39642906</c:v>
                </c:pt>
                <c:pt idx="10">
                  <c:v>634165837.11714339</c:v>
                </c:pt>
                <c:pt idx="11">
                  <c:v>627119552.83785772</c:v>
                </c:pt>
                <c:pt idx="12">
                  <c:v>620073268.55857205</c:v>
                </c:pt>
                <c:pt idx="13">
                  <c:v>613026984.27928638</c:v>
                </c:pt>
                <c:pt idx="14">
                  <c:v>605980700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7AD-4459-B385-1D52497A903B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18%</c:v>
                </c:pt>
              </c:strCache>
            </c:strRef>
          </c:tx>
          <c:spPr>
            <a:ln w="25400" cap="sq">
              <a:solidFill>
                <a:schemeClr val="bg1">
                  <a:lumMod val="85000"/>
                  <a:lumOff val="15000"/>
                </a:schemeClr>
              </a:solidFill>
              <a:prstDash val="solid"/>
              <a:miter lim="800000"/>
            </a:ln>
          </c:spPr>
          <c:marker>
            <c:symbol val="none"/>
          </c:marker>
          <c:dPt>
            <c:idx val="0"/>
            <c:marker>
              <c:symbol val="circle"/>
              <c:size val="6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37AD-4459-B385-1D52497A903B}"/>
              </c:ext>
            </c:extLst>
          </c:dPt>
          <c:dPt>
            <c:idx val="9"/>
            <c:marker>
              <c:symbol val="circle"/>
              <c:size val="6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37AD-4459-B385-1D52497A903B}"/>
              </c:ext>
            </c:extLst>
          </c:dPt>
          <c:dPt>
            <c:idx val="14"/>
            <c:marker>
              <c:symbol val="circle"/>
              <c:size val="6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37AD-4459-B385-1D52497A903B}"/>
              </c:ext>
            </c:extLst>
          </c:dPt>
          <c:cat>
            <c:numRef>
              <c:f>'Ark1'!$A$2:$A$16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'Ark1'!$D$2:$D$16</c:f>
              <c:numCache>
                <c:formatCode>General</c:formatCode>
                <c:ptCount val="15"/>
                <c:pt idx="9" formatCode="_ * #,##0_ ;_ * \-#,##0_ ;_ * &quot;-&quot;??_ ;_ @_ ">
                  <c:v>742876427.38000011</c:v>
                </c:pt>
                <c:pt idx="10" formatCode="_ * #,##0_ ;_ * \-#,##0_ ;_ * &quot;-&quot;??_ ;_ @_ ">
                  <c:v>715497281.90400004</c:v>
                </c:pt>
                <c:pt idx="11" formatCode="_ * #,##0_ ;_ * \-#,##0_ ;_ * &quot;-&quot;??_ ;_ @_ ">
                  <c:v>688118136.42799997</c:v>
                </c:pt>
                <c:pt idx="12" formatCode="_ * #,##0_ ;_ * \-#,##0_ ;_ * &quot;-&quot;??_ ;_ @_ ">
                  <c:v>660738990.9519999</c:v>
                </c:pt>
                <c:pt idx="13" formatCode="_ * #,##0_ ;_ * \-#,##0_ ;_ * &quot;-&quot;??_ ;_ @_ ">
                  <c:v>633359845.47599983</c:v>
                </c:pt>
                <c:pt idx="14" formatCode="_ * #,##0_ ;_ * \-#,##0_ ;_ * &quot;-&quot;??_ ;_ @_ ">
                  <c:v>605980700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37AD-4459-B385-1D52497A9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206464"/>
        <c:axId val="76208000"/>
      </c:lineChart>
      <c:catAx>
        <c:axId val="76206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6208000"/>
        <c:crosses val="autoZero"/>
        <c:auto val="1"/>
        <c:lblAlgn val="ctr"/>
        <c:lblOffset val="100"/>
        <c:noMultiLvlLbl val="0"/>
      </c:catAx>
      <c:valAx>
        <c:axId val="76208000"/>
        <c:scaling>
          <c:orientation val="minMax"/>
          <c:min val="600000000"/>
        </c:scaling>
        <c:delete val="1"/>
        <c:axPos val="l"/>
        <c:majorGridlines>
          <c:spPr>
            <a:ln>
              <a:solidFill>
                <a:schemeClr val="bg1">
                  <a:lumMod val="65000"/>
                  <a:lumOff val="35000"/>
                </a:schemeClr>
              </a:solidFill>
            </a:ln>
          </c:spPr>
        </c:majorGridlines>
        <c:numFmt formatCode="_ * #,##0_ ;_ * \-#,##0_ ;_ * &quot;-&quot;??_ ;_ @_ " sourceLinked="1"/>
        <c:majorTickMark val="none"/>
        <c:minorTickMark val="none"/>
        <c:tickLblPos val="nextTo"/>
        <c:crossAx val="76206464"/>
        <c:crosses val="autoZero"/>
        <c:crossBetween val="between"/>
        <c:majorUnit val="40000000"/>
      </c:valAx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da-DK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>
                    <a:lumMod val="85000"/>
                    <a:lumOff val="15000"/>
                  </a:schemeClr>
                </a:solidFill>
              </a:defRPr>
            </a:pPr>
            <a:endParaRPr lang="da-DK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marker>
            <c:symbol val="none"/>
          </c:marker>
          <c:dPt>
            <c:idx val="9"/>
            <c:marker>
              <c:symbol val="circle"/>
              <c:size val="6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A61-4C17-99F4-2F7AFA782DBC}"/>
              </c:ext>
            </c:extLst>
          </c:dPt>
          <c:cat>
            <c:numRef>
              <c:f>'Ark1'!$A$2:$A$16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'Ark1'!$B$2:$B$16</c:f>
              <c:numCache>
                <c:formatCode>_ * #,##0_ ;_ * \-#,##0_ ;_ * "-"??_ ;_ @_ </c:formatCode>
                <c:ptCount val="15"/>
                <c:pt idx="0">
                  <c:v>704628679.91000009</c:v>
                </c:pt>
                <c:pt idx="1">
                  <c:v>726848264.73000002</c:v>
                </c:pt>
                <c:pt idx="2">
                  <c:v>722497130.00999999</c:v>
                </c:pt>
                <c:pt idx="3">
                  <c:v>686181605.53999996</c:v>
                </c:pt>
                <c:pt idx="4">
                  <c:v>685911898.69999993</c:v>
                </c:pt>
                <c:pt idx="5">
                  <c:v>706708943.04000008</c:v>
                </c:pt>
                <c:pt idx="6">
                  <c:v>712550222.20000005</c:v>
                </c:pt>
                <c:pt idx="7">
                  <c:v>736844519.27999997</c:v>
                </c:pt>
                <c:pt idx="8">
                  <c:v>733510598.79999983</c:v>
                </c:pt>
                <c:pt idx="9">
                  <c:v>742876427.38000011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A61-4C17-99F4-2F7AFA782DBC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14%</c:v>
                </c:pt>
              </c:strCache>
            </c:strRef>
          </c:tx>
          <c:spPr>
            <a:ln w="25400">
              <a:solidFill>
                <a:schemeClr val="bg1">
                  <a:lumMod val="85000"/>
                  <a:lumOff val="15000"/>
                </a:schemeClr>
              </a:solidFill>
              <a:prstDash val="dash"/>
            </a:ln>
          </c:spPr>
          <c:marker>
            <c:symbol val="none"/>
          </c:marker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4A61-4C17-99F4-2F7AFA782DBC}"/>
              </c:ext>
            </c:extLst>
          </c:dPt>
          <c:cat>
            <c:numRef>
              <c:f>'Ark1'!$A$2:$A$16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'Ark1'!$C$2:$C$16</c:f>
              <c:numCache>
                <c:formatCode>_ * #,##0_ ;_ * \-#,##0_ ;_ * "-"??_ ;_ @_ </c:formatCode>
                <c:ptCount val="15"/>
                <c:pt idx="0">
                  <c:v>704628679.91000009</c:v>
                </c:pt>
                <c:pt idx="1">
                  <c:v>697582395.63071442</c:v>
                </c:pt>
                <c:pt idx="2">
                  <c:v>690536111.35142875</c:v>
                </c:pt>
                <c:pt idx="3">
                  <c:v>683489827.07214308</c:v>
                </c:pt>
                <c:pt idx="4">
                  <c:v>676443542.79285741</c:v>
                </c:pt>
                <c:pt idx="5">
                  <c:v>669397258.51357174</c:v>
                </c:pt>
                <c:pt idx="6">
                  <c:v>662350974.23428607</c:v>
                </c:pt>
                <c:pt idx="7">
                  <c:v>655304689.9550004</c:v>
                </c:pt>
                <c:pt idx="8">
                  <c:v>648258405.67571473</c:v>
                </c:pt>
                <c:pt idx="9">
                  <c:v>641212121.39642906</c:v>
                </c:pt>
                <c:pt idx="10">
                  <c:v>634165837.11714339</c:v>
                </c:pt>
                <c:pt idx="11">
                  <c:v>627119552.83785772</c:v>
                </c:pt>
                <c:pt idx="12">
                  <c:v>620073268.55857205</c:v>
                </c:pt>
                <c:pt idx="13">
                  <c:v>613026984.27928638</c:v>
                </c:pt>
                <c:pt idx="14">
                  <c:v>605980700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A61-4C17-99F4-2F7AFA782DBC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18%</c:v>
                </c:pt>
              </c:strCache>
            </c:strRef>
          </c:tx>
          <c:spPr>
            <a:ln w="25400" cap="sq">
              <a:solidFill>
                <a:srgbClr val="FF0000"/>
              </a:solidFill>
              <a:prstDash val="solid"/>
              <a:miter lim="800000"/>
            </a:ln>
          </c:spPr>
          <c:marker>
            <c:symbol val="none"/>
          </c:marker>
          <c:dPt>
            <c:idx val="0"/>
            <c:marker>
              <c:symbol val="circle"/>
              <c:size val="6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4A61-4C17-99F4-2F7AFA782DBC}"/>
              </c:ext>
            </c:extLst>
          </c:dPt>
          <c:dPt>
            <c:idx val="9"/>
            <c:marker>
              <c:symbol val="circle"/>
              <c:size val="6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4A61-4C17-99F4-2F7AFA782DBC}"/>
              </c:ext>
            </c:extLst>
          </c:dPt>
          <c:dPt>
            <c:idx val="14"/>
            <c:marker>
              <c:symbol val="circle"/>
              <c:size val="6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4A61-4C17-99F4-2F7AFA782DBC}"/>
              </c:ext>
            </c:extLst>
          </c:dPt>
          <c:cat>
            <c:numRef>
              <c:f>'Ark1'!$A$2:$A$16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'Ark1'!$D$2:$D$16</c:f>
              <c:numCache>
                <c:formatCode>General</c:formatCode>
                <c:ptCount val="15"/>
                <c:pt idx="9" formatCode="_ * #,##0_ ;_ * \-#,##0_ ;_ * &quot;-&quot;??_ ;_ @_ ">
                  <c:v>742876427.38000011</c:v>
                </c:pt>
                <c:pt idx="10" formatCode="_ * #,##0_ ;_ * \-#,##0_ ;_ * &quot;-&quot;??_ ;_ @_ ">
                  <c:v>715497281.90400004</c:v>
                </c:pt>
                <c:pt idx="11" formatCode="_ * #,##0_ ;_ * \-#,##0_ ;_ * &quot;-&quot;??_ ;_ @_ ">
                  <c:v>688118136.42799997</c:v>
                </c:pt>
                <c:pt idx="12" formatCode="_ * #,##0_ ;_ * \-#,##0_ ;_ * &quot;-&quot;??_ ;_ @_ ">
                  <c:v>660738990.9519999</c:v>
                </c:pt>
                <c:pt idx="13" formatCode="_ * #,##0_ ;_ * \-#,##0_ ;_ * &quot;-&quot;??_ ;_ @_ ">
                  <c:v>633359845.47599983</c:v>
                </c:pt>
                <c:pt idx="14" formatCode="_ * #,##0_ ;_ * \-#,##0_ ;_ * &quot;-&quot;??_ ;_ @_ ">
                  <c:v>605980700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4A61-4C17-99F4-2F7AFA782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95872"/>
        <c:axId val="47301760"/>
      </c:lineChart>
      <c:catAx>
        <c:axId val="47295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301760"/>
        <c:crosses val="autoZero"/>
        <c:auto val="1"/>
        <c:lblAlgn val="ctr"/>
        <c:lblOffset val="100"/>
        <c:noMultiLvlLbl val="0"/>
      </c:catAx>
      <c:valAx>
        <c:axId val="47301760"/>
        <c:scaling>
          <c:orientation val="minMax"/>
          <c:min val="600000000"/>
        </c:scaling>
        <c:delete val="1"/>
        <c:axPos val="l"/>
        <c:majorGridlines>
          <c:spPr>
            <a:ln>
              <a:solidFill>
                <a:schemeClr val="bg1">
                  <a:lumMod val="65000"/>
                  <a:lumOff val="35000"/>
                </a:schemeClr>
              </a:solidFill>
            </a:ln>
          </c:spPr>
        </c:majorGridlines>
        <c:numFmt formatCode="_ * #,##0_ ;_ * \-#,##0_ ;_ * &quot;-&quot;??_ ;_ @_ " sourceLinked="1"/>
        <c:majorTickMark val="none"/>
        <c:minorTickMark val="none"/>
        <c:tickLblPos val="nextTo"/>
        <c:crossAx val="47295872"/>
        <c:crosses val="autoZero"/>
        <c:crossBetween val="between"/>
        <c:majorUnit val="40000000"/>
      </c:valAx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85000"/>
                    <a:lumOff val="15000"/>
                  </a:schemeClr>
                </a:solidFill>
              </a:defRPr>
            </a:pPr>
            <a:endParaRPr lang="da-DK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da-DK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021289430977037E-2"/>
          <c:y val="3.2334370255156834E-2"/>
          <c:w val="0.9538472879960378"/>
          <c:h val="0.93533125948968632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strRef>
              <c:f>'Ark1'!$A$2:$A$11</c:f>
              <c:strCache>
                <c:ptCount val="10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  <c:pt idx="4">
                  <c:v>Kategori 5</c:v>
                </c:pt>
                <c:pt idx="5">
                  <c:v>Kategori 6</c:v>
                </c:pt>
                <c:pt idx="6">
                  <c:v>Kategori 7</c:v>
                </c:pt>
                <c:pt idx="7">
                  <c:v>Kategori 8</c:v>
                </c:pt>
                <c:pt idx="8">
                  <c:v>Kategori 9</c:v>
                </c:pt>
                <c:pt idx="9">
                  <c:v>Kategori 10</c:v>
                </c:pt>
              </c:strCache>
            </c:strRef>
          </c:cat>
          <c:val>
            <c:numRef>
              <c:f>'Ark1'!$B$2:$B$11</c:f>
              <c:numCache>
                <c:formatCode>General</c:formatCode>
                <c:ptCount val="10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5.5</c:v>
                </c:pt>
                <c:pt idx="4">
                  <c:v>5.5</c:v>
                </c:pt>
                <c:pt idx="5">
                  <c:v>5.5</c:v>
                </c:pt>
                <c:pt idx="6">
                  <c:v>5.5</c:v>
                </c:pt>
                <c:pt idx="7">
                  <c:v>5.5</c:v>
                </c:pt>
                <c:pt idx="8">
                  <c:v>5.5</c:v>
                </c:pt>
                <c:pt idx="9">
                  <c:v>5.5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B82-4F57-9D20-603253E9F785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'Ark1'!$A$2:$A$11</c:f>
              <c:strCache>
                <c:ptCount val="10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  <c:pt idx="4">
                  <c:v>Kategori 5</c:v>
                </c:pt>
                <c:pt idx="5">
                  <c:v>Kategori 6</c:v>
                </c:pt>
                <c:pt idx="6">
                  <c:v>Kategori 7</c:v>
                </c:pt>
                <c:pt idx="7">
                  <c:v>Kategori 8</c:v>
                </c:pt>
                <c:pt idx="8">
                  <c:v>Kategori 9</c:v>
                </c:pt>
                <c:pt idx="9">
                  <c:v>Kategori 10</c:v>
                </c:pt>
              </c:strCache>
            </c:strRef>
          </c:cat>
          <c:val>
            <c:numRef>
              <c:f>'Ark1'!$C$2:$C$11</c:f>
              <c:numCache>
                <c:formatCode>General</c:formatCode>
                <c:ptCount val="10"/>
                <c:pt idx="0">
                  <c:v>5.5</c:v>
                </c:pt>
                <c:pt idx="1">
                  <c:v>4.9000000000000004</c:v>
                </c:pt>
                <c:pt idx="2">
                  <c:v>6.2</c:v>
                </c:pt>
                <c:pt idx="3">
                  <c:v>4.5</c:v>
                </c:pt>
                <c:pt idx="4">
                  <c:v>6.5</c:v>
                </c:pt>
                <c:pt idx="5">
                  <c:v>5.0999999999999996</c:v>
                </c:pt>
                <c:pt idx="6">
                  <c:v>6.3</c:v>
                </c:pt>
                <c:pt idx="7">
                  <c:v>4.7</c:v>
                </c:pt>
                <c:pt idx="8">
                  <c:v>5.9</c:v>
                </c:pt>
                <c:pt idx="9">
                  <c:v>5.0999999999999996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B82-4F57-9D20-603253E9F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771072"/>
        <c:axId val="160772864"/>
      </c:lineChart>
      <c:catAx>
        <c:axId val="1607710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60772864"/>
        <c:crosses val="autoZero"/>
        <c:auto val="1"/>
        <c:lblAlgn val="ctr"/>
        <c:lblOffset val="100"/>
        <c:noMultiLvlLbl val="0"/>
      </c:catAx>
      <c:valAx>
        <c:axId val="160772864"/>
        <c:scaling>
          <c:orientation val="minMax"/>
          <c:max val="6.5"/>
          <c:min val="3"/>
        </c:scaling>
        <c:delete val="1"/>
        <c:axPos val="l"/>
        <c:majorGridlines>
          <c:spPr>
            <a:ln>
              <a:solidFill>
                <a:schemeClr val="bg1">
                  <a:lumMod val="65000"/>
                  <a:lumOff val="3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60771072"/>
        <c:crosses val="autoZero"/>
        <c:crossBetween val="between"/>
        <c:majorUnit val="0.75000000000000011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916666666666665E-2"/>
          <c:y val="4.9745185007933589E-2"/>
          <c:w val="0.96458333333333335"/>
          <c:h val="0.71768806314967859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MWh</c:v>
                </c:pt>
              </c:strCache>
            </c:strRef>
          </c:tx>
          <c:spPr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marker>
            <c:symbol val="none"/>
          </c:marker>
          <c:cat>
            <c:numRef>
              <c:f>'Ark1'!$A$2:$A$5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'Ark1'!$B$2:$B$5</c:f>
              <c:numCache>
                <c:formatCode>General</c:formatCode>
                <c:ptCount val="4"/>
                <c:pt idx="0">
                  <c:v>16447.12</c:v>
                </c:pt>
                <c:pt idx="1">
                  <c:v>15822.146999999999</c:v>
                </c:pt>
                <c:pt idx="2">
                  <c:v>15197.173999999999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DC9-4B53-8C2B-9BEEA39C2EA2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Kolonne1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'Ark1'!$A$2:$A$5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'Ark1'!$C$2:$C$5</c:f>
              <c:numCache>
                <c:formatCode>General</c:formatCode>
                <c:ptCount val="4"/>
                <c:pt idx="0">
                  <c:v>16447.12</c:v>
                </c:pt>
                <c:pt idx="1">
                  <c:v>16447.12</c:v>
                </c:pt>
                <c:pt idx="2">
                  <c:v>16447.12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DC9-4B53-8C2B-9BEEA39C2EA2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'Ark1'!$A$2:$A$5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'Ark1'!$D$2:$D$5</c:f>
              <c:numCache>
                <c:formatCode>General</c:formatCode>
                <c:ptCount val="4"/>
                <c:pt idx="2">
                  <c:v>15197.173999999999</c:v>
                </c:pt>
                <c:pt idx="3">
                  <c:v>14572.200999999999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DC9-4B53-8C2B-9BEEA39C2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126272"/>
        <c:axId val="159127808"/>
      </c:lineChart>
      <c:catAx>
        <c:axId val="15912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 rot="5400000" vert="horz"/>
          <a:lstStyle/>
          <a:p>
            <a:pPr>
              <a:defRPr/>
            </a:pPr>
            <a:endParaRPr lang="da-DK"/>
          </a:p>
        </c:txPr>
        <c:crossAx val="159127808"/>
        <c:crosses val="autoZero"/>
        <c:auto val="1"/>
        <c:lblAlgn val="ctr"/>
        <c:lblOffset val="100"/>
        <c:noMultiLvlLbl val="0"/>
      </c:catAx>
      <c:valAx>
        <c:axId val="159127808"/>
        <c:scaling>
          <c:orientation val="minMax"/>
          <c:min val="14500"/>
        </c:scaling>
        <c:delete val="1"/>
        <c:axPos val="l"/>
        <c:numFmt formatCode="General" sourceLinked="1"/>
        <c:majorTickMark val="none"/>
        <c:minorTickMark val="none"/>
        <c:tickLblPos val="nextTo"/>
        <c:crossAx val="159126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/>
              <a:lstStyle/>
              <a:p>
                <a:pPr>
                  <a:defRPr sz="1400">
                    <a:latin typeface="The Wave" pitchFamily="34" charset="0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'Ark1'!$A$2:$A$4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'Ark1'!$B$2:$B$4</c:f>
              <c:numCache>
                <c:formatCode>_("kr."* #,##0.00_);_("kr."* \(#,##0.00\);_("kr."* "-"??_);_(@_)</c:formatCode>
                <c:ptCount val="3"/>
                <c:pt idx="0">
                  <c:v>1.6417573510286874</c:v>
                </c:pt>
                <c:pt idx="1">
                  <c:v>1.6984436793653195</c:v>
                </c:pt>
                <c:pt idx="2">
                  <c:v>1.32806432485991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99-4FFA-9E26-390F61C198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43"/>
        <c:axId val="160841088"/>
        <c:axId val="160889088"/>
      </c:barChart>
      <c:catAx>
        <c:axId val="16084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>
                <a:latin typeface="The Wave" pitchFamily="34" charset="0"/>
              </a:defRPr>
            </a:pPr>
            <a:endParaRPr lang="da-DK"/>
          </a:p>
        </c:txPr>
        <c:crossAx val="160889088"/>
        <c:crosses val="autoZero"/>
        <c:auto val="1"/>
        <c:lblAlgn val="ctr"/>
        <c:lblOffset val="100"/>
        <c:noMultiLvlLbl val="0"/>
      </c:catAx>
      <c:valAx>
        <c:axId val="160889088"/>
        <c:scaling>
          <c:orientation val="minMax"/>
        </c:scaling>
        <c:delete val="1"/>
        <c:axPos val="l"/>
        <c:numFmt formatCode="_(&quot;kr.&quot;* #,##0.00_);_(&quot;kr.&quot;* \(#,##0.00\);_(&quot;kr.&quot;* &quot;-&quot;??_);_(@_)" sourceLinked="1"/>
        <c:majorTickMark val="none"/>
        <c:minorTickMark val="none"/>
        <c:tickLblPos val="nextTo"/>
        <c:crossAx val="160841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D1EA2-D86E-40CF-87ED-332A01BB8E1E}" type="doc">
      <dgm:prSet loTypeId="urn:microsoft.com/office/officeart/2005/8/layout/cycle2" loCatId="cycle" qsTypeId="urn:microsoft.com/office/officeart/2005/8/quickstyle/simple4" qsCatId="simple" csTypeId="urn:microsoft.com/office/officeart/2005/8/colors/accent0_3" csCatId="mainScheme" phldr="1"/>
      <dgm:spPr>
        <a:scene3d>
          <a:camera prst="orthographicFront">
            <a:rot lat="21301143" lon="21298860" rev="26213"/>
          </a:camera>
          <a:lightRig rig="threePt" dir="t"/>
        </a:scene3d>
      </dgm:spPr>
      <dgm:t>
        <a:bodyPr/>
        <a:lstStyle/>
        <a:p>
          <a:endParaRPr lang="da-DK"/>
        </a:p>
      </dgm:t>
    </dgm:pt>
    <dgm:pt modelId="{06DF5E0C-1C39-4C56-AF90-9BB895526201}">
      <dgm:prSet phldrT="[Tekst]"/>
      <dgm:spPr>
        <a:blipFill rotWithShape="0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scene3d>
          <a:camera prst="orthographicFront">
            <a:rot lat="21301143" lon="21298860" rev="26213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da-DK" dirty="0">
              <a:solidFill>
                <a:schemeClr val="tx1"/>
              </a:solidFill>
              <a:latin typeface="The Wave" pitchFamily="34" charset="0"/>
            </a:rPr>
            <a:t>RUC</a:t>
          </a:r>
        </a:p>
      </dgm:t>
    </dgm:pt>
    <dgm:pt modelId="{AEC8458F-876E-4C60-8304-AEA4241FD186}" type="parTrans" cxnId="{E07B1CF9-481A-402F-A13D-BCA1CC86D6EF}">
      <dgm:prSet/>
      <dgm:spPr/>
      <dgm:t>
        <a:bodyPr/>
        <a:lstStyle/>
        <a:p>
          <a:endParaRPr lang="da-DK"/>
        </a:p>
      </dgm:t>
    </dgm:pt>
    <dgm:pt modelId="{195FB259-4592-4FC8-927F-B588D4E0D62C}" type="sibTrans" cxnId="{E07B1CF9-481A-402F-A13D-BCA1CC86D6EF}">
      <dgm:prSet/>
      <dgm:spPr>
        <a:scene3d>
          <a:camera prst="orthographicFront">
            <a:rot lat="21301143" lon="21298860" rev="26213"/>
          </a:camera>
          <a:lightRig rig="threePt" dir="t"/>
        </a:scene3d>
        <a:sp3d/>
      </dgm:spPr>
      <dgm:t>
        <a:bodyPr>
          <a:flatTx/>
        </a:bodyPr>
        <a:lstStyle/>
        <a:p>
          <a:endParaRPr lang="da-DK"/>
        </a:p>
      </dgm:t>
    </dgm:pt>
    <dgm:pt modelId="{1445C5C7-1390-4325-96F5-9BF2E15C2E4B}">
      <dgm:prSet phldrT="[Tekst]"/>
      <dgm:spPr>
        <a:blipFill rotWithShape="0"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scene3d>
          <a:camera prst="orthographicFront">
            <a:rot lat="21301143" lon="21298860" rev="26213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da-DK" dirty="0">
              <a:latin typeface="The Wave" pitchFamily="34" charset="0"/>
            </a:rPr>
            <a:t>BYGST</a:t>
          </a:r>
        </a:p>
      </dgm:t>
    </dgm:pt>
    <dgm:pt modelId="{A4064CD2-4D4D-4320-A02F-FE7111CAB46A}" type="parTrans" cxnId="{9119BABA-38D0-4CC0-A7BF-5B2C0E1B06D8}">
      <dgm:prSet/>
      <dgm:spPr/>
      <dgm:t>
        <a:bodyPr/>
        <a:lstStyle/>
        <a:p>
          <a:endParaRPr lang="da-DK"/>
        </a:p>
      </dgm:t>
    </dgm:pt>
    <dgm:pt modelId="{795E4CAD-3949-427B-84B8-2DCCF9C65B16}" type="sibTrans" cxnId="{9119BABA-38D0-4CC0-A7BF-5B2C0E1B06D8}">
      <dgm:prSet/>
      <dgm:spPr>
        <a:scene3d>
          <a:camera prst="orthographicFront">
            <a:rot lat="21301143" lon="21298860" rev="26213"/>
          </a:camera>
          <a:lightRig rig="threePt" dir="t"/>
        </a:scene3d>
        <a:sp3d/>
      </dgm:spPr>
      <dgm:t>
        <a:bodyPr>
          <a:flatTx/>
        </a:bodyPr>
        <a:lstStyle/>
        <a:p>
          <a:endParaRPr lang="da-DK"/>
        </a:p>
      </dgm:t>
    </dgm:pt>
    <dgm:pt modelId="{65E8F52B-A9AE-47AE-AC78-873494F35FD2}">
      <dgm:prSet phldrT="[Tekst]"/>
      <dgm:spPr>
        <a:blipFill rotWithShape="0"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scene3d>
          <a:camera prst="orthographicFront">
            <a:rot lat="21301143" lon="21298860" rev="26213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da-DK" dirty="0">
              <a:latin typeface="The Wave" pitchFamily="34" charset="0"/>
            </a:rPr>
            <a:t>SIEMENS</a:t>
          </a:r>
        </a:p>
      </dgm:t>
    </dgm:pt>
    <dgm:pt modelId="{B5F3EF16-11D1-447C-A1FE-E91FE9874F8A}" type="parTrans" cxnId="{3022E039-356F-4AB3-87B5-DC9B6A4E7F26}">
      <dgm:prSet/>
      <dgm:spPr/>
      <dgm:t>
        <a:bodyPr/>
        <a:lstStyle/>
        <a:p>
          <a:endParaRPr lang="da-DK"/>
        </a:p>
      </dgm:t>
    </dgm:pt>
    <dgm:pt modelId="{3FFCE6B7-1741-4C6A-B090-60500D71D051}" type="sibTrans" cxnId="{3022E039-356F-4AB3-87B5-DC9B6A4E7F26}">
      <dgm:prSet/>
      <dgm:spPr>
        <a:scene3d>
          <a:camera prst="orthographicFront">
            <a:rot lat="21301143" lon="21298860" rev="26213"/>
          </a:camera>
          <a:lightRig rig="threePt" dir="t"/>
        </a:scene3d>
        <a:sp3d/>
      </dgm:spPr>
      <dgm:t>
        <a:bodyPr>
          <a:flatTx/>
        </a:bodyPr>
        <a:lstStyle/>
        <a:p>
          <a:endParaRPr lang="da-DK"/>
        </a:p>
      </dgm:t>
    </dgm:pt>
    <dgm:pt modelId="{609E6ED6-E629-4708-9A1F-B609A573002A}" type="pres">
      <dgm:prSet presAssocID="{CB4D1EA2-D86E-40CF-87ED-332A01BB8E1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795A3128-B65D-4868-84A1-395A7F769CA3}" type="pres">
      <dgm:prSet presAssocID="{06DF5E0C-1C39-4C56-AF90-9BB89552620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B4FB8E6-DE50-4892-A720-B63003D817EB}" type="pres">
      <dgm:prSet presAssocID="{195FB259-4592-4FC8-927F-B588D4E0D62C}" presName="sibTrans" presStyleLbl="sibTrans2D1" presStyleIdx="0" presStyleCnt="3" custScaleX="159591" custScaleY="82645"/>
      <dgm:spPr>
        <a:prstGeom prst="leftRightArrow">
          <a:avLst/>
        </a:prstGeom>
      </dgm:spPr>
      <dgm:t>
        <a:bodyPr/>
        <a:lstStyle/>
        <a:p>
          <a:endParaRPr lang="da-DK"/>
        </a:p>
      </dgm:t>
    </dgm:pt>
    <dgm:pt modelId="{10C59F2D-76E1-4B72-B92F-F6AA3AC5554B}" type="pres">
      <dgm:prSet presAssocID="{195FB259-4592-4FC8-927F-B588D4E0D62C}" presName="connectorText" presStyleLbl="sibTrans2D1" presStyleIdx="0" presStyleCnt="3"/>
      <dgm:spPr/>
      <dgm:t>
        <a:bodyPr/>
        <a:lstStyle/>
        <a:p>
          <a:endParaRPr lang="da-DK"/>
        </a:p>
      </dgm:t>
    </dgm:pt>
    <dgm:pt modelId="{EA3C8916-33BA-408D-BA3B-6EADC0623A4C}" type="pres">
      <dgm:prSet presAssocID="{1445C5C7-1390-4325-96F5-9BF2E15C2E4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1D79D88-0553-487C-9482-A7BC1E3BBD66}" type="pres">
      <dgm:prSet presAssocID="{795E4CAD-3949-427B-84B8-2DCCF9C65B16}" presName="sibTrans" presStyleLbl="sibTrans2D1" presStyleIdx="1" presStyleCnt="3" custScaleX="150893" custScaleY="75132"/>
      <dgm:spPr>
        <a:prstGeom prst="leftRightArrow">
          <a:avLst/>
        </a:prstGeom>
      </dgm:spPr>
      <dgm:t>
        <a:bodyPr/>
        <a:lstStyle/>
        <a:p>
          <a:endParaRPr lang="da-DK"/>
        </a:p>
      </dgm:t>
    </dgm:pt>
    <dgm:pt modelId="{1036BD52-71D6-4A71-9A86-698AE53A052D}" type="pres">
      <dgm:prSet presAssocID="{795E4CAD-3949-427B-84B8-2DCCF9C65B16}" presName="connectorText" presStyleLbl="sibTrans2D1" presStyleIdx="1" presStyleCnt="3"/>
      <dgm:spPr/>
      <dgm:t>
        <a:bodyPr/>
        <a:lstStyle/>
        <a:p>
          <a:endParaRPr lang="da-DK"/>
        </a:p>
      </dgm:t>
    </dgm:pt>
    <dgm:pt modelId="{ED50ED8D-707B-4A45-843F-6238AEF50F5E}" type="pres">
      <dgm:prSet presAssocID="{65E8F52B-A9AE-47AE-AC78-873494F35FD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8779F4A-7E31-45E0-8F27-8C7B2BFDE080}" type="pres">
      <dgm:prSet presAssocID="{3FFCE6B7-1741-4C6A-B090-60500D71D051}" presName="sibTrans" presStyleLbl="sibTrans2D1" presStyleIdx="2" presStyleCnt="3" custScaleX="154502" custScaleY="82645"/>
      <dgm:spPr>
        <a:prstGeom prst="leftRightArrow">
          <a:avLst/>
        </a:prstGeom>
      </dgm:spPr>
      <dgm:t>
        <a:bodyPr/>
        <a:lstStyle/>
        <a:p>
          <a:endParaRPr lang="da-DK"/>
        </a:p>
      </dgm:t>
    </dgm:pt>
    <dgm:pt modelId="{B421E32D-7ED5-4EE4-9DC0-71E566992665}" type="pres">
      <dgm:prSet presAssocID="{3FFCE6B7-1741-4C6A-B090-60500D71D051}" presName="connectorText" presStyleLbl="sibTrans2D1" presStyleIdx="2" presStyleCnt="3"/>
      <dgm:spPr/>
      <dgm:t>
        <a:bodyPr/>
        <a:lstStyle/>
        <a:p>
          <a:endParaRPr lang="da-DK"/>
        </a:p>
      </dgm:t>
    </dgm:pt>
  </dgm:ptLst>
  <dgm:cxnLst>
    <dgm:cxn modelId="{A7D230CD-FBD3-4EF4-B3F4-B5C78134DB5C}" type="presOf" srcId="{195FB259-4592-4FC8-927F-B588D4E0D62C}" destId="{10C59F2D-76E1-4B72-B92F-F6AA3AC5554B}" srcOrd="1" destOrd="0" presId="urn:microsoft.com/office/officeart/2005/8/layout/cycle2"/>
    <dgm:cxn modelId="{9119BABA-38D0-4CC0-A7BF-5B2C0E1B06D8}" srcId="{CB4D1EA2-D86E-40CF-87ED-332A01BB8E1E}" destId="{1445C5C7-1390-4325-96F5-9BF2E15C2E4B}" srcOrd="1" destOrd="0" parTransId="{A4064CD2-4D4D-4320-A02F-FE7111CAB46A}" sibTransId="{795E4CAD-3949-427B-84B8-2DCCF9C65B16}"/>
    <dgm:cxn modelId="{A0E6859B-BCEA-46CD-9ED3-52682330BDA2}" type="presOf" srcId="{795E4CAD-3949-427B-84B8-2DCCF9C65B16}" destId="{1036BD52-71D6-4A71-9A86-698AE53A052D}" srcOrd="1" destOrd="0" presId="urn:microsoft.com/office/officeart/2005/8/layout/cycle2"/>
    <dgm:cxn modelId="{3022E039-356F-4AB3-87B5-DC9B6A4E7F26}" srcId="{CB4D1EA2-D86E-40CF-87ED-332A01BB8E1E}" destId="{65E8F52B-A9AE-47AE-AC78-873494F35FD2}" srcOrd="2" destOrd="0" parTransId="{B5F3EF16-11D1-447C-A1FE-E91FE9874F8A}" sibTransId="{3FFCE6B7-1741-4C6A-B090-60500D71D051}"/>
    <dgm:cxn modelId="{E07B1CF9-481A-402F-A13D-BCA1CC86D6EF}" srcId="{CB4D1EA2-D86E-40CF-87ED-332A01BB8E1E}" destId="{06DF5E0C-1C39-4C56-AF90-9BB895526201}" srcOrd="0" destOrd="0" parTransId="{AEC8458F-876E-4C60-8304-AEA4241FD186}" sibTransId="{195FB259-4592-4FC8-927F-B588D4E0D62C}"/>
    <dgm:cxn modelId="{85A66032-A031-456F-816C-8CECFAECC33B}" type="presOf" srcId="{CB4D1EA2-D86E-40CF-87ED-332A01BB8E1E}" destId="{609E6ED6-E629-4708-9A1F-B609A573002A}" srcOrd="0" destOrd="0" presId="urn:microsoft.com/office/officeart/2005/8/layout/cycle2"/>
    <dgm:cxn modelId="{35E6AA4C-A79F-42E9-BDD7-C630C9B62273}" type="presOf" srcId="{195FB259-4592-4FC8-927F-B588D4E0D62C}" destId="{8B4FB8E6-DE50-4892-A720-B63003D817EB}" srcOrd="0" destOrd="0" presId="urn:microsoft.com/office/officeart/2005/8/layout/cycle2"/>
    <dgm:cxn modelId="{ACD54984-C47B-47EF-A0AB-EBE9A8D9A160}" type="presOf" srcId="{1445C5C7-1390-4325-96F5-9BF2E15C2E4B}" destId="{EA3C8916-33BA-408D-BA3B-6EADC0623A4C}" srcOrd="0" destOrd="0" presId="urn:microsoft.com/office/officeart/2005/8/layout/cycle2"/>
    <dgm:cxn modelId="{79F766A3-EA66-487F-BD50-01778E7B9C3A}" type="presOf" srcId="{795E4CAD-3949-427B-84B8-2DCCF9C65B16}" destId="{91D79D88-0553-487C-9482-A7BC1E3BBD66}" srcOrd="0" destOrd="0" presId="urn:microsoft.com/office/officeart/2005/8/layout/cycle2"/>
    <dgm:cxn modelId="{81FB5055-D579-4B1E-8B81-DF55CEB9FEC2}" type="presOf" srcId="{3FFCE6B7-1741-4C6A-B090-60500D71D051}" destId="{C8779F4A-7E31-45E0-8F27-8C7B2BFDE080}" srcOrd="0" destOrd="0" presId="urn:microsoft.com/office/officeart/2005/8/layout/cycle2"/>
    <dgm:cxn modelId="{5135DA54-3C71-452E-8EA9-E8AEDAE4CE1E}" type="presOf" srcId="{3FFCE6B7-1741-4C6A-B090-60500D71D051}" destId="{B421E32D-7ED5-4EE4-9DC0-71E566992665}" srcOrd="1" destOrd="0" presId="urn:microsoft.com/office/officeart/2005/8/layout/cycle2"/>
    <dgm:cxn modelId="{2493383B-FF06-49DF-8FD3-06D1E62CC5D8}" type="presOf" srcId="{65E8F52B-A9AE-47AE-AC78-873494F35FD2}" destId="{ED50ED8D-707B-4A45-843F-6238AEF50F5E}" srcOrd="0" destOrd="0" presId="urn:microsoft.com/office/officeart/2005/8/layout/cycle2"/>
    <dgm:cxn modelId="{EBE887E8-D119-4779-BCB1-2ACFBAA8B936}" type="presOf" srcId="{06DF5E0C-1C39-4C56-AF90-9BB895526201}" destId="{795A3128-B65D-4868-84A1-395A7F769CA3}" srcOrd="0" destOrd="0" presId="urn:microsoft.com/office/officeart/2005/8/layout/cycle2"/>
    <dgm:cxn modelId="{66E87155-A34D-4E77-9F51-FF5CEE04ED58}" type="presParOf" srcId="{609E6ED6-E629-4708-9A1F-B609A573002A}" destId="{795A3128-B65D-4868-84A1-395A7F769CA3}" srcOrd="0" destOrd="0" presId="urn:microsoft.com/office/officeart/2005/8/layout/cycle2"/>
    <dgm:cxn modelId="{2E1082AA-E4D9-4657-B567-5912A861FEA2}" type="presParOf" srcId="{609E6ED6-E629-4708-9A1F-B609A573002A}" destId="{8B4FB8E6-DE50-4892-A720-B63003D817EB}" srcOrd="1" destOrd="0" presId="urn:microsoft.com/office/officeart/2005/8/layout/cycle2"/>
    <dgm:cxn modelId="{DEC59D81-8E41-49CC-B704-223A98D67A38}" type="presParOf" srcId="{8B4FB8E6-DE50-4892-A720-B63003D817EB}" destId="{10C59F2D-76E1-4B72-B92F-F6AA3AC5554B}" srcOrd="0" destOrd="0" presId="urn:microsoft.com/office/officeart/2005/8/layout/cycle2"/>
    <dgm:cxn modelId="{C347251E-641A-4540-96DA-9AFB1E2AB619}" type="presParOf" srcId="{609E6ED6-E629-4708-9A1F-B609A573002A}" destId="{EA3C8916-33BA-408D-BA3B-6EADC0623A4C}" srcOrd="2" destOrd="0" presId="urn:microsoft.com/office/officeart/2005/8/layout/cycle2"/>
    <dgm:cxn modelId="{A389051B-4B23-4B60-858F-1433BA5392A6}" type="presParOf" srcId="{609E6ED6-E629-4708-9A1F-B609A573002A}" destId="{91D79D88-0553-487C-9482-A7BC1E3BBD66}" srcOrd="3" destOrd="0" presId="urn:microsoft.com/office/officeart/2005/8/layout/cycle2"/>
    <dgm:cxn modelId="{AB903452-A901-469E-8774-83E5A936536B}" type="presParOf" srcId="{91D79D88-0553-487C-9482-A7BC1E3BBD66}" destId="{1036BD52-71D6-4A71-9A86-698AE53A052D}" srcOrd="0" destOrd="0" presId="urn:microsoft.com/office/officeart/2005/8/layout/cycle2"/>
    <dgm:cxn modelId="{7CC63E06-9708-45C1-AAEB-A34DFFD04FB0}" type="presParOf" srcId="{609E6ED6-E629-4708-9A1F-B609A573002A}" destId="{ED50ED8D-707B-4A45-843F-6238AEF50F5E}" srcOrd="4" destOrd="0" presId="urn:microsoft.com/office/officeart/2005/8/layout/cycle2"/>
    <dgm:cxn modelId="{14574AFD-8E6F-476B-A4AC-9CFD8B0C4E09}" type="presParOf" srcId="{609E6ED6-E629-4708-9A1F-B609A573002A}" destId="{C8779F4A-7E31-45E0-8F27-8C7B2BFDE080}" srcOrd="5" destOrd="0" presId="urn:microsoft.com/office/officeart/2005/8/layout/cycle2"/>
    <dgm:cxn modelId="{609E3F8F-ED83-4CA4-871C-974003482A2D}" type="presParOf" srcId="{C8779F4A-7E31-45E0-8F27-8C7B2BFDE080}" destId="{B421E32D-7ED5-4EE4-9DC0-71E56699266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0.65744</cdr:x>
      <cdr:y>0.20513</cdr:y>
    </cdr:from>
    <cdr:to>
      <cdr:x>0.70469</cdr:x>
      <cdr:y>0.5641</cdr:y>
    </cdr:to>
    <cdr:sp macro="" textlink="">
      <cdr:nvSpPr>
        <cdr:cNvPr id="2" name="Højre klammeparentes 1"/>
        <cdr:cNvSpPr/>
      </cdr:nvSpPr>
      <cdr:spPr>
        <a:xfrm xmlns:a="http://schemas.openxmlformats.org/drawingml/2006/main">
          <a:off x="4007768" y="576064"/>
          <a:ext cx="288032" cy="1008112"/>
        </a:xfrm>
        <a:prstGeom xmlns:a="http://schemas.openxmlformats.org/drawingml/2006/main" prst="rightBrace">
          <a:avLst>
            <a:gd name="adj1" fmla="val 8333"/>
            <a:gd name="adj2" fmla="val 61193"/>
          </a:avLst>
        </a:prstGeom>
        <a:ln xmlns:a="http://schemas.openxmlformats.org/drawingml/2006/main" w="28575">
          <a:solidFill>
            <a:schemeClr val="tx1">
              <a:lumMod val="65000"/>
              <a:lumOff val="3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a-DK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AA8EF-AC05-497F-9F1F-0CA2866D2D81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0431A-5BFF-4694-AC08-0ADF019908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94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>
                <a:latin typeface="The Wave" pitchFamily="34" charset="0"/>
              </a:rPr>
              <a:t>Advantis</a:t>
            </a:r>
            <a:r>
              <a:rPr lang="da-DK" dirty="0">
                <a:latin typeface="The Wave" pitchFamily="34" charset="0"/>
              </a:rPr>
              <a:t> service center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0431A-5BFF-4694-AC08-0ADF019908B4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272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738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004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008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552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65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688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663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548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211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709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892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1A7BF-8702-4F84-A415-69BA55E8B38F}" type="datetimeFigureOut">
              <a:rPr lang="da-DK" smtClean="0"/>
              <a:t>21-11-2016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F0562-3DB3-47F1-80BB-79B9D17CB25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9032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microsoft.com/office/2007/relationships/hdphoto" Target="../media/hdphoto6.wdp"/><Relationship Id="rId7" Type="http://schemas.openxmlformats.org/officeDocument/2006/relationships/chart" Target="../charts/chart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microsoft.com/office/2007/relationships/hdphoto" Target="../media/hdphoto10.wdp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C:\Users\andsh\Pictures\Kort over RUC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18292"/>
            <a:ext cx="3672408" cy="24453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Lidt om mig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/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3421051" y="578891"/>
            <a:ext cx="4968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latin typeface="The Wave" pitchFamily="34" charset="0"/>
              </a:rPr>
              <a:t>ESCO projekt </a:t>
            </a:r>
          </a:p>
          <a:p>
            <a:pPr algn="ctr"/>
            <a:endParaRPr lang="da-DK" sz="3600" dirty="0">
              <a:latin typeface="The Wave" pitchFamily="34" charset="0"/>
            </a:endParaRPr>
          </a:p>
          <a:p>
            <a:pPr algn="ctr"/>
            <a:r>
              <a:rPr lang="da-DK" sz="3600" dirty="0">
                <a:latin typeface="The Wave" pitchFamily="34" charset="0"/>
              </a:rPr>
              <a:t>Roskilde Universitet</a:t>
            </a:r>
          </a:p>
          <a:p>
            <a:pPr algn="ctr"/>
            <a:endParaRPr lang="da-DK" sz="3600" dirty="0">
              <a:latin typeface="The Wave" pitchFamily="34" charset="0"/>
            </a:endParaRPr>
          </a:p>
          <a:p>
            <a:pPr algn="ctr"/>
            <a:r>
              <a:rPr lang="da-DK" sz="3600" dirty="0">
                <a:latin typeface="The Wave" pitchFamily="34" charset="0"/>
              </a:rPr>
              <a:t>Andreas Skov Hansen</a:t>
            </a:r>
          </a:p>
        </p:txBody>
      </p:sp>
      <p:sp>
        <p:nvSpPr>
          <p:cNvPr id="6" name="Rektangel 5"/>
          <p:cNvSpPr/>
          <p:nvPr/>
        </p:nvSpPr>
        <p:spPr>
          <a:xfrm>
            <a:off x="3851920" y="364502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boks 1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1745476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/>
                </a:solidFill>
                <a:latin typeface="The Wave" pitchFamily="34" charset="0"/>
              </a:rPr>
              <a:t>Lidt om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Bygninger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Studerende og ansatte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Forbrug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Campusservice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28780618"/>
              </p:ext>
            </p:extLst>
          </p:nvPr>
        </p:nvGraphicFramePr>
        <p:xfrm>
          <a:off x="2555776" y="188640"/>
          <a:ext cx="5112568" cy="368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0" t="8858" r="57712" b="18381"/>
          <a:stretch/>
        </p:blipFill>
        <p:spPr bwMode="auto">
          <a:xfrm>
            <a:off x="4720192" y="3875720"/>
            <a:ext cx="3736064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4560168" y="3872416"/>
            <a:ext cx="4608512" cy="30121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boks 7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897790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/>
                </a:solidFill>
                <a:latin typeface="The Wave" pitchFamily="34" charset="0"/>
              </a:rPr>
              <a:t>Lidt om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Bygninger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Studerende og ansatte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Forbrug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Campusservice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2" name="Tekstboks 1"/>
          <p:cNvSpPr txBox="1"/>
          <p:nvPr/>
        </p:nvSpPr>
        <p:spPr>
          <a:xfrm>
            <a:off x="3240000" y="108000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Arkitekter	3</a:t>
            </a:r>
          </a:p>
          <a:p>
            <a:endParaRPr lang="da-DK" dirty="0">
              <a:solidFill>
                <a:srgbClr val="FF0000"/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Ingeniører	3</a:t>
            </a:r>
          </a:p>
          <a:p>
            <a:endParaRPr lang="da-DK" dirty="0">
              <a:latin typeface="The Wave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8" t="8000" r="57768" b="19143"/>
          <a:stretch/>
        </p:blipFill>
        <p:spPr bwMode="auto">
          <a:xfrm>
            <a:off x="4746323" y="3875720"/>
            <a:ext cx="3683802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4427984" y="3573016"/>
            <a:ext cx="5686375" cy="3756543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boks 7"/>
          <p:cNvSpPr txBox="1"/>
          <p:nvPr/>
        </p:nvSpPr>
        <p:spPr>
          <a:xfrm>
            <a:off x="5796136" y="108000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Håndværkere	4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Betjente		6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10" name="Tekstboks 9"/>
          <p:cNvSpPr txBox="1"/>
          <p:nvPr/>
        </p:nvSpPr>
        <p:spPr>
          <a:xfrm>
            <a:off x="3240000" y="108000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Arkitekter	3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Ingeniører	3</a:t>
            </a:r>
          </a:p>
          <a:p>
            <a:endParaRPr lang="da-DK" dirty="0">
              <a:latin typeface="The Wave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5796136" y="108000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Håndværkere	4</a:t>
            </a:r>
          </a:p>
          <a:p>
            <a:endParaRPr lang="da-DK" dirty="0">
              <a:solidFill>
                <a:srgbClr val="FF0000"/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Betjente		6</a:t>
            </a:r>
          </a:p>
        </p:txBody>
      </p:sp>
    </p:spTree>
    <p:extLst>
      <p:ext uri="{BB962C8B-B14F-4D97-AF65-F5344CB8AC3E}">
        <p14:creationId xmlns:p14="http://schemas.microsoft.com/office/powerpoint/2010/main" val="32812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/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9" name="Tekstboks 8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10" name="Tekstboks 9"/>
          <p:cNvSpPr txBox="1"/>
          <p:nvPr/>
        </p:nvSpPr>
        <p:spPr>
          <a:xfrm>
            <a:off x="3240000" y="108000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Arkitekter	3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Ingeniører	3</a:t>
            </a:r>
          </a:p>
          <a:p>
            <a:endParaRPr lang="da-DK" dirty="0">
              <a:latin typeface="The Wave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5796136" y="108000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Håndværkere	4</a:t>
            </a:r>
          </a:p>
          <a:p>
            <a:endParaRPr lang="da-DK" dirty="0">
              <a:solidFill>
                <a:srgbClr val="FF0000"/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Betjente		6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8" t="8000" r="57768" b="19143"/>
          <a:stretch/>
        </p:blipFill>
        <p:spPr bwMode="auto">
          <a:xfrm>
            <a:off x="4746323" y="3875720"/>
            <a:ext cx="3683802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4355976" y="3717032"/>
            <a:ext cx="5686375" cy="3756543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63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2922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Baggrund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Grøn RUC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ERFA gruppe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2020 mål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projekt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Budgetter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17568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Baggrund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Grøn RUC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ERFA gruppe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2020 mål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projekt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Budgetter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76" b="66383" l="10000" r="90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241"/>
          <a:stretch/>
        </p:blipFill>
        <p:spPr bwMode="auto">
          <a:xfrm>
            <a:off x="3892872" y="1413892"/>
            <a:ext cx="6256262" cy="652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3240000" y="1080000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Studenterbåret initiativ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20% reduceret energiforbrug i 2015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Grønne ambassadører</a:t>
            </a:r>
          </a:p>
          <a:p>
            <a:endParaRPr lang="da-DK" dirty="0">
              <a:latin typeface="The Wave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3240000" y="1080000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Studenterbåret initiativ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20% reduceret energiforbrug i 2015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Grønne ambassadører</a:t>
            </a:r>
          </a:p>
          <a:p>
            <a:endParaRPr lang="da-DK" dirty="0">
              <a:latin typeface="The Wave" pitchFamily="34" charset="0"/>
            </a:endParaRPr>
          </a:p>
        </p:txBody>
      </p:sp>
      <p:sp>
        <p:nvSpPr>
          <p:cNvPr id="9" name="Tekstboks 8"/>
          <p:cNvSpPr txBox="1"/>
          <p:nvPr/>
        </p:nvSpPr>
        <p:spPr>
          <a:xfrm>
            <a:off x="3240000" y="1080000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Studenterbåret initiativ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20% reduceret energiforbrug i 2015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Grønne ambassadører</a:t>
            </a:r>
          </a:p>
          <a:p>
            <a:endParaRPr lang="da-DK" dirty="0">
              <a:latin typeface="The Wav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0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Baggrund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Grøn RUC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ERFA gruppe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2020 mål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projekt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Budgetter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7143" r="83929" b="85714"/>
          <a:stretch/>
        </p:blipFill>
        <p:spPr bwMode="auto">
          <a:xfrm>
            <a:off x="6098182" y="4341998"/>
            <a:ext cx="31146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15343" r="92934" b="78895"/>
          <a:stretch/>
        </p:blipFill>
        <p:spPr bwMode="auto">
          <a:xfrm>
            <a:off x="1020357" y="5162155"/>
            <a:ext cx="13763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7857" r="88482" b="85334"/>
          <a:stretch/>
        </p:blipFill>
        <p:spPr bwMode="auto">
          <a:xfrm>
            <a:off x="6784353" y="5097491"/>
            <a:ext cx="231457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15714" r="76429" b="73143"/>
          <a:stretch/>
        </p:blipFill>
        <p:spPr bwMode="auto">
          <a:xfrm>
            <a:off x="2579040" y="5136483"/>
            <a:ext cx="3967512" cy="64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5177" r="71998" b="75376"/>
          <a:stretch/>
        </p:blipFill>
        <p:spPr bwMode="auto">
          <a:xfrm>
            <a:off x="4685526" y="5913120"/>
            <a:ext cx="2077204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:\Users\andsh\Pictures\itu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27" y="6136004"/>
            <a:ext cx="2742369" cy="49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andsh\Pictures\DTU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087" y="4377730"/>
            <a:ext cx="2777806" cy="64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8" t="19741" r="44464" b="74582"/>
          <a:stretch/>
        </p:blipFill>
        <p:spPr bwMode="auto">
          <a:xfrm>
            <a:off x="6948264" y="6101713"/>
            <a:ext cx="1727626" cy="56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2882428" y="1052736"/>
            <a:ext cx="6370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The Wave" pitchFamily="34" charset="0"/>
              </a:rPr>
              <a:t>Bygningsstyrelsens ERFA gruppe</a:t>
            </a:r>
          </a:p>
          <a:p>
            <a:pPr algn="ctr"/>
            <a:endParaRPr lang="da-DK" dirty="0">
              <a:latin typeface="The Wave" pitchFamily="34" charset="0"/>
            </a:endParaRPr>
          </a:p>
          <a:p>
            <a:pPr algn="ctr"/>
            <a:r>
              <a:rPr lang="da-DK" dirty="0">
                <a:latin typeface="The Wave" pitchFamily="34" charset="0"/>
              </a:rPr>
              <a:t> om energireduktion</a:t>
            </a:r>
          </a:p>
          <a:p>
            <a:pPr algn="ctr"/>
            <a:endParaRPr lang="da-DK" dirty="0">
              <a:latin typeface="The Wave" pitchFamily="34" charset="0"/>
            </a:endParaRPr>
          </a:p>
          <a:p>
            <a:pPr algn="ctr"/>
            <a:r>
              <a:rPr lang="da-DK" dirty="0">
                <a:latin typeface="The Wave" pitchFamily="34" charset="0"/>
              </a:rPr>
              <a:t>med deltagelse af de danske Universiteterne </a:t>
            </a:r>
          </a:p>
        </p:txBody>
      </p:sp>
      <p:sp>
        <p:nvSpPr>
          <p:cNvPr id="12" name="Tekstboks 11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</a:t>
            </a:r>
          </a:p>
        </p:txBody>
      </p:sp>
      <p:sp>
        <p:nvSpPr>
          <p:cNvPr id="3" name="Rektangel 2"/>
          <p:cNvSpPr/>
          <p:nvPr/>
        </p:nvSpPr>
        <p:spPr>
          <a:xfrm>
            <a:off x="2195736" y="7533456"/>
            <a:ext cx="8784976" cy="3672408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580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Baggrund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Grøn RUC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ERFA gruppe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2020 mål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projekt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Budgetter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0" t="7866" r="82758" b="81562"/>
          <a:stretch/>
        </p:blipFill>
        <p:spPr bwMode="auto">
          <a:xfrm>
            <a:off x="4716016" y="5337794"/>
            <a:ext cx="2686049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6" t="13181" r="85182" b="78343"/>
          <a:stretch/>
        </p:blipFill>
        <p:spPr bwMode="auto">
          <a:xfrm>
            <a:off x="6236766" y="4369203"/>
            <a:ext cx="2752726" cy="84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andsh\Pictures\euo-logo.png"/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8" t="4846" b="23680"/>
          <a:stretch/>
        </p:blipFill>
        <p:spPr bwMode="auto">
          <a:xfrm>
            <a:off x="7550964" y="5337794"/>
            <a:ext cx="1155180" cy="111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boks 7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92439756"/>
              </p:ext>
            </p:extLst>
          </p:nvPr>
        </p:nvGraphicFramePr>
        <p:xfrm>
          <a:off x="2915816" y="764704"/>
          <a:ext cx="54042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14505756"/>
              </p:ext>
            </p:extLst>
          </p:nvPr>
        </p:nvGraphicFramePr>
        <p:xfrm>
          <a:off x="2915816" y="764704"/>
          <a:ext cx="54042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520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Baggrund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Grøn RUC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ERFA gruppe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2020 mål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ESCO projekt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Budgetter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3240000" y="108000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Garanteret Besparelse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Overvågning af besparelsen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3240000" y="108000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Garanteret Besparelse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Overvågning af besparelsen</a:t>
            </a:r>
          </a:p>
        </p:txBody>
      </p:sp>
    </p:spTree>
    <p:extLst>
      <p:ext uri="{BB962C8B-B14F-4D97-AF65-F5344CB8AC3E}">
        <p14:creationId xmlns:p14="http://schemas.microsoft.com/office/powerpoint/2010/main" val="25929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boks 7"/>
          <p:cNvSpPr txBox="1"/>
          <p:nvPr/>
        </p:nvSpPr>
        <p:spPr>
          <a:xfrm>
            <a:off x="3240000" y="1080000"/>
            <a:ext cx="5292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Roskilde Universitet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800 mio. 		Indtægter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120 mio. 		Driftsudgifter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100 mio.		Husleje og forsyning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 mio. 		Drift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latin typeface="The Wave" pitchFamily="34" charset="0"/>
              </a:rPr>
              <a:t>ESCO</a:t>
            </a:r>
          </a:p>
          <a:p>
            <a:r>
              <a:rPr lang="da-DK" dirty="0">
                <a:latin typeface="The Wave" pitchFamily="34" charset="0"/>
              </a:rPr>
              <a:t>77 mio. 		Samlet projekt</a:t>
            </a:r>
          </a:p>
          <a:p>
            <a:r>
              <a:rPr lang="da-DK" dirty="0">
                <a:latin typeface="The Wave" pitchFamily="34" charset="0"/>
              </a:rPr>
              <a:t>28 mio.		Bygningsstyrelsen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49 mio. 		Roskilde Universitet</a:t>
            </a:r>
          </a:p>
        </p:txBody>
      </p:sp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Baggrund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Grøn RUC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ERFA gruppe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2020 mål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projekt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Budgetter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27" t="14418" r="60251" b="19295"/>
          <a:stretch/>
        </p:blipFill>
        <p:spPr bwMode="auto">
          <a:xfrm rot="20192547">
            <a:off x="6721006" y="4562794"/>
            <a:ext cx="2831075" cy="39833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kstboks 1"/>
          <p:cNvSpPr txBox="1"/>
          <p:nvPr/>
        </p:nvSpPr>
        <p:spPr>
          <a:xfrm>
            <a:off x="3240000" y="1080000"/>
            <a:ext cx="5292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The Wave" pitchFamily="34" charset="0"/>
              </a:rPr>
              <a:t>Roskilde Universitet</a:t>
            </a:r>
          </a:p>
          <a:p>
            <a:r>
              <a:rPr lang="da-DK" dirty="0">
                <a:latin typeface="The Wave" pitchFamily="34" charset="0"/>
              </a:rPr>
              <a:t>800 mio. 		Indtægter</a:t>
            </a:r>
          </a:p>
          <a:p>
            <a:r>
              <a:rPr lang="da-DK" dirty="0">
                <a:latin typeface="The Wave" pitchFamily="34" charset="0"/>
              </a:rPr>
              <a:t>120 mio. 		Driftsudgifter</a:t>
            </a:r>
          </a:p>
          <a:p>
            <a:r>
              <a:rPr lang="da-DK" dirty="0">
                <a:latin typeface="The Wave" pitchFamily="34" charset="0"/>
              </a:rPr>
              <a:t>100 mio.		Husleje og forsyning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 mio. 		Drift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77 mio. 		Samlet projekt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28 mio.		Bygningsstyrelsen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49 mio. 		Roskilde Universitet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3240000" y="1080000"/>
            <a:ext cx="5292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Roskilde Universitet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800 mio. 		Indtægter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120 mio. 		Driftsudgifter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100 mio.		Husleje og forsyning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 mio. 		Drift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77 mio. 		Samlet projekt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28 mio.		Bygningsstyrelsen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49 mio. 		Roskilde Universitet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3240000" y="1080000"/>
            <a:ext cx="5292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Roskilde Universitet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800 mio. 		Indtægter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120 mio. 		Driftsudgifter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100 mio.		Husleje og forsyning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20 mio. 		Drift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77 mio. 		Samlet projekt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28 mio.		Bygningsstyrelsen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49 mio. 		Roskilde Universitet</a:t>
            </a:r>
          </a:p>
        </p:txBody>
      </p:sp>
    </p:spTree>
    <p:extLst>
      <p:ext uri="{BB962C8B-B14F-4D97-AF65-F5344CB8AC3E}">
        <p14:creationId xmlns:p14="http://schemas.microsoft.com/office/powerpoint/2010/main" val="31341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9" grpId="0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Lidt om mig selv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Ansættelse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Projekter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algn="ctr"/>
            <a:endParaRPr lang="da-DK" dirty="0">
              <a:latin typeface="The Wave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6" t="30766" r="64490" b="31428"/>
          <a:stretch/>
        </p:blipFill>
        <p:spPr bwMode="auto">
          <a:xfrm>
            <a:off x="4211960" y="3875720"/>
            <a:ext cx="4353387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3240000" y="1080000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Diplomingeniør fra IHA – Installationer - 2010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Projektledelse fra UCC – Værktøjer og ledelse - 2013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3240000" y="1080000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Diplomingeniør fra IHA – Installationer - 2010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Projektledelse fra UCC – Værktøjer og ledelse - 2013</a:t>
            </a:r>
          </a:p>
        </p:txBody>
      </p:sp>
    </p:spTree>
    <p:extLst>
      <p:ext uri="{BB962C8B-B14F-4D97-AF65-F5344CB8AC3E}">
        <p14:creationId xmlns:p14="http://schemas.microsoft.com/office/powerpoint/2010/main" val="244727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boks 8"/>
          <p:cNvSpPr txBox="1"/>
          <p:nvPr/>
        </p:nvSpPr>
        <p:spPr>
          <a:xfrm>
            <a:off x="3240000" y="1080000"/>
            <a:ext cx="5292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Roskilde Universitet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800 mio. 		Indtægter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120 mio. 		Driftsudgifter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100 mio.		Husleje og forsyning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 mio. 		Drift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77 mio. 		Samlet projekt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28 mio.		Bygningsstyrelsen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49 mio. 		Roskilde Universitet</a:t>
            </a:r>
          </a:p>
        </p:txBody>
      </p:sp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Baggrund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Grøn RUC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ERFA gruppe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2020 mål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projekt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Budgetter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27" t="14418" r="60251" b="19295"/>
          <a:stretch/>
        </p:blipFill>
        <p:spPr bwMode="auto">
          <a:xfrm rot="20192547">
            <a:off x="6721006" y="4562794"/>
            <a:ext cx="2831075" cy="39833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Tekstboks 5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8962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27508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ESCO  på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Samarbejde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Entreprisen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Opfølgning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Adfærdsændring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Brugerinddragelse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251603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85151838"/>
              </p:ext>
            </p:extLst>
          </p:nvPr>
        </p:nvGraphicFramePr>
        <p:xfrm>
          <a:off x="5076056" y="3330128"/>
          <a:ext cx="3456384" cy="2979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Kombinationstegning 3"/>
          <p:cNvSpPr/>
          <p:nvPr/>
        </p:nvSpPr>
        <p:spPr>
          <a:xfrm>
            <a:off x="5076056" y="2006600"/>
            <a:ext cx="5554133" cy="4851400"/>
          </a:xfrm>
          <a:custGeom>
            <a:avLst/>
            <a:gdLst>
              <a:gd name="connsiteX0" fmla="*/ 584200 w 5554133"/>
              <a:gd name="connsiteY0" fmla="*/ 2015067 h 4851400"/>
              <a:gd name="connsiteX1" fmla="*/ 3107266 w 5554133"/>
              <a:gd name="connsiteY1" fmla="*/ 0 h 4851400"/>
              <a:gd name="connsiteX2" fmla="*/ 4394200 w 5554133"/>
              <a:gd name="connsiteY2" fmla="*/ 1693334 h 4851400"/>
              <a:gd name="connsiteX3" fmla="*/ 5554133 w 5554133"/>
              <a:gd name="connsiteY3" fmla="*/ 4521200 h 4851400"/>
              <a:gd name="connsiteX4" fmla="*/ 4978400 w 5554133"/>
              <a:gd name="connsiteY4" fmla="*/ 4826000 h 4851400"/>
              <a:gd name="connsiteX5" fmla="*/ 448733 w 5554133"/>
              <a:gd name="connsiteY5" fmla="*/ 4851400 h 4851400"/>
              <a:gd name="connsiteX6" fmla="*/ 0 w 5554133"/>
              <a:gd name="connsiteY6" fmla="*/ 3657600 h 4851400"/>
              <a:gd name="connsiteX7" fmla="*/ 584200 w 5554133"/>
              <a:gd name="connsiteY7" fmla="*/ 2015067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4133" h="4851400">
                <a:moveTo>
                  <a:pt x="584200" y="2015067"/>
                </a:moveTo>
                <a:lnTo>
                  <a:pt x="3107266" y="0"/>
                </a:lnTo>
                <a:lnTo>
                  <a:pt x="4394200" y="1693334"/>
                </a:lnTo>
                <a:lnTo>
                  <a:pt x="5554133" y="4521200"/>
                </a:lnTo>
                <a:lnTo>
                  <a:pt x="4978400" y="4826000"/>
                </a:lnTo>
                <a:lnTo>
                  <a:pt x="448733" y="4851400"/>
                </a:lnTo>
                <a:lnTo>
                  <a:pt x="0" y="3657600"/>
                </a:lnTo>
                <a:lnTo>
                  <a:pt x="584200" y="2015067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boks 5"/>
          <p:cNvSpPr txBox="1"/>
          <p:nvPr/>
        </p:nvSpPr>
        <p:spPr>
          <a:xfrm>
            <a:off x="3240000" y="1080000"/>
            <a:ext cx="44587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Bygningsstyrelsen:</a:t>
            </a: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1 deltager til styregruppe</a:t>
            </a: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2 projektdeltager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Roskilde Universitet: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 deltager til styregruppe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 projektdeltager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Siemens: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 deltager til styregruppe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 projektdeltager</a:t>
            </a:r>
          </a:p>
        </p:txBody>
      </p:sp>
      <p:sp>
        <p:nvSpPr>
          <p:cNvPr id="8" name="Rektangel 7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ESCO  på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Samarbejde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Entreprisen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Opfølgning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Adfærdsændring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Brugerinddragelse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3239999" y="1079999"/>
            <a:ext cx="44587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Bygningsstyrelsen: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 deltager til styregruppe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 projektdeltager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Roskilde Universitet:</a:t>
            </a: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2 deltager til styregruppe</a:t>
            </a: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2 projektdeltager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Siemens: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 deltager til styregruppe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 projektdeltager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3240000" y="1079998"/>
            <a:ext cx="44587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Bygningsstyrelsen: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1 deltager til styregruppe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 projektdeltager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Roskilde Universitet: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 deltager til styregruppe</a:t>
            </a: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 projektdeltager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Siemens:</a:t>
            </a: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1 deltager til styregruppe</a:t>
            </a: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2 projektdeltager</a:t>
            </a:r>
          </a:p>
        </p:txBody>
      </p:sp>
    </p:spTree>
    <p:extLst>
      <p:ext uri="{BB962C8B-B14F-4D97-AF65-F5344CB8AC3E}">
        <p14:creationId xmlns:p14="http://schemas.microsoft.com/office/powerpoint/2010/main" val="196724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ESCO  på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Samarbejde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Entreprisen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Opfølgning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Adfærdsændring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Brugerinddragelse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240000" y="1080000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Udbud		år 2013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Analyse		år 2014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Udførelse	år 2015 – 2016</a:t>
            </a:r>
          </a:p>
          <a:p>
            <a:endParaRPr lang="da-DK" dirty="0"/>
          </a:p>
        </p:txBody>
      </p:sp>
      <p:sp>
        <p:nvSpPr>
          <p:cNvPr id="10" name="Tekstboks 9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0736" y="4786348"/>
            <a:ext cx="1740540" cy="1305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C:\Users\andsh\Desktop\AK'er\IMG_16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8" t="6438" b="9453"/>
          <a:stretch/>
        </p:blipFill>
        <p:spPr bwMode="auto">
          <a:xfrm>
            <a:off x="5632871" y="5015572"/>
            <a:ext cx="1483117" cy="1278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ndsh\Desktop\AK'er\IMG_16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34640"/>
            <a:ext cx="1751900" cy="1313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/>
          <p:cNvSpPr/>
          <p:nvPr/>
        </p:nvSpPr>
        <p:spPr>
          <a:xfrm>
            <a:off x="5171772" y="3429001"/>
            <a:ext cx="3888432" cy="3240359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Tekstboks 29"/>
          <p:cNvSpPr txBox="1"/>
          <p:nvPr/>
        </p:nvSpPr>
        <p:spPr>
          <a:xfrm>
            <a:off x="3240000" y="1080000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Udbud		år 2013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Analyse		år 2014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Udførelse	år 2015 – 2016</a:t>
            </a:r>
          </a:p>
          <a:p>
            <a:endParaRPr lang="da-DK" dirty="0"/>
          </a:p>
        </p:txBody>
      </p:sp>
      <p:sp>
        <p:nvSpPr>
          <p:cNvPr id="31" name="Tekstboks 30"/>
          <p:cNvSpPr txBox="1"/>
          <p:nvPr/>
        </p:nvSpPr>
        <p:spPr>
          <a:xfrm>
            <a:off x="3240000" y="1080000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Udbud		år 2013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Analyse		år 2014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Udførelse	år 2015 – 2016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876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ESCO  på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Samarbejde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Entreprisen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Opfølgning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Adfærdsændring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Brugerinddragelse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25626148"/>
              </p:ext>
            </p:extLst>
          </p:nvPr>
        </p:nvGraphicFramePr>
        <p:xfrm>
          <a:off x="2267744" y="3789040"/>
          <a:ext cx="748883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kstboks 8"/>
          <p:cNvSpPr txBox="1"/>
          <p:nvPr/>
        </p:nvSpPr>
        <p:spPr>
          <a:xfrm>
            <a:off x="3240000" y="1080000"/>
            <a:ext cx="5112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Baseline på bygningsniveau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Data opsamling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Siemens ASC center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Fælles alarmovervågning</a:t>
            </a:r>
          </a:p>
        </p:txBody>
      </p:sp>
      <p:sp>
        <p:nvSpPr>
          <p:cNvPr id="12" name="Tekstboks 11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3240000" y="1079999"/>
            <a:ext cx="5112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Baseline på bygningsniveau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Data opsamling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Siemens ASC center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Fælles alarmovervågning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3240000" y="1080000"/>
            <a:ext cx="5112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Baseline</a:t>
            </a:r>
            <a:r>
              <a:rPr lang="da-DK" dirty="0">
                <a:latin typeface="The Wave" pitchFamily="34" charset="0"/>
              </a:rPr>
              <a:t> </a:t>
            </a:r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på</a:t>
            </a:r>
            <a:r>
              <a:rPr lang="da-DK" dirty="0">
                <a:latin typeface="The Wave" pitchFamily="34" charset="0"/>
              </a:rPr>
              <a:t> </a:t>
            </a:r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bygningsniveau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Data opsamling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Siemens ASC center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Fælles</a:t>
            </a:r>
            <a:r>
              <a:rPr lang="da-DK" dirty="0">
                <a:latin typeface="The Wave" pitchFamily="34" charset="0"/>
              </a:rPr>
              <a:t> </a:t>
            </a:r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alarmovervågning</a:t>
            </a:r>
          </a:p>
        </p:txBody>
      </p:sp>
      <p:sp>
        <p:nvSpPr>
          <p:cNvPr id="10" name="Tekstboks 9"/>
          <p:cNvSpPr txBox="1"/>
          <p:nvPr/>
        </p:nvSpPr>
        <p:spPr>
          <a:xfrm>
            <a:off x="3240000" y="1080000"/>
            <a:ext cx="5112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Baseline på bygningsniveau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Data opsamling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Siemens ASC center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Fælles alarmovervågning</a:t>
            </a:r>
          </a:p>
        </p:txBody>
      </p:sp>
    </p:spTree>
    <p:extLst>
      <p:ext uri="{BB962C8B-B14F-4D97-AF65-F5344CB8AC3E}">
        <p14:creationId xmlns:p14="http://schemas.microsoft.com/office/powerpoint/2010/main" val="418531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7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ESCO  på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Samarbejde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Entreprisen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Opfølgning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Adfærdsændring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Brugerinddragelse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64" t="45105" r="62678" b="32134"/>
          <a:stretch/>
        </p:blipFill>
        <p:spPr bwMode="auto">
          <a:xfrm>
            <a:off x="3420640" y="3875720"/>
            <a:ext cx="5117732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3240000" y="1080000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Omskoling af Campusservice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Siemens ESCO-Akademi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Energisamarbejde med leverandører</a:t>
            </a:r>
          </a:p>
        </p:txBody>
      </p:sp>
      <p:sp>
        <p:nvSpPr>
          <p:cNvPr id="4" name="Rektangel 3"/>
          <p:cNvSpPr/>
          <p:nvPr/>
        </p:nvSpPr>
        <p:spPr>
          <a:xfrm>
            <a:off x="3366478" y="3875720"/>
            <a:ext cx="5453993" cy="279364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boks 5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3240000" y="1080000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Omskoling af Campusservice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Siemens ESCO-Akademi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Energisamarbejde med leverandører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3240000" y="1080000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Omskoling af Campusservice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Siemens ESCO-Akademi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Energisamarbejde med leverandører</a:t>
            </a:r>
          </a:p>
        </p:txBody>
      </p:sp>
    </p:spTree>
    <p:extLst>
      <p:ext uri="{BB962C8B-B14F-4D97-AF65-F5344CB8AC3E}">
        <p14:creationId xmlns:p14="http://schemas.microsoft.com/office/powerpoint/2010/main" val="167823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ESCO  på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Samarbejde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Entreprisen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Opfølgning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Adfærdsændring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Brugerinddragelse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93" t="9539" r="10421" b="5206"/>
          <a:stretch/>
        </p:blipFill>
        <p:spPr bwMode="auto">
          <a:xfrm>
            <a:off x="5423454" y="3666481"/>
            <a:ext cx="2877956" cy="26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Kombinationstegning 4"/>
          <p:cNvSpPr/>
          <p:nvPr/>
        </p:nvSpPr>
        <p:spPr>
          <a:xfrm>
            <a:off x="4427984" y="2374776"/>
            <a:ext cx="5689600" cy="1676400"/>
          </a:xfrm>
          <a:custGeom>
            <a:avLst/>
            <a:gdLst>
              <a:gd name="connsiteX0" fmla="*/ 533400 w 5689600"/>
              <a:gd name="connsiteY0" fmla="*/ 1676400 h 1676400"/>
              <a:gd name="connsiteX1" fmla="*/ 5689600 w 5689600"/>
              <a:gd name="connsiteY1" fmla="*/ 1219200 h 1676400"/>
              <a:gd name="connsiteX2" fmla="*/ 5549900 w 5689600"/>
              <a:gd name="connsiteY2" fmla="*/ 0 h 1676400"/>
              <a:gd name="connsiteX3" fmla="*/ 0 w 5689600"/>
              <a:gd name="connsiteY3" fmla="*/ 749300 h 1676400"/>
              <a:gd name="connsiteX4" fmla="*/ 533400 w 5689600"/>
              <a:gd name="connsiteY4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1676400">
                <a:moveTo>
                  <a:pt x="533400" y="1676400"/>
                </a:moveTo>
                <a:lnTo>
                  <a:pt x="5689600" y="1219200"/>
                </a:lnTo>
                <a:lnTo>
                  <a:pt x="5549900" y="0"/>
                </a:lnTo>
                <a:lnTo>
                  <a:pt x="0" y="749300"/>
                </a:lnTo>
                <a:lnTo>
                  <a:pt x="533400" y="1676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boks 5"/>
          <p:cNvSpPr txBox="1"/>
          <p:nvPr/>
        </p:nvSpPr>
        <p:spPr>
          <a:xfrm>
            <a:off x="3240000" y="1080000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Synliggørelse af energiforbrug 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Pædagogisk design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Resurselav løsning</a:t>
            </a:r>
          </a:p>
          <a:p>
            <a:endParaRPr lang="da-DK" dirty="0">
              <a:latin typeface="The Wave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8" name="Rektangel 7"/>
          <p:cNvSpPr/>
          <p:nvPr/>
        </p:nvSpPr>
        <p:spPr>
          <a:xfrm>
            <a:off x="3366478" y="3573016"/>
            <a:ext cx="5958050" cy="309634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boks 8"/>
          <p:cNvSpPr txBox="1"/>
          <p:nvPr/>
        </p:nvSpPr>
        <p:spPr>
          <a:xfrm>
            <a:off x="3240322" y="1080000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Synliggørelse af energiforbrug 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Pædagogisk design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Resurselav løsning</a:t>
            </a:r>
          </a:p>
          <a:p>
            <a:endParaRPr lang="da-DK" dirty="0">
              <a:latin typeface="The Wave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3240000" y="1080000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Synliggørelse af energiforbrug 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Pædagogisk design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Resurselav løsning</a:t>
            </a:r>
          </a:p>
          <a:p>
            <a:endParaRPr lang="da-DK" dirty="0">
              <a:latin typeface="The Wav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Samarbejde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Entreprisen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Opfølgning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Adfærdsændring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Brugerinddragelse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3" t="20769" r="7642"/>
          <a:stretch/>
        </p:blipFill>
        <p:spPr bwMode="auto">
          <a:xfrm>
            <a:off x="4172087" y="3875720"/>
            <a:ext cx="3394049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3240000" y="1080000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ESCO udstilling</a:t>
            </a:r>
          </a:p>
          <a:p>
            <a:endParaRPr lang="da-DK" dirty="0">
              <a:solidFill>
                <a:srgbClr val="FF0000"/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prisen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RUC eksterne samarbejder</a:t>
            </a:r>
          </a:p>
        </p:txBody>
      </p:sp>
      <p:sp>
        <p:nvSpPr>
          <p:cNvPr id="4" name="Rektangel 3"/>
          <p:cNvSpPr/>
          <p:nvPr/>
        </p:nvSpPr>
        <p:spPr>
          <a:xfrm>
            <a:off x="3995936" y="3824921"/>
            <a:ext cx="6264696" cy="4248472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boks 5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3240000" y="1080000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udstilling</a:t>
            </a:r>
          </a:p>
          <a:p>
            <a:endParaRPr lang="da-DK" dirty="0">
              <a:solidFill>
                <a:srgbClr val="FF0000"/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prisen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RUC eksterne samarbejder</a:t>
            </a:r>
          </a:p>
        </p:txBody>
      </p:sp>
      <p:sp>
        <p:nvSpPr>
          <p:cNvPr id="10" name="Tekstboks 9"/>
          <p:cNvSpPr txBox="1"/>
          <p:nvPr/>
        </p:nvSpPr>
        <p:spPr>
          <a:xfrm>
            <a:off x="3240000" y="1080000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udstilling</a:t>
            </a:r>
          </a:p>
          <a:p>
            <a:endParaRPr lang="da-DK" dirty="0">
              <a:solidFill>
                <a:srgbClr val="FF0000"/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ESCO prisen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RUC eksterne samarbejder</a:t>
            </a:r>
          </a:p>
        </p:txBody>
      </p:sp>
    </p:spTree>
    <p:extLst>
      <p:ext uri="{BB962C8B-B14F-4D97-AF65-F5344CB8AC3E}">
        <p14:creationId xmlns:p14="http://schemas.microsoft.com/office/powerpoint/2010/main" val="276021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3" t="20769" r="7642"/>
          <a:stretch/>
        </p:blipFill>
        <p:spPr bwMode="auto">
          <a:xfrm>
            <a:off x="4172087" y="3875720"/>
            <a:ext cx="3394049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ktangel 7"/>
          <p:cNvSpPr/>
          <p:nvPr/>
        </p:nvSpPr>
        <p:spPr>
          <a:xfrm>
            <a:off x="4172087" y="3717032"/>
            <a:ext cx="6264696" cy="4248472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boks 8"/>
          <p:cNvSpPr txBox="1"/>
          <p:nvPr/>
        </p:nvSpPr>
        <p:spPr>
          <a:xfrm>
            <a:off x="3240000" y="1080000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udstilling</a:t>
            </a:r>
          </a:p>
          <a:p>
            <a:endParaRPr lang="da-DK" dirty="0">
              <a:solidFill>
                <a:srgbClr val="FF0000"/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prisen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RUC eksterne samarbejder</a:t>
            </a:r>
          </a:p>
        </p:txBody>
      </p:sp>
    </p:spTree>
    <p:extLst>
      <p:ext uri="{BB962C8B-B14F-4D97-AF65-F5344CB8AC3E}">
        <p14:creationId xmlns:p14="http://schemas.microsoft.com/office/powerpoint/2010/main" val="70954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Lidt om mig selv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Ansættelse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Projekter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2" name="Tekstboks 1"/>
          <p:cNvSpPr txBox="1"/>
          <p:nvPr/>
        </p:nvSpPr>
        <p:spPr>
          <a:xfrm>
            <a:off x="3235069" y="980728"/>
            <a:ext cx="53081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2013 – konsulentansat på Roskilde Universitet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2014 – Fastansættelse på Roskilde Universitet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2016 – Specialkonsulent på Roskilde Universitet</a:t>
            </a:r>
          </a:p>
          <a:p>
            <a:endParaRPr lang="da-DK" dirty="0">
              <a:latin typeface="The Wave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851920" y="364502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boks 5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7" name="Kombinationstegning 6"/>
          <p:cNvSpPr/>
          <p:nvPr/>
        </p:nvSpPr>
        <p:spPr>
          <a:xfrm>
            <a:off x="5567363" y="3600450"/>
            <a:ext cx="1724025" cy="280988"/>
          </a:xfrm>
          <a:custGeom>
            <a:avLst/>
            <a:gdLst>
              <a:gd name="connsiteX0" fmla="*/ 4762 w 1724025"/>
              <a:gd name="connsiteY0" fmla="*/ 280988 h 280988"/>
              <a:gd name="connsiteX1" fmla="*/ 381000 w 1724025"/>
              <a:gd name="connsiteY1" fmla="*/ 180975 h 280988"/>
              <a:gd name="connsiteX2" fmla="*/ 633412 w 1724025"/>
              <a:gd name="connsiteY2" fmla="*/ 157163 h 280988"/>
              <a:gd name="connsiteX3" fmla="*/ 828675 w 1724025"/>
              <a:gd name="connsiteY3" fmla="*/ 247650 h 280988"/>
              <a:gd name="connsiteX4" fmla="*/ 1081087 w 1724025"/>
              <a:gd name="connsiteY4" fmla="*/ 180975 h 280988"/>
              <a:gd name="connsiteX5" fmla="*/ 1428750 w 1724025"/>
              <a:gd name="connsiteY5" fmla="*/ 209550 h 280988"/>
              <a:gd name="connsiteX6" fmla="*/ 1576387 w 1724025"/>
              <a:gd name="connsiteY6" fmla="*/ 119063 h 280988"/>
              <a:gd name="connsiteX7" fmla="*/ 1704975 w 1724025"/>
              <a:gd name="connsiteY7" fmla="*/ 204788 h 280988"/>
              <a:gd name="connsiteX8" fmla="*/ 1724025 w 1724025"/>
              <a:gd name="connsiteY8" fmla="*/ 90488 h 280988"/>
              <a:gd name="connsiteX9" fmla="*/ 1271587 w 1724025"/>
              <a:gd name="connsiteY9" fmla="*/ 0 h 280988"/>
              <a:gd name="connsiteX10" fmla="*/ 0 w 1724025"/>
              <a:gd name="connsiteY10" fmla="*/ 66675 h 280988"/>
              <a:gd name="connsiteX11" fmla="*/ 4762 w 1724025"/>
              <a:gd name="connsiteY11" fmla="*/ 280988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4025" h="280988">
                <a:moveTo>
                  <a:pt x="4762" y="280988"/>
                </a:moveTo>
                <a:lnTo>
                  <a:pt x="381000" y="180975"/>
                </a:lnTo>
                <a:lnTo>
                  <a:pt x="633412" y="157163"/>
                </a:lnTo>
                <a:lnTo>
                  <a:pt x="828675" y="247650"/>
                </a:lnTo>
                <a:lnTo>
                  <a:pt x="1081087" y="180975"/>
                </a:lnTo>
                <a:lnTo>
                  <a:pt x="1428750" y="209550"/>
                </a:lnTo>
                <a:lnTo>
                  <a:pt x="1576387" y="119063"/>
                </a:lnTo>
                <a:lnTo>
                  <a:pt x="1704975" y="204788"/>
                </a:lnTo>
                <a:lnTo>
                  <a:pt x="1724025" y="90488"/>
                </a:lnTo>
                <a:lnTo>
                  <a:pt x="1271587" y="0"/>
                </a:lnTo>
                <a:lnTo>
                  <a:pt x="0" y="66675"/>
                </a:lnTo>
                <a:lnTo>
                  <a:pt x="4762" y="28098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 descr="C:\Users\andsh\Pictures\Kort over RUC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18292"/>
            <a:ext cx="3672408" cy="24453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boks 8"/>
          <p:cNvSpPr txBox="1"/>
          <p:nvPr/>
        </p:nvSpPr>
        <p:spPr>
          <a:xfrm>
            <a:off x="3235069" y="980728"/>
            <a:ext cx="53081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2013 – konsulentansat på Roskilde Universitet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2014 – Fastansættelse på Roskilde Universitet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2016 – Specialkonsulent på Roskilde Universitet</a:t>
            </a:r>
          </a:p>
          <a:p>
            <a:endParaRPr lang="da-DK" dirty="0">
              <a:latin typeface="The Wave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3235069" y="980728"/>
            <a:ext cx="53081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2013 – konsulentansat på Roskilde Universitet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2014 – Fastansættelse på Roskilde Universitet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2016 – Specialkonsulent på Roskilde Universitet</a:t>
            </a:r>
          </a:p>
          <a:p>
            <a:endParaRPr lang="da-DK" dirty="0">
              <a:latin typeface="The Wav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23974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Refleksion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Energiforbrug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Nye tiltag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Forberedelse før ESCO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6675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Refleksion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Energiforbrug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Nye tiltag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Vigtig forberedelse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7020272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The Wave" pitchFamily="34" charset="0"/>
              </a:rPr>
              <a:t>8%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0" t="8858" r="57712" b="18381"/>
          <a:stretch/>
        </p:blipFill>
        <p:spPr bwMode="auto">
          <a:xfrm>
            <a:off x="4644008" y="3875720"/>
            <a:ext cx="3736064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ktangel 9"/>
          <p:cNvSpPr/>
          <p:nvPr/>
        </p:nvSpPr>
        <p:spPr>
          <a:xfrm>
            <a:off x="4644008" y="3845901"/>
            <a:ext cx="4608512" cy="30121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56263716"/>
              </p:ext>
            </p:extLst>
          </p:nvPr>
        </p:nvGraphicFramePr>
        <p:xfrm>
          <a:off x="2724472" y="836712"/>
          <a:ext cx="609600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kstboks 10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4212033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Refleksion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Energiforbrug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Nye tiltag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Vigtig forberedelse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3240000" y="1080000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Køleranlæg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IT udstyr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LED belysning</a:t>
            </a:r>
          </a:p>
        </p:txBody>
      </p:sp>
      <p:sp>
        <p:nvSpPr>
          <p:cNvPr id="10" name="Tekstboks 9"/>
          <p:cNvSpPr txBox="1"/>
          <p:nvPr/>
        </p:nvSpPr>
        <p:spPr>
          <a:xfrm>
            <a:off x="3240000" y="1080000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Køleranlæg</a:t>
            </a:r>
          </a:p>
          <a:p>
            <a:endParaRPr lang="da-DK" dirty="0">
              <a:solidFill>
                <a:schemeClr val="bg1">
                  <a:lumMod val="85000"/>
                  <a:lumOff val="15000"/>
                </a:schemeClr>
              </a:solidFill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IT udstyr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LED belysning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3240000" y="1080000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Køleranlæg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IT udstyr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LED belysning</a:t>
            </a:r>
          </a:p>
        </p:txBody>
      </p:sp>
      <p:pic>
        <p:nvPicPr>
          <p:cNvPr id="1026" name="Picture 2" descr="C:\Users\andsh\Desktop\AK'er\IMG_16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 t="29853" r="16167" b="26646"/>
          <a:stretch/>
        </p:blipFill>
        <p:spPr bwMode="auto">
          <a:xfrm>
            <a:off x="6689212" y="5445224"/>
            <a:ext cx="1819837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sh\Desktop\AK'er\IMG_16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96269" y="4014350"/>
            <a:ext cx="1344150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dsh\Desktop\AK'er\IMG_16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t="20802" r="45368" b="39599"/>
          <a:stretch/>
        </p:blipFill>
        <p:spPr bwMode="auto">
          <a:xfrm rot="5400000">
            <a:off x="5292132" y="4503741"/>
            <a:ext cx="1440056" cy="115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ndsh\Desktop\AK'er\IMG_16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8" t="13965" r="13996" b="22251"/>
          <a:stretch/>
        </p:blipFill>
        <p:spPr bwMode="auto">
          <a:xfrm>
            <a:off x="3066953" y="4730402"/>
            <a:ext cx="2151171" cy="1578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/>
          <p:cNvSpPr/>
          <p:nvPr/>
        </p:nvSpPr>
        <p:spPr>
          <a:xfrm>
            <a:off x="2771800" y="3717032"/>
            <a:ext cx="6372200" cy="388843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82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Energiforbrug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Nye tiltag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Vigtig forberedelse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95539514"/>
              </p:ext>
            </p:extLst>
          </p:nvPr>
        </p:nvGraphicFramePr>
        <p:xfrm>
          <a:off x="3995936" y="3934042"/>
          <a:ext cx="4176464" cy="2402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boks 5"/>
          <p:cNvSpPr txBox="1"/>
          <p:nvPr/>
        </p:nvSpPr>
        <p:spPr>
          <a:xfrm>
            <a:off x="3240000" y="108000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Energipriser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Kendskab til forbrug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3240000" y="107873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Energipriser</a:t>
            </a: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Kendskab til forbrug</a:t>
            </a:r>
          </a:p>
        </p:txBody>
      </p:sp>
    </p:spTree>
    <p:extLst>
      <p:ext uri="{BB962C8B-B14F-4D97-AF65-F5344CB8AC3E}">
        <p14:creationId xmlns:p14="http://schemas.microsoft.com/office/powerpoint/2010/main" val="3433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7" name="Rektangel 6"/>
          <p:cNvSpPr/>
          <p:nvPr/>
        </p:nvSpPr>
        <p:spPr>
          <a:xfrm>
            <a:off x="2412000" y="260648"/>
            <a:ext cx="5942461" cy="2968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da-DK" sz="8800" dirty="0" err="1">
                <a:solidFill>
                  <a:srgbClr val="FF0000"/>
                </a:solidFill>
                <a:latin typeface="The Wave" pitchFamily="34" charset="0"/>
              </a:rPr>
              <a:t>Spørgsmal</a:t>
            </a:r>
            <a:endParaRPr lang="da-DK" sz="8800" dirty="0">
              <a:solidFill>
                <a:srgbClr val="FF0000"/>
              </a:solidFill>
              <a:latin typeface="The Wave" pitchFamily="34" charset="0"/>
            </a:endParaRPr>
          </a:p>
        </p:txBody>
      </p:sp>
      <p:sp>
        <p:nvSpPr>
          <p:cNvPr id="8" name="Krans 7"/>
          <p:cNvSpPr/>
          <p:nvPr/>
        </p:nvSpPr>
        <p:spPr>
          <a:xfrm>
            <a:off x="7236296" y="1850045"/>
            <a:ext cx="220936" cy="216024"/>
          </a:xfrm>
          <a:prstGeom prst="donut">
            <a:avLst>
              <a:gd name="adj" fmla="val 190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Lidt om mig selv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Uddannelse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Ansættelse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Projekter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14" name="Kombinationstegning 13"/>
          <p:cNvSpPr/>
          <p:nvPr/>
        </p:nvSpPr>
        <p:spPr>
          <a:xfrm>
            <a:off x="9540552" y="-1683568"/>
            <a:ext cx="5181600" cy="4371975"/>
          </a:xfrm>
          <a:custGeom>
            <a:avLst/>
            <a:gdLst>
              <a:gd name="connsiteX0" fmla="*/ 1381125 w 5181600"/>
              <a:gd name="connsiteY0" fmla="*/ 1362075 h 4371975"/>
              <a:gd name="connsiteX1" fmla="*/ 2924175 w 5181600"/>
              <a:gd name="connsiteY1" fmla="*/ 2228850 h 4371975"/>
              <a:gd name="connsiteX2" fmla="*/ 2847975 w 5181600"/>
              <a:gd name="connsiteY2" fmla="*/ 1514475 h 4371975"/>
              <a:gd name="connsiteX3" fmla="*/ 2828925 w 5181600"/>
              <a:gd name="connsiteY3" fmla="*/ 0 h 4371975"/>
              <a:gd name="connsiteX4" fmla="*/ 5143500 w 5181600"/>
              <a:gd name="connsiteY4" fmla="*/ 0 h 4371975"/>
              <a:gd name="connsiteX5" fmla="*/ 5181600 w 5181600"/>
              <a:gd name="connsiteY5" fmla="*/ 4371975 h 4371975"/>
              <a:gd name="connsiteX6" fmla="*/ 47625 w 5181600"/>
              <a:gd name="connsiteY6" fmla="*/ 4362450 h 4371975"/>
              <a:gd name="connsiteX7" fmla="*/ 0 w 5181600"/>
              <a:gd name="connsiteY7" fmla="*/ 1171575 h 4371975"/>
              <a:gd name="connsiteX8" fmla="*/ 1381125 w 5181600"/>
              <a:gd name="connsiteY8" fmla="*/ 1362075 h 437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4371975">
                <a:moveTo>
                  <a:pt x="1381125" y="1362075"/>
                </a:moveTo>
                <a:lnTo>
                  <a:pt x="2924175" y="2228850"/>
                </a:lnTo>
                <a:lnTo>
                  <a:pt x="2847975" y="1514475"/>
                </a:lnTo>
                <a:lnTo>
                  <a:pt x="2828925" y="0"/>
                </a:lnTo>
                <a:lnTo>
                  <a:pt x="5143500" y="0"/>
                </a:lnTo>
                <a:lnTo>
                  <a:pt x="5181600" y="4371975"/>
                </a:lnTo>
                <a:lnTo>
                  <a:pt x="47625" y="4362450"/>
                </a:lnTo>
                <a:lnTo>
                  <a:pt x="0" y="1171575"/>
                </a:lnTo>
                <a:lnTo>
                  <a:pt x="1381125" y="136207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44" name="Picture 4" descr="C:\Users\andsh\Desktop\AK'er\Cirkel campus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81" y="2924945"/>
            <a:ext cx="7377570" cy="59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Kombinationstegning 9"/>
          <p:cNvSpPr/>
          <p:nvPr/>
        </p:nvSpPr>
        <p:spPr>
          <a:xfrm>
            <a:off x="4151086" y="2830286"/>
            <a:ext cx="6821714" cy="6139543"/>
          </a:xfrm>
          <a:custGeom>
            <a:avLst/>
            <a:gdLst>
              <a:gd name="connsiteX0" fmla="*/ 3556000 w 6821714"/>
              <a:gd name="connsiteY0" fmla="*/ 2931885 h 6139543"/>
              <a:gd name="connsiteX1" fmla="*/ 3570514 w 6821714"/>
              <a:gd name="connsiteY1" fmla="*/ 0 h 6139543"/>
              <a:gd name="connsiteX2" fmla="*/ 6647543 w 6821714"/>
              <a:gd name="connsiteY2" fmla="*/ 1190171 h 6139543"/>
              <a:gd name="connsiteX3" fmla="*/ 6821714 w 6821714"/>
              <a:gd name="connsiteY3" fmla="*/ 4368800 h 6139543"/>
              <a:gd name="connsiteX4" fmla="*/ 4876800 w 6821714"/>
              <a:gd name="connsiteY4" fmla="*/ 5936343 h 6139543"/>
              <a:gd name="connsiteX5" fmla="*/ 3367314 w 6821714"/>
              <a:gd name="connsiteY5" fmla="*/ 6139543 h 6139543"/>
              <a:gd name="connsiteX6" fmla="*/ 1320800 w 6821714"/>
              <a:gd name="connsiteY6" fmla="*/ 5863771 h 6139543"/>
              <a:gd name="connsiteX7" fmla="*/ 0 w 6821714"/>
              <a:gd name="connsiteY7" fmla="*/ 3918857 h 6139543"/>
              <a:gd name="connsiteX8" fmla="*/ 159657 w 6821714"/>
              <a:gd name="connsiteY8" fmla="*/ 1959428 h 6139543"/>
              <a:gd name="connsiteX9" fmla="*/ 1770743 w 6821714"/>
              <a:gd name="connsiteY9" fmla="*/ 2206171 h 6139543"/>
              <a:gd name="connsiteX10" fmla="*/ 2801257 w 6821714"/>
              <a:gd name="connsiteY10" fmla="*/ 2830285 h 6139543"/>
              <a:gd name="connsiteX11" fmla="*/ 3556000 w 6821714"/>
              <a:gd name="connsiteY11" fmla="*/ 2931885 h 613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21714" h="6139543">
                <a:moveTo>
                  <a:pt x="3556000" y="2931885"/>
                </a:moveTo>
                <a:lnTo>
                  <a:pt x="3570514" y="0"/>
                </a:lnTo>
                <a:lnTo>
                  <a:pt x="6647543" y="1190171"/>
                </a:lnTo>
                <a:lnTo>
                  <a:pt x="6821714" y="4368800"/>
                </a:lnTo>
                <a:lnTo>
                  <a:pt x="4876800" y="5936343"/>
                </a:lnTo>
                <a:lnTo>
                  <a:pt x="3367314" y="6139543"/>
                </a:lnTo>
                <a:lnTo>
                  <a:pt x="1320800" y="5863771"/>
                </a:lnTo>
                <a:lnTo>
                  <a:pt x="0" y="3918857"/>
                </a:lnTo>
                <a:lnTo>
                  <a:pt x="159657" y="1959428"/>
                </a:lnTo>
                <a:lnTo>
                  <a:pt x="1770743" y="2206171"/>
                </a:lnTo>
                <a:lnTo>
                  <a:pt x="2801257" y="2830285"/>
                </a:lnTo>
                <a:lnTo>
                  <a:pt x="3556000" y="2931885"/>
                </a:ln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Krans 8"/>
          <p:cNvSpPr/>
          <p:nvPr/>
        </p:nvSpPr>
        <p:spPr>
          <a:xfrm>
            <a:off x="2371462" y="1010318"/>
            <a:ext cx="10391665" cy="9978044"/>
          </a:xfrm>
          <a:prstGeom prst="donut">
            <a:avLst>
              <a:gd name="adj" fmla="val 211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6486626" y="4869130"/>
            <a:ext cx="2419953" cy="24199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103" name="Picture 7" descr="C:\Users\andsh\Desktop\RUC plejeplan intention og anlaegsarbejder20160210_Page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8633">
            <a:off x="-2676999" y="2103956"/>
            <a:ext cx="1873820" cy="2650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5" name="Picture 9" descr="C:\Users\andsh\Desktop\ms\9110_1 Minianlaagskatalog 20160215_Page_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7430">
            <a:off x="-2895613" y="75975"/>
            <a:ext cx="1873637" cy="264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8" name="Picture 12" descr="C:\Users\andsh\Desktop\AK'er\Hvidbog rev. 26.8_Page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7" y="-3267744"/>
            <a:ext cx="1873915" cy="264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9" name="Tekstboks 18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31173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59584 0.1680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69844 0.0858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65035 0.55208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17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14" name="Kombinationstegning 13"/>
          <p:cNvSpPr/>
          <p:nvPr/>
        </p:nvSpPr>
        <p:spPr>
          <a:xfrm>
            <a:off x="9540552" y="-1683568"/>
            <a:ext cx="5181600" cy="4371975"/>
          </a:xfrm>
          <a:custGeom>
            <a:avLst/>
            <a:gdLst>
              <a:gd name="connsiteX0" fmla="*/ 1381125 w 5181600"/>
              <a:gd name="connsiteY0" fmla="*/ 1362075 h 4371975"/>
              <a:gd name="connsiteX1" fmla="*/ 2924175 w 5181600"/>
              <a:gd name="connsiteY1" fmla="*/ 2228850 h 4371975"/>
              <a:gd name="connsiteX2" fmla="*/ 2847975 w 5181600"/>
              <a:gd name="connsiteY2" fmla="*/ 1514475 h 4371975"/>
              <a:gd name="connsiteX3" fmla="*/ 2828925 w 5181600"/>
              <a:gd name="connsiteY3" fmla="*/ 0 h 4371975"/>
              <a:gd name="connsiteX4" fmla="*/ 5143500 w 5181600"/>
              <a:gd name="connsiteY4" fmla="*/ 0 h 4371975"/>
              <a:gd name="connsiteX5" fmla="*/ 5181600 w 5181600"/>
              <a:gd name="connsiteY5" fmla="*/ 4371975 h 4371975"/>
              <a:gd name="connsiteX6" fmla="*/ 47625 w 5181600"/>
              <a:gd name="connsiteY6" fmla="*/ 4362450 h 4371975"/>
              <a:gd name="connsiteX7" fmla="*/ 0 w 5181600"/>
              <a:gd name="connsiteY7" fmla="*/ 1171575 h 4371975"/>
              <a:gd name="connsiteX8" fmla="*/ 1381125 w 5181600"/>
              <a:gd name="connsiteY8" fmla="*/ 1362075 h 437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4371975">
                <a:moveTo>
                  <a:pt x="1381125" y="1362075"/>
                </a:moveTo>
                <a:lnTo>
                  <a:pt x="2924175" y="2228850"/>
                </a:lnTo>
                <a:lnTo>
                  <a:pt x="2847975" y="1514475"/>
                </a:lnTo>
                <a:lnTo>
                  <a:pt x="2828925" y="0"/>
                </a:lnTo>
                <a:lnTo>
                  <a:pt x="5143500" y="0"/>
                </a:lnTo>
                <a:lnTo>
                  <a:pt x="5181600" y="4371975"/>
                </a:lnTo>
                <a:lnTo>
                  <a:pt x="47625" y="4362450"/>
                </a:lnTo>
                <a:lnTo>
                  <a:pt x="0" y="1171575"/>
                </a:lnTo>
                <a:lnTo>
                  <a:pt x="1381125" y="136207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44" name="Picture 4" descr="C:\Users\andsh\Desktop\AK'er\Cirkel campus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81" y="2924945"/>
            <a:ext cx="7377570" cy="59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Kombinationstegning 9"/>
          <p:cNvSpPr/>
          <p:nvPr/>
        </p:nvSpPr>
        <p:spPr>
          <a:xfrm>
            <a:off x="4151086" y="2830286"/>
            <a:ext cx="6821714" cy="6139543"/>
          </a:xfrm>
          <a:custGeom>
            <a:avLst/>
            <a:gdLst>
              <a:gd name="connsiteX0" fmla="*/ 3556000 w 6821714"/>
              <a:gd name="connsiteY0" fmla="*/ 2931885 h 6139543"/>
              <a:gd name="connsiteX1" fmla="*/ 3570514 w 6821714"/>
              <a:gd name="connsiteY1" fmla="*/ 0 h 6139543"/>
              <a:gd name="connsiteX2" fmla="*/ 6647543 w 6821714"/>
              <a:gd name="connsiteY2" fmla="*/ 1190171 h 6139543"/>
              <a:gd name="connsiteX3" fmla="*/ 6821714 w 6821714"/>
              <a:gd name="connsiteY3" fmla="*/ 4368800 h 6139543"/>
              <a:gd name="connsiteX4" fmla="*/ 4876800 w 6821714"/>
              <a:gd name="connsiteY4" fmla="*/ 5936343 h 6139543"/>
              <a:gd name="connsiteX5" fmla="*/ 3367314 w 6821714"/>
              <a:gd name="connsiteY5" fmla="*/ 6139543 h 6139543"/>
              <a:gd name="connsiteX6" fmla="*/ 1320800 w 6821714"/>
              <a:gd name="connsiteY6" fmla="*/ 5863771 h 6139543"/>
              <a:gd name="connsiteX7" fmla="*/ 0 w 6821714"/>
              <a:gd name="connsiteY7" fmla="*/ 3918857 h 6139543"/>
              <a:gd name="connsiteX8" fmla="*/ 159657 w 6821714"/>
              <a:gd name="connsiteY8" fmla="*/ 1959428 h 6139543"/>
              <a:gd name="connsiteX9" fmla="*/ 1770743 w 6821714"/>
              <a:gd name="connsiteY9" fmla="*/ 2206171 h 6139543"/>
              <a:gd name="connsiteX10" fmla="*/ 2801257 w 6821714"/>
              <a:gd name="connsiteY10" fmla="*/ 2830285 h 6139543"/>
              <a:gd name="connsiteX11" fmla="*/ 3556000 w 6821714"/>
              <a:gd name="connsiteY11" fmla="*/ 2931885 h 613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21714" h="6139543">
                <a:moveTo>
                  <a:pt x="3556000" y="2931885"/>
                </a:moveTo>
                <a:lnTo>
                  <a:pt x="3570514" y="0"/>
                </a:lnTo>
                <a:lnTo>
                  <a:pt x="6647543" y="1190171"/>
                </a:lnTo>
                <a:lnTo>
                  <a:pt x="6821714" y="4368800"/>
                </a:lnTo>
                <a:lnTo>
                  <a:pt x="4876800" y="5936343"/>
                </a:lnTo>
                <a:lnTo>
                  <a:pt x="3367314" y="6139543"/>
                </a:lnTo>
                <a:lnTo>
                  <a:pt x="1320800" y="5863771"/>
                </a:lnTo>
                <a:lnTo>
                  <a:pt x="0" y="3918857"/>
                </a:lnTo>
                <a:lnTo>
                  <a:pt x="159657" y="1959428"/>
                </a:lnTo>
                <a:lnTo>
                  <a:pt x="1770743" y="2206171"/>
                </a:lnTo>
                <a:lnTo>
                  <a:pt x="2801257" y="2830285"/>
                </a:lnTo>
                <a:lnTo>
                  <a:pt x="3556000" y="2931885"/>
                </a:ln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Krans 8"/>
          <p:cNvSpPr/>
          <p:nvPr/>
        </p:nvSpPr>
        <p:spPr>
          <a:xfrm>
            <a:off x="2371462" y="1010318"/>
            <a:ext cx="10391665" cy="9978044"/>
          </a:xfrm>
          <a:prstGeom prst="donut">
            <a:avLst>
              <a:gd name="adj" fmla="val 211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6486626" y="4869130"/>
            <a:ext cx="2419953" cy="24199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kstboks 18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17584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/>
                </a:solidFill>
                <a:latin typeface="The Wave" pitchFamily="34" charset="0"/>
              </a:rPr>
              <a:t>Lidt om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30080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/>
                </a:solidFill>
                <a:latin typeface="The Wave" pitchFamily="34" charset="0"/>
              </a:rPr>
              <a:t>Lidt om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Bygninger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Studerende og ansatte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Forbrug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Campusservice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1836931845"/>
      </p:ext>
    </p:extLst>
  </p:cSld>
  <p:clrMapOvr>
    <a:masterClrMapping/>
  </p:clrMapOvr>
  <p:transition spd="slow" advClick="0" advTm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/>
                </a:solidFill>
                <a:latin typeface="The Wave" pitchFamily="34" charset="0"/>
              </a:rPr>
              <a:t>Lidt om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Bygninger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Studerende og ansatte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Forbrug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Campusservice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5122" name="Picture 2" descr="C:\Users\andsh\Desktop\AK'er\Scanned from a Xerox Multifunction Prin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2560" r="2278" b="4733"/>
          <a:stretch/>
        </p:blipFill>
        <p:spPr bwMode="auto">
          <a:xfrm>
            <a:off x="5220789" y="3877541"/>
            <a:ext cx="3314897" cy="2431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Teknik 2015\Teknik 2013_2014\Luftfoto 19. september 2014\45-003-009371-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2" t="17422" r="27611" b="34903"/>
          <a:stretch/>
        </p:blipFill>
        <p:spPr bwMode="auto">
          <a:xfrm>
            <a:off x="5230976" y="3895272"/>
            <a:ext cx="3315069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30018430"/>
              </p:ext>
            </p:extLst>
          </p:nvPr>
        </p:nvGraphicFramePr>
        <p:xfrm>
          <a:off x="2051719" y="-243408"/>
          <a:ext cx="7327119" cy="395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ktangel 3"/>
          <p:cNvSpPr/>
          <p:nvPr/>
        </p:nvSpPr>
        <p:spPr>
          <a:xfrm>
            <a:off x="4860032" y="3849933"/>
            <a:ext cx="5731158" cy="420667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boks 6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</p:spTree>
    <p:extLst>
      <p:ext uri="{BB962C8B-B14F-4D97-AF65-F5344CB8AC3E}">
        <p14:creationId xmlns:p14="http://schemas.microsoft.com/office/powerpoint/2010/main" val="30437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3239852" y="1074150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Ansatte		1000 personer</a:t>
            </a:r>
          </a:p>
          <a:p>
            <a:endParaRPr lang="da-DK" dirty="0">
              <a:latin typeface="The Wave" pitchFamily="34" charset="0"/>
            </a:endParaRP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Studerende 	7500 Personer</a:t>
            </a:r>
          </a:p>
          <a:p>
            <a:endParaRPr lang="da-DK" dirty="0">
              <a:latin typeface="The Wave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1"/>
            <a:ext cx="241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Lidt om mig selv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tx1"/>
                </a:solidFill>
                <a:latin typeface="The Wave" pitchFamily="34" charset="0"/>
              </a:rPr>
              <a:t>Lidt om Roskilde Universitet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Bygninger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rgbClr val="FF0000"/>
                </a:solidFill>
                <a:latin typeface="The Wave" pitchFamily="34" charset="0"/>
              </a:rPr>
              <a:t>Studerende og ansatte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Forbrug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Campusservice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Baggrund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ESCO  på Roskilde Universitet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Refleksion</a:t>
            </a:r>
          </a:p>
          <a:p>
            <a:pPr marL="171450" indent="-171450">
              <a:lnSpc>
                <a:spcPct val="250000"/>
              </a:lnSpc>
              <a:buFont typeface="Courier New" panose="02070309020205020404" pitchFamily="49" charset="0"/>
              <a:buChar char="o"/>
            </a:pPr>
            <a:r>
              <a:rPr lang="da-DK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Tid til spørgsmål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a-DK" dirty="0">
              <a:latin typeface="The Wave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" t="7238" r="54881" b="9714"/>
          <a:stretch/>
        </p:blipFill>
        <p:spPr bwMode="auto">
          <a:xfrm>
            <a:off x="4716016" y="4005064"/>
            <a:ext cx="3528392" cy="2282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4572000" y="3645025"/>
            <a:ext cx="4032448" cy="309634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boks 7"/>
          <p:cNvSpPr txBox="1"/>
          <p:nvPr/>
        </p:nvSpPr>
        <p:spPr>
          <a:xfrm>
            <a:off x="395536" y="6309320"/>
            <a:ext cx="619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he Wave" pitchFamily="34" charset="0"/>
              </a:rPr>
              <a:t>Roskilde Universitet | Andreas Skov | Projektleder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3240000" y="1080000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The Wave" pitchFamily="34" charset="0"/>
              </a:rPr>
              <a:t>Ansatte		1000 personer</a:t>
            </a:r>
          </a:p>
          <a:p>
            <a:endParaRPr lang="da-DK" dirty="0">
              <a:latin typeface="The Wave" pitchFamily="34" charset="0"/>
            </a:endParaRPr>
          </a:p>
          <a:p>
            <a:endParaRPr lang="da-DK" dirty="0">
              <a:latin typeface="The Wave" pitchFamily="34" charset="0"/>
            </a:endParaRPr>
          </a:p>
          <a:p>
            <a:r>
              <a:rPr lang="da-DK" dirty="0">
                <a:solidFill>
                  <a:schemeClr val="bg1">
                    <a:lumMod val="85000"/>
                    <a:lumOff val="15000"/>
                  </a:schemeClr>
                </a:solidFill>
                <a:latin typeface="The Wave" pitchFamily="34" charset="0"/>
              </a:rPr>
              <a:t>Studerende 	7500 Personer</a:t>
            </a:r>
          </a:p>
          <a:p>
            <a:endParaRPr lang="da-DK" dirty="0">
              <a:latin typeface="The Wav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The Wave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5785</TotalTime>
  <Words>1404</Words>
  <Application>Microsoft Office PowerPoint</Application>
  <PresentationFormat>Skærmshow (4:3)</PresentationFormat>
  <Paragraphs>657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35</vt:i4>
      </vt:variant>
    </vt:vector>
  </HeadingPairs>
  <TitlesOfParts>
    <vt:vector size="36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Roskilde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Andreas Skov Hansen</dc:creator>
  <cp:lastModifiedBy>Undervisningsministeriet</cp:lastModifiedBy>
  <cp:revision>113</cp:revision>
  <dcterms:created xsi:type="dcterms:W3CDTF">2016-10-31T14:52:46Z</dcterms:created>
  <dcterms:modified xsi:type="dcterms:W3CDTF">2016-11-21T13:59:27Z</dcterms:modified>
</cp:coreProperties>
</file>