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4" r:id="rId3"/>
    <p:sldId id="312" r:id="rId4"/>
    <p:sldId id="313" r:id="rId5"/>
    <p:sldId id="371" r:id="rId6"/>
    <p:sldId id="317" r:id="rId7"/>
    <p:sldId id="315" r:id="rId8"/>
    <p:sldId id="319" r:id="rId9"/>
    <p:sldId id="320" r:id="rId10"/>
    <p:sldId id="328" r:id="rId11"/>
    <p:sldId id="329" r:id="rId12"/>
    <p:sldId id="335" r:id="rId13"/>
    <p:sldId id="374" r:id="rId14"/>
    <p:sldId id="307" r:id="rId15"/>
    <p:sldId id="306" r:id="rId16"/>
    <p:sldId id="375" r:id="rId17"/>
    <p:sldId id="376" r:id="rId18"/>
    <p:sldId id="339" r:id="rId19"/>
    <p:sldId id="378" r:id="rId20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Hamer" initials="MH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575"/>
    <a:srgbClr val="063A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101" d="100"/>
          <a:sy n="101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39B4267-1668-4CBE-80E5-CD214AF7CEC3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B4143018-0C40-4463-BEBE-8BCE173B98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44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E6A9F63-3E49-4926-8EE2-6598B3646356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D3FB2105-5A13-4FCD-83AF-085E92887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28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B2105-5A13-4FCD-83AF-085E9288744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430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B2105-5A13-4FCD-83AF-085E9288744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360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B2105-5A13-4FCD-83AF-085E9288744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39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B2105-5A13-4FCD-83AF-085E9288744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05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B2105-5A13-4FCD-83AF-085E9288744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75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.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>
          <a:xfrm>
            <a:off x="0" y="954000"/>
            <a:ext cx="12192000" cy="4991100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A9A7"/>
              </a:solidFill>
            </a:endParaRPr>
          </a:p>
        </p:txBody>
      </p:sp>
      <p:sp>
        <p:nvSpPr>
          <p:cNvPr id="8" name="Rectangle 19"/>
          <p:cNvSpPr/>
          <p:nvPr userDrawn="1"/>
        </p:nvSpPr>
        <p:spPr>
          <a:xfrm>
            <a:off x="504988" y="2667000"/>
            <a:ext cx="6962612" cy="2743200"/>
          </a:xfrm>
          <a:prstGeom prst="rect">
            <a:avLst/>
          </a:prstGeom>
          <a:solidFill>
            <a:sysClr val="window" lastClr="FFFFFF">
              <a:alpha val="86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" name="Rectangle 14"/>
          <p:cNvSpPr/>
          <p:nvPr userDrawn="1"/>
        </p:nvSpPr>
        <p:spPr>
          <a:xfrm>
            <a:off x="0" y="6747929"/>
            <a:ext cx="12192000" cy="114300"/>
          </a:xfrm>
          <a:prstGeom prst="rect">
            <a:avLst/>
          </a:prstGeom>
          <a:solidFill>
            <a:srgbClr val="6375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C3C0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14374" y="42760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B9F74B8-8208-45AB-8677-0E9A1765C8B9}" type="datetime2">
              <a:rPr lang="da-DK" smtClean="0"/>
              <a:pPr/>
              <a:t>16. november 2016</a:t>
            </a:fld>
            <a:endParaRPr lang="en-US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714374" y="2828926"/>
            <a:ext cx="6572251" cy="1351916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4374" y="4791076"/>
            <a:ext cx="4924426" cy="228599"/>
          </a:xfrm>
        </p:spPr>
        <p:txBody>
          <a:bodyPr bIns="0">
            <a:normAutofit/>
          </a:bodyPr>
          <a:lstStyle>
            <a:lvl1pPr marL="0" indent="0">
              <a:buNone/>
              <a:defRPr sz="1200" b="1" i="0" u="none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a-DK" b="0" dirty="0"/>
              <a:t>Navn</a:t>
            </a:r>
            <a:endParaRPr lang="da-DK" b="1" dirty="0"/>
          </a:p>
        </p:txBody>
      </p:sp>
      <p:sp>
        <p:nvSpPr>
          <p:cNvPr id="19" name="Pladsholder til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714373" y="5022211"/>
            <a:ext cx="4924426" cy="269242"/>
          </a:xfrm>
        </p:spPr>
        <p:txBody>
          <a:bodyPr tIns="0">
            <a:normAutofit/>
          </a:bodyPr>
          <a:lstStyle>
            <a:lvl1pPr marL="0" indent="0">
              <a:buNone/>
              <a:defRPr sz="12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b="0" dirty="0"/>
              <a:t>Titel, Afdeling</a:t>
            </a:r>
            <a:endParaRPr lang="da-DK" b="1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89" y="150051"/>
            <a:ext cx="1662561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6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1" hasCustomPrompt="1"/>
          </p:nvPr>
        </p:nvSpPr>
        <p:spPr>
          <a:xfrm>
            <a:off x="838200" y="1296000"/>
            <a:ext cx="10515600" cy="4615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Vælg indholdstype</a:t>
            </a:r>
          </a:p>
        </p:txBody>
      </p:sp>
    </p:spTree>
    <p:extLst>
      <p:ext uri="{BB962C8B-B14F-4D97-AF65-F5344CB8AC3E}">
        <p14:creationId xmlns:p14="http://schemas.microsoft.com/office/powerpoint/2010/main" val="12644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60220" y="4861414"/>
            <a:ext cx="4924426" cy="228599"/>
          </a:xfrm>
        </p:spPr>
        <p:txBody>
          <a:bodyPr bIns="0">
            <a:normAutofit/>
          </a:bodyPr>
          <a:lstStyle>
            <a:lvl1pPr marL="0" indent="0">
              <a:buNone/>
              <a:defRPr sz="1200" b="1" i="0" u="none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a-DK" b="0" dirty="0"/>
              <a:t>Navn</a:t>
            </a:r>
            <a:endParaRPr lang="da-DK" b="1" dirty="0"/>
          </a:p>
        </p:txBody>
      </p:sp>
      <p:sp>
        <p:nvSpPr>
          <p:cNvPr id="8" name="Pladsholder til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2160219" y="5092549"/>
            <a:ext cx="4924426" cy="269242"/>
          </a:xfrm>
        </p:spPr>
        <p:txBody>
          <a:bodyPr tIns="0">
            <a:normAutofit/>
          </a:bodyPr>
          <a:lstStyle>
            <a:lvl1pPr marL="0" indent="0">
              <a:buNone/>
              <a:defRPr sz="12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b="0" dirty="0"/>
              <a:t>Titel, Afdeling</a:t>
            </a:r>
            <a:endParaRPr lang="da-DK" b="1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2160218" y="1549400"/>
            <a:ext cx="7569936" cy="32019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Citat</a:t>
            </a:r>
          </a:p>
        </p:txBody>
      </p:sp>
      <p:sp>
        <p:nvSpPr>
          <p:cNvPr id="9" name="Oval 7"/>
          <p:cNvSpPr/>
          <p:nvPr userDrawn="1"/>
        </p:nvSpPr>
        <p:spPr>
          <a:xfrm>
            <a:off x="945848" y="1228468"/>
            <a:ext cx="990600" cy="990600"/>
          </a:xfrm>
          <a:prstGeom prst="ellipse">
            <a:avLst/>
          </a:prstGeom>
          <a:solidFill>
            <a:srgbClr val="D4D7D9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Quotatio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8" y="1380868"/>
            <a:ext cx="76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8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Box 22"/>
          <p:cNvSpPr txBox="1"/>
          <p:nvPr userDrawn="1"/>
        </p:nvSpPr>
        <p:spPr>
          <a:xfrm>
            <a:off x="6604000" y="285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33"/>
          <p:cNvCxnSpPr/>
          <p:nvPr userDrawn="1"/>
        </p:nvCxnSpPr>
        <p:spPr>
          <a:xfrm>
            <a:off x="6097107" y="1464309"/>
            <a:ext cx="0" cy="454279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indhold 13"/>
          <p:cNvSpPr>
            <a:spLocks noGrp="1"/>
          </p:cNvSpPr>
          <p:nvPr>
            <p:ph sz="quarter" idx="11"/>
          </p:nvPr>
        </p:nvSpPr>
        <p:spPr>
          <a:xfrm>
            <a:off x="838200" y="1464308"/>
            <a:ext cx="4860000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/>
          </p:nvPr>
        </p:nvSpPr>
        <p:spPr>
          <a:xfrm>
            <a:off x="6496624" y="1464308"/>
            <a:ext cx="4860000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4"/>
          </p:nvPr>
        </p:nvSpPr>
        <p:spPr>
          <a:xfrm>
            <a:off x="838198" y="3132137"/>
            <a:ext cx="4860000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837594" y="3487702"/>
            <a:ext cx="4860000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5" name="Pladsholder til tekst 21"/>
          <p:cNvSpPr>
            <a:spLocks noGrp="1"/>
          </p:cNvSpPr>
          <p:nvPr>
            <p:ph type="body" sz="quarter" idx="16"/>
          </p:nvPr>
        </p:nvSpPr>
        <p:spPr>
          <a:xfrm>
            <a:off x="6496623" y="3132138"/>
            <a:ext cx="4860000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6" name="Pladsholder til tekst 23"/>
          <p:cNvSpPr>
            <a:spLocks noGrp="1"/>
          </p:cNvSpPr>
          <p:nvPr>
            <p:ph type="body" sz="quarter" idx="17"/>
          </p:nvPr>
        </p:nvSpPr>
        <p:spPr>
          <a:xfrm>
            <a:off x="6496015" y="3487703"/>
            <a:ext cx="4860000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24676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Box 22"/>
          <p:cNvSpPr txBox="1"/>
          <p:nvPr userDrawn="1"/>
        </p:nvSpPr>
        <p:spPr>
          <a:xfrm>
            <a:off x="6604000" y="285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30"/>
          <p:cNvCxnSpPr/>
          <p:nvPr userDrawn="1"/>
        </p:nvCxnSpPr>
        <p:spPr>
          <a:xfrm>
            <a:off x="7823200" y="1464310"/>
            <a:ext cx="0" cy="454279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3"/>
          <p:cNvCxnSpPr/>
          <p:nvPr userDrawn="1"/>
        </p:nvCxnSpPr>
        <p:spPr>
          <a:xfrm>
            <a:off x="4445000" y="1464310"/>
            <a:ext cx="0" cy="454279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indhold 13"/>
          <p:cNvSpPr>
            <a:spLocks noGrp="1"/>
          </p:cNvSpPr>
          <p:nvPr>
            <p:ph sz="quarter" idx="11"/>
          </p:nvPr>
        </p:nvSpPr>
        <p:spPr>
          <a:xfrm>
            <a:off x="1278544" y="1464309"/>
            <a:ext cx="2874355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2"/>
          </p:nvPr>
        </p:nvSpPr>
        <p:spPr>
          <a:xfrm>
            <a:off x="8039692" y="1464307"/>
            <a:ext cx="2874355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/>
          </p:nvPr>
        </p:nvSpPr>
        <p:spPr>
          <a:xfrm>
            <a:off x="4682145" y="1464308"/>
            <a:ext cx="2874355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4"/>
          </p:nvPr>
        </p:nvSpPr>
        <p:spPr>
          <a:xfrm>
            <a:off x="1278544" y="3132138"/>
            <a:ext cx="2874356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1277938" y="3487703"/>
            <a:ext cx="2874962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5" name="Pladsholder til tekst 21"/>
          <p:cNvSpPr>
            <a:spLocks noGrp="1"/>
          </p:cNvSpPr>
          <p:nvPr>
            <p:ph type="body" sz="quarter" idx="16"/>
          </p:nvPr>
        </p:nvSpPr>
        <p:spPr>
          <a:xfrm>
            <a:off x="4682144" y="3132138"/>
            <a:ext cx="2874356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6" name="Pladsholder til tekst 23"/>
          <p:cNvSpPr>
            <a:spLocks noGrp="1"/>
          </p:cNvSpPr>
          <p:nvPr>
            <p:ph type="body" sz="quarter" idx="17"/>
          </p:nvPr>
        </p:nvSpPr>
        <p:spPr>
          <a:xfrm>
            <a:off x="4681538" y="3487703"/>
            <a:ext cx="2874962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7" name="Pladsholder til tekst 21"/>
          <p:cNvSpPr>
            <a:spLocks noGrp="1"/>
          </p:cNvSpPr>
          <p:nvPr>
            <p:ph type="body" sz="quarter" idx="18"/>
          </p:nvPr>
        </p:nvSpPr>
        <p:spPr>
          <a:xfrm>
            <a:off x="8039691" y="3132138"/>
            <a:ext cx="2874356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8" name="Pladsholder til tekst 23"/>
          <p:cNvSpPr>
            <a:spLocks noGrp="1"/>
          </p:cNvSpPr>
          <p:nvPr>
            <p:ph type="body" sz="quarter" idx="19"/>
          </p:nvPr>
        </p:nvSpPr>
        <p:spPr>
          <a:xfrm>
            <a:off x="8039085" y="3487703"/>
            <a:ext cx="2874962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799867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831456" y="1458223"/>
            <a:ext cx="480786" cy="480786"/>
            <a:chOff x="687614" y="1587499"/>
            <a:chExt cx="480786" cy="480786"/>
          </a:xfrm>
        </p:grpSpPr>
        <p:sp>
          <p:nvSpPr>
            <p:cNvPr id="4" name="Oval 19"/>
            <p:cNvSpPr/>
            <p:nvPr userDrawn="1"/>
          </p:nvSpPr>
          <p:spPr>
            <a:xfrm flipV="1">
              <a:off x="687614" y="1587499"/>
              <a:ext cx="480786" cy="4807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0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7521" y="1698638"/>
              <a:ext cx="410348" cy="267866"/>
            </a:xfrm>
            <a:prstGeom prst="rect">
              <a:avLst/>
            </a:prstGeom>
          </p:spPr>
        </p:pic>
      </p:grpSp>
      <p:sp>
        <p:nvSpPr>
          <p:cNvPr id="7" name="Rectangle 2"/>
          <p:cNvSpPr/>
          <p:nvPr userDrawn="1"/>
        </p:nvSpPr>
        <p:spPr>
          <a:xfrm>
            <a:off x="6700157" y="1296000"/>
            <a:ext cx="4653643" cy="4615200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358893" y="1519934"/>
            <a:ext cx="4813827" cy="37900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 dirty="0"/>
              <a:t>Overskift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8893" y="1903445"/>
            <a:ext cx="4813827" cy="40077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14" name="Pladsholder til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41976" y="1519935"/>
            <a:ext cx="4161453" cy="357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Overskift</a:t>
            </a:r>
          </a:p>
        </p:txBody>
      </p:sp>
      <p:sp>
        <p:nvSpPr>
          <p:cNvPr id="15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941976" y="1903446"/>
            <a:ext cx="4161453" cy="37788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46881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838200" y="1533974"/>
            <a:ext cx="389015" cy="389015"/>
            <a:chOff x="7214376" y="1860545"/>
            <a:chExt cx="389015" cy="389015"/>
          </a:xfrm>
        </p:grpSpPr>
        <p:sp>
          <p:nvSpPr>
            <p:cNvPr id="11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14" name="Pladsholder til tekst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50187" y="153397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6" name="Pladsholder til tekst 15"/>
          <p:cNvSpPr>
            <a:spLocks noGrp="1"/>
          </p:cNvSpPr>
          <p:nvPr userDrawn="1">
            <p:ph type="body" sz="quarter" idx="12"/>
          </p:nvPr>
        </p:nvSpPr>
        <p:spPr>
          <a:xfrm>
            <a:off x="1350187" y="1815549"/>
            <a:ext cx="4320000" cy="36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28" name="Gruppe 27"/>
          <p:cNvGrpSpPr/>
          <p:nvPr userDrawn="1"/>
        </p:nvGrpSpPr>
        <p:grpSpPr>
          <a:xfrm>
            <a:off x="6521813" y="1528397"/>
            <a:ext cx="389015" cy="389015"/>
            <a:chOff x="7214376" y="1860545"/>
            <a:chExt cx="389015" cy="389015"/>
          </a:xfrm>
        </p:grpSpPr>
        <p:sp>
          <p:nvSpPr>
            <p:cNvPr id="2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1" name="Pladsholder til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033800" y="152840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2" name="Pladsholder til tekst 15"/>
          <p:cNvSpPr>
            <a:spLocks noGrp="1"/>
          </p:cNvSpPr>
          <p:nvPr>
            <p:ph type="body" sz="quarter" idx="18"/>
          </p:nvPr>
        </p:nvSpPr>
        <p:spPr>
          <a:xfrm>
            <a:off x="7033800" y="1809972"/>
            <a:ext cx="4320000" cy="36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5716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838200" y="1533974"/>
            <a:ext cx="389015" cy="389015"/>
            <a:chOff x="7214376" y="1860545"/>
            <a:chExt cx="389015" cy="389015"/>
          </a:xfrm>
        </p:grpSpPr>
        <p:sp>
          <p:nvSpPr>
            <p:cNvPr id="11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14" name="Pladsholder til tekst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50187" y="153397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6" name="Pladsholder til tekst 15"/>
          <p:cNvSpPr>
            <a:spLocks noGrp="1"/>
          </p:cNvSpPr>
          <p:nvPr userDrawn="1">
            <p:ph type="body" sz="quarter" idx="12"/>
          </p:nvPr>
        </p:nvSpPr>
        <p:spPr>
          <a:xfrm>
            <a:off x="1350187" y="1815549"/>
            <a:ext cx="432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18" name="Gruppe 17"/>
          <p:cNvGrpSpPr/>
          <p:nvPr userDrawn="1"/>
        </p:nvGrpSpPr>
        <p:grpSpPr>
          <a:xfrm>
            <a:off x="838200" y="4010572"/>
            <a:ext cx="389015" cy="389015"/>
            <a:chOff x="7214376" y="1860545"/>
            <a:chExt cx="389015" cy="389015"/>
          </a:xfrm>
        </p:grpSpPr>
        <p:sp>
          <p:nvSpPr>
            <p:cNvPr id="1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21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50187" y="4010577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22" name="Pladsholder til tekst 15"/>
          <p:cNvSpPr>
            <a:spLocks noGrp="1"/>
          </p:cNvSpPr>
          <p:nvPr>
            <p:ph type="body" sz="quarter" idx="14"/>
          </p:nvPr>
        </p:nvSpPr>
        <p:spPr>
          <a:xfrm>
            <a:off x="1350187" y="4292147"/>
            <a:ext cx="432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28" name="Gruppe 27"/>
          <p:cNvGrpSpPr/>
          <p:nvPr userDrawn="1"/>
        </p:nvGrpSpPr>
        <p:grpSpPr>
          <a:xfrm>
            <a:off x="6521813" y="1528397"/>
            <a:ext cx="389015" cy="389015"/>
            <a:chOff x="7214376" y="1860545"/>
            <a:chExt cx="389015" cy="389015"/>
          </a:xfrm>
        </p:grpSpPr>
        <p:sp>
          <p:nvSpPr>
            <p:cNvPr id="2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1" name="Pladsholder til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033800" y="152840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2" name="Pladsholder til tekst 15"/>
          <p:cNvSpPr>
            <a:spLocks noGrp="1"/>
          </p:cNvSpPr>
          <p:nvPr>
            <p:ph type="body" sz="quarter" idx="18"/>
          </p:nvPr>
        </p:nvSpPr>
        <p:spPr>
          <a:xfrm>
            <a:off x="7033800" y="1809972"/>
            <a:ext cx="432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33" name="Gruppe 32"/>
          <p:cNvGrpSpPr/>
          <p:nvPr userDrawn="1"/>
        </p:nvGrpSpPr>
        <p:grpSpPr>
          <a:xfrm>
            <a:off x="6521813" y="4004995"/>
            <a:ext cx="389015" cy="389015"/>
            <a:chOff x="7214376" y="1860545"/>
            <a:chExt cx="389015" cy="389015"/>
          </a:xfrm>
        </p:grpSpPr>
        <p:sp>
          <p:nvSpPr>
            <p:cNvPr id="34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6" name="Pladsholder til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033800" y="4005000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7" name="Pladsholder til tekst 15"/>
          <p:cNvSpPr>
            <a:spLocks noGrp="1"/>
          </p:cNvSpPr>
          <p:nvPr>
            <p:ph type="body" sz="quarter" idx="20"/>
          </p:nvPr>
        </p:nvSpPr>
        <p:spPr>
          <a:xfrm>
            <a:off x="7033800" y="4286570"/>
            <a:ext cx="432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56749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838200" y="1533974"/>
            <a:ext cx="389015" cy="389015"/>
            <a:chOff x="7214376" y="1860545"/>
            <a:chExt cx="389015" cy="389015"/>
          </a:xfrm>
        </p:grpSpPr>
        <p:sp>
          <p:nvSpPr>
            <p:cNvPr id="11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14" name="Pladsholder til tekst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50187" y="153397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6" name="Pladsholder til tekst 15"/>
          <p:cNvSpPr>
            <a:spLocks noGrp="1"/>
          </p:cNvSpPr>
          <p:nvPr userDrawn="1">
            <p:ph type="body" sz="quarter" idx="12"/>
          </p:nvPr>
        </p:nvSpPr>
        <p:spPr>
          <a:xfrm>
            <a:off x="1350187" y="1815549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18" name="Gruppe 17"/>
          <p:cNvGrpSpPr/>
          <p:nvPr userDrawn="1"/>
        </p:nvGrpSpPr>
        <p:grpSpPr>
          <a:xfrm>
            <a:off x="838200" y="3021524"/>
            <a:ext cx="389015" cy="389015"/>
            <a:chOff x="7214376" y="1860545"/>
            <a:chExt cx="389015" cy="389015"/>
          </a:xfrm>
        </p:grpSpPr>
        <p:sp>
          <p:nvSpPr>
            <p:cNvPr id="1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21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50187" y="302152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22" name="Pladsholder til tekst 15"/>
          <p:cNvSpPr>
            <a:spLocks noGrp="1"/>
          </p:cNvSpPr>
          <p:nvPr>
            <p:ph type="body" sz="quarter" idx="14"/>
          </p:nvPr>
        </p:nvSpPr>
        <p:spPr>
          <a:xfrm>
            <a:off x="1350187" y="3303099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838200" y="4509074"/>
            <a:ext cx="389015" cy="389015"/>
            <a:chOff x="7214376" y="1860545"/>
            <a:chExt cx="389015" cy="389015"/>
          </a:xfrm>
        </p:grpSpPr>
        <p:sp>
          <p:nvSpPr>
            <p:cNvPr id="24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26" name="Pladsholder til tekst 13"/>
          <p:cNvSpPr>
            <a:spLocks noGrp="1"/>
          </p:cNvSpPr>
          <p:nvPr>
            <p:ph type="body" sz="quarter" idx="15" hasCustomPrompt="1"/>
          </p:nvPr>
        </p:nvSpPr>
        <p:spPr>
          <a:xfrm>
            <a:off x="1350187" y="450907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27" name="Pladsholder til tekst 15"/>
          <p:cNvSpPr>
            <a:spLocks noGrp="1"/>
          </p:cNvSpPr>
          <p:nvPr>
            <p:ph type="body" sz="quarter" idx="16"/>
          </p:nvPr>
        </p:nvSpPr>
        <p:spPr>
          <a:xfrm>
            <a:off x="1350187" y="4790649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28" name="Gruppe 27"/>
          <p:cNvGrpSpPr/>
          <p:nvPr userDrawn="1"/>
        </p:nvGrpSpPr>
        <p:grpSpPr>
          <a:xfrm>
            <a:off x="6521813" y="1528397"/>
            <a:ext cx="389015" cy="389015"/>
            <a:chOff x="7214376" y="1860545"/>
            <a:chExt cx="389015" cy="389015"/>
          </a:xfrm>
        </p:grpSpPr>
        <p:sp>
          <p:nvSpPr>
            <p:cNvPr id="2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1" name="Pladsholder til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033800" y="152840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2" name="Pladsholder til tekst 15"/>
          <p:cNvSpPr>
            <a:spLocks noGrp="1"/>
          </p:cNvSpPr>
          <p:nvPr>
            <p:ph type="body" sz="quarter" idx="18"/>
          </p:nvPr>
        </p:nvSpPr>
        <p:spPr>
          <a:xfrm>
            <a:off x="7033800" y="1809972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33" name="Gruppe 32"/>
          <p:cNvGrpSpPr/>
          <p:nvPr userDrawn="1"/>
        </p:nvGrpSpPr>
        <p:grpSpPr>
          <a:xfrm>
            <a:off x="6521813" y="3015947"/>
            <a:ext cx="389015" cy="389015"/>
            <a:chOff x="7214376" y="1860545"/>
            <a:chExt cx="389015" cy="389015"/>
          </a:xfrm>
        </p:grpSpPr>
        <p:sp>
          <p:nvSpPr>
            <p:cNvPr id="34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6" name="Pladsholder til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033800" y="301595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7" name="Pladsholder til tekst 15"/>
          <p:cNvSpPr>
            <a:spLocks noGrp="1"/>
          </p:cNvSpPr>
          <p:nvPr>
            <p:ph type="body" sz="quarter" idx="20"/>
          </p:nvPr>
        </p:nvSpPr>
        <p:spPr>
          <a:xfrm>
            <a:off x="7033800" y="3297522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6521813" y="4503497"/>
            <a:ext cx="389015" cy="389015"/>
            <a:chOff x="7214376" y="1860545"/>
            <a:chExt cx="389015" cy="389015"/>
          </a:xfrm>
        </p:grpSpPr>
        <p:sp>
          <p:nvSpPr>
            <p:cNvPr id="3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41" name="Pladsholder til tekst 13"/>
          <p:cNvSpPr>
            <a:spLocks noGrp="1"/>
          </p:cNvSpPr>
          <p:nvPr>
            <p:ph type="body" sz="quarter" idx="21" hasCustomPrompt="1"/>
          </p:nvPr>
        </p:nvSpPr>
        <p:spPr>
          <a:xfrm>
            <a:off x="7033800" y="450350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42" name="Pladsholder til tekst 15"/>
          <p:cNvSpPr>
            <a:spLocks noGrp="1"/>
          </p:cNvSpPr>
          <p:nvPr>
            <p:ph type="body" sz="quarter" idx="22"/>
          </p:nvPr>
        </p:nvSpPr>
        <p:spPr>
          <a:xfrm>
            <a:off x="7033800" y="4785072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53280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0085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22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0"/>
          </p:nvPr>
        </p:nvSpPr>
        <p:spPr>
          <a:xfrm>
            <a:off x="0" y="953999"/>
            <a:ext cx="12192000" cy="50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Rectangle 2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7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A51"/>
              </a:solidFill>
            </a:endParaRPr>
          </a:p>
        </p:txBody>
      </p:sp>
      <p:sp>
        <p:nvSpPr>
          <p:cNvPr id="11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2325600"/>
            <a:ext cx="4791600" cy="3085200"/>
          </a:xfrm>
          <a:solidFill>
            <a:srgbClr val="FFFFFF">
              <a:alpha val="86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4483" y="2446179"/>
            <a:ext cx="4516017" cy="1805625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7" name="Rectangle 17"/>
          <p:cNvSpPr/>
          <p:nvPr userDrawn="1"/>
        </p:nvSpPr>
        <p:spPr>
          <a:xfrm>
            <a:off x="0" y="6747929"/>
            <a:ext cx="12192000" cy="114300"/>
          </a:xfrm>
          <a:prstGeom prst="rect">
            <a:avLst/>
          </a:prstGeom>
          <a:solidFill>
            <a:srgbClr val="6375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C3C0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4482" y="43778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FD34EAC-AF2D-4A0D-88E6-3D7398F82CA6}" type="datetime2">
              <a:rPr lang="da-DK" smtClean="0"/>
              <a:pPr/>
              <a:t>16. november 2016</a:t>
            </a:fld>
            <a:endParaRPr lang="en-US" dirty="0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634484" y="4840447"/>
            <a:ext cx="4516016" cy="228599"/>
          </a:xfrm>
        </p:spPr>
        <p:txBody>
          <a:bodyPr bIns="0">
            <a:normAutofit/>
          </a:bodyPr>
          <a:lstStyle>
            <a:lvl1pPr marL="0" indent="0">
              <a:buNone/>
              <a:defRPr sz="1200" b="1" i="0" u="none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a-DK" b="0" dirty="0"/>
              <a:t>Navn</a:t>
            </a:r>
            <a:endParaRPr lang="da-DK" b="1" dirty="0"/>
          </a:p>
        </p:txBody>
      </p:sp>
      <p:sp>
        <p:nvSpPr>
          <p:cNvPr id="24" name="Pladsholder til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634482" y="5071582"/>
            <a:ext cx="4516017" cy="269242"/>
          </a:xfrm>
        </p:spPr>
        <p:txBody>
          <a:bodyPr tIns="0">
            <a:normAutofit/>
          </a:bodyPr>
          <a:lstStyle>
            <a:lvl1pPr marL="0" indent="0">
              <a:buNone/>
              <a:defRPr sz="12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b="0" dirty="0"/>
              <a:t>Titel, Afdeling</a:t>
            </a:r>
            <a:endParaRPr lang="da-DK" b="1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89" y="150051"/>
            <a:ext cx="1662561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1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954000"/>
            <a:ext cx="12192000" cy="4991100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A9A7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1595438"/>
            <a:ext cx="7200000" cy="70922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grpSp>
        <p:nvGrpSpPr>
          <p:cNvPr id="3" name="Gruppe 2"/>
          <p:cNvGrpSpPr/>
          <p:nvPr userDrawn="1"/>
        </p:nvGrpSpPr>
        <p:grpSpPr>
          <a:xfrm>
            <a:off x="9258300" y="4888279"/>
            <a:ext cx="2009321" cy="1487121"/>
            <a:chOff x="9258300" y="4888279"/>
            <a:chExt cx="2009321" cy="1487121"/>
          </a:xfrm>
        </p:grpSpPr>
        <p:sp>
          <p:nvSpPr>
            <p:cNvPr id="5" name="Oval 14"/>
            <p:cNvSpPr/>
            <p:nvPr userDrawn="1"/>
          </p:nvSpPr>
          <p:spPr>
            <a:xfrm>
              <a:off x="9258300" y="4889500"/>
              <a:ext cx="1485900" cy="1485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4" descr="ikon_powerbook.ai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8000" y="4888279"/>
              <a:ext cx="1208286" cy="1169621"/>
            </a:xfrm>
            <a:prstGeom prst="rect">
              <a:avLst/>
            </a:prstGeom>
          </p:spPr>
        </p:pic>
        <p:sp>
          <p:nvSpPr>
            <p:cNvPr id="16" name="Content Placeholder 2"/>
            <p:cNvSpPr txBox="1">
              <a:spLocks/>
            </p:cNvSpPr>
            <p:nvPr userDrawn="1"/>
          </p:nvSpPr>
          <p:spPr>
            <a:xfrm>
              <a:off x="9407658" y="5822462"/>
              <a:ext cx="1859963" cy="5417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noProof="1">
                  <a:solidFill>
                    <a:schemeClr val="bg1"/>
                  </a:solidFill>
                  <a:latin typeface="Calibri"/>
                  <a:ea typeface="Adobe Fan Heiti Std B" panose="020B0700000000000000" pitchFamily="34" charset="-128"/>
                  <a:cs typeface="Calibri"/>
                </a:rPr>
                <a:t>Besøg ski.dk</a:t>
              </a:r>
            </a:p>
          </p:txBody>
        </p:sp>
      </p:grpSp>
      <p:sp>
        <p:nvSpPr>
          <p:cNvPr id="19" name="Pladsholder til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552950"/>
            <a:ext cx="3060000" cy="252000"/>
          </a:xfrm>
        </p:spPr>
        <p:txBody>
          <a:bodyPr lIns="0" anchor="t"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20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810125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21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34132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Email</a:t>
            </a:r>
            <a:endParaRPr lang="da-DK" dirty="0"/>
          </a:p>
        </p:txBody>
      </p:sp>
      <p:sp>
        <p:nvSpPr>
          <p:cNvPr id="22" name="Pladsholder til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67470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Telefon</a:t>
            </a:r>
          </a:p>
        </p:txBody>
      </p:sp>
      <p:sp>
        <p:nvSpPr>
          <p:cNvPr id="27" name="Pladsholder til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4037900" y="4562720"/>
            <a:ext cx="3060000" cy="252000"/>
          </a:xfrm>
        </p:spPr>
        <p:txBody>
          <a:bodyPr lIns="0" anchor="t"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28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037900" y="4819895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29" name="Pladsholder til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4037900" y="5043902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Email</a:t>
            </a:r>
            <a:endParaRPr lang="da-DK" dirty="0"/>
          </a:p>
        </p:txBody>
      </p:sp>
      <p:sp>
        <p:nvSpPr>
          <p:cNvPr id="30" name="Pladsholder til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4037900" y="5277240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Telefon</a:t>
            </a:r>
          </a:p>
        </p:txBody>
      </p:sp>
      <p:sp>
        <p:nvSpPr>
          <p:cNvPr id="31" name="Pladsholder til billede 6"/>
          <p:cNvSpPr>
            <a:spLocks noGrp="1"/>
          </p:cNvSpPr>
          <p:nvPr>
            <p:ph type="pic" sz="quarter" idx="19"/>
          </p:nvPr>
        </p:nvSpPr>
        <p:spPr>
          <a:xfrm>
            <a:off x="838200" y="2946099"/>
            <a:ext cx="3060000" cy="1486201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32" name="Pladsholder til billede 6"/>
          <p:cNvSpPr>
            <a:spLocks noGrp="1"/>
          </p:cNvSpPr>
          <p:nvPr>
            <p:ph type="pic" sz="quarter" idx="20"/>
          </p:nvPr>
        </p:nvSpPr>
        <p:spPr>
          <a:xfrm>
            <a:off x="4037900" y="2946099"/>
            <a:ext cx="3060000" cy="1486201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753036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, billede og farv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90931" y="4976204"/>
            <a:ext cx="1657782" cy="18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392481" y="765176"/>
            <a:ext cx="4799518" cy="6092825"/>
          </a:xfrm>
        </p:spPr>
        <p:txBody>
          <a:bodyPr tIns="972000"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5133" y="581198"/>
            <a:ext cx="2193763" cy="162000"/>
          </a:xfrm>
          <a:prstGeom prst="rect">
            <a:avLst/>
          </a:prstGeom>
        </p:spPr>
        <p:txBody>
          <a:bodyPr/>
          <a:lstStyle/>
          <a:p>
            <a:fld id="{1B0CC722-BA53-4F68-B12B-187F9B204B4C}" type="datetime2">
              <a:rPr lang="da-DK" noProof="0" smtClean="0"/>
              <a:t>16. november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5133" y="416502"/>
            <a:ext cx="5275317" cy="162000"/>
          </a:xfrm>
          <a:prstGeom prst="rect">
            <a:avLst/>
          </a:prstGeom>
        </p:spPr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2481" y="5393512"/>
            <a:ext cx="4799518" cy="1464488"/>
          </a:xfrm>
          <a:solidFill>
            <a:schemeClr val="accent1">
              <a:alpha val="60000"/>
            </a:schemeClr>
          </a:solidFill>
        </p:spPr>
        <p:txBody>
          <a:bodyPr lIns="252000" tIns="252000" rIns="576000" bIns="252000"/>
          <a:lstStyle>
            <a:lvl1pPr marL="0" indent="0">
              <a:spcBef>
                <a:spcPts val="0"/>
              </a:spcBef>
              <a:buFontTx/>
              <a:buNone/>
              <a:defRPr sz="20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4416" y="1088453"/>
            <a:ext cx="6395266" cy="741936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-1810609" y="5199650"/>
            <a:ext cx="1706825" cy="3292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z="180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-1830896" y="6516414"/>
            <a:ext cx="1706825" cy="3539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z="180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1790930" y="6309320"/>
            <a:ext cx="166056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-1790930" y="6309320"/>
            <a:ext cx="166056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-2295117" y="4094959"/>
            <a:ext cx="21710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Skift baggrundsfarve</a:t>
            </a:r>
            <a:b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på tekstboks</a:t>
            </a:r>
            <a:b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tekstboksen</a:t>
            </a:r>
            <a:b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SKI-farve fra</a:t>
            </a:r>
            <a:b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‘Fyld farve’-paletten</a:t>
            </a:r>
            <a:endParaRPr lang="da-DK" sz="1000" baseline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4050" y="2133600"/>
            <a:ext cx="6395632" cy="38877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TextBox 501"/>
          <p:cNvSpPr txBox="1"/>
          <p:nvPr userDrawn="1"/>
        </p:nvSpPr>
        <p:spPr>
          <a:xfrm>
            <a:off x="-1839611" y="1830389"/>
            <a:ext cx="1643513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95702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gang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954000"/>
            <a:ext cx="12193200" cy="4991100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A9A7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1595438"/>
            <a:ext cx="7200000" cy="264314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557708"/>
            <a:ext cx="3609975" cy="252000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811833"/>
            <a:ext cx="3609975" cy="2520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9" name="Pladsholder til slidenummer 13"/>
          <p:cNvSpPr>
            <a:spLocks noGrp="1"/>
          </p:cNvSpPr>
          <p:nvPr>
            <p:ph type="sldNum" sz="quarter" idx="4"/>
          </p:nvPr>
        </p:nvSpPr>
        <p:spPr>
          <a:xfrm>
            <a:off x="10888824" y="6356350"/>
            <a:ext cx="46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47" y="4887847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gang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954000"/>
            <a:ext cx="12192000" cy="49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A9A7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1595438"/>
            <a:ext cx="7200000" cy="264314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558533"/>
            <a:ext cx="3609975" cy="252000"/>
          </a:xfrm>
        </p:spPr>
        <p:txBody>
          <a:bodyPr anchor="t"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810125"/>
            <a:ext cx="3609975" cy="2520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9" name="Pladsholder til slidenummer 13"/>
          <p:cNvSpPr>
            <a:spLocks noGrp="1"/>
          </p:cNvSpPr>
          <p:nvPr>
            <p:ph type="sldNum" sz="quarter" idx="4"/>
          </p:nvPr>
        </p:nvSpPr>
        <p:spPr>
          <a:xfrm>
            <a:off x="10888824" y="6356350"/>
            <a:ext cx="46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3" name="Gruppe 2"/>
          <p:cNvGrpSpPr/>
          <p:nvPr userDrawn="1"/>
        </p:nvGrpSpPr>
        <p:grpSpPr>
          <a:xfrm>
            <a:off x="9258300" y="4889500"/>
            <a:ext cx="1485900" cy="1485900"/>
            <a:chOff x="9258300" y="4889500"/>
            <a:chExt cx="1485900" cy="1485900"/>
          </a:xfrm>
        </p:grpSpPr>
        <p:sp>
          <p:nvSpPr>
            <p:cNvPr id="5" name="Oval 14"/>
            <p:cNvSpPr/>
            <p:nvPr userDrawn="1"/>
          </p:nvSpPr>
          <p:spPr>
            <a:xfrm>
              <a:off x="9258300" y="4889500"/>
              <a:ext cx="1485900" cy="148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1" descr="PIL_blå.ai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7471" y="5194300"/>
              <a:ext cx="1284051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298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gang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5"/>
          </p:nvPr>
        </p:nvSpPr>
        <p:spPr>
          <a:xfrm>
            <a:off x="0" y="954000"/>
            <a:ext cx="12192000" cy="49896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1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2325600"/>
            <a:ext cx="4791600" cy="3085200"/>
          </a:xfrm>
          <a:solidFill>
            <a:srgbClr val="FFFFFF">
              <a:alpha val="86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Pladsholder til slidenummer 13"/>
          <p:cNvSpPr>
            <a:spLocks noGrp="1"/>
          </p:cNvSpPr>
          <p:nvPr>
            <p:ph type="sldNum" sz="quarter" idx="4"/>
          </p:nvPr>
        </p:nvSpPr>
        <p:spPr>
          <a:xfrm>
            <a:off x="10888824" y="6356350"/>
            <a:ext cx="46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634483" y="2446179"/>
            <a:ext cx="4516017" cy="1805625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4" name="Pladsholder til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634484" y="4840447"/>
            <a:ext cx="4516016" cy="228599"/>
          </a:xfrm>
        </p:spPr>
        <p:txBody>
          <a:bodyPr bIns="0">
            <a:normAutofit/>
          </a:bodyPr>
          <a:lstStyle>
            <a:lvl1pPr marL="0" indent="0">
              <a:buNone/>
              <a:defRPr sz="1200" b="1" i="0" u="none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a-DK" b="0" dirty="0"/>
              <a:t>Navn</a:t>
            </a:r>
            <a:endParaRPr lang="da-DK" b="1" dirty="0"/>
          </a:p>
        </p:txBody>
      </p:sp>
      <p:sp>
        <p:nvSpPr>
          <p:cNvPr id="15" name="Pladsholder til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4482" y="5071582"/>
            <a:ext cx="4516017" cy="269242"/>
          </a:xfrm>
        </p:spPr>
        <p:txBody>
          <a:bodyPr tIns="0">
            <a:normAutofit/>
          </a:bodyPr>
          <a:lstStyle>
            <a:lvl1pPr marL="0" indent="0">
              <a:buNone/>
              <a:defRPr sz="12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b="0" dirty="0"/>
              <a:t>Titel, Afdeling</a:t>
            </a:r>
            <a:endParaRPr lang="da-DK" b="1" dirty="0"/>
          </a:p>
        </p:txBody>
      </p:sp>
      <p:sp>
        <p:nvSpPr>
          <p:cNvPr id="22" name="Pladsholder til billede 21"/>
          <p:cNvSpPr>
            <a:spLocks noGrp="1"/>
          </p:cNvSpPr>
          <p:nvPr>
            <p:ph type="pic" sz="quarter" idx="16" hasCustomPrompt="1"/>
          </p:nvPr>
        </p:nvSpPr>
        <p:spPr>
          <a:xfrm>
            <a:off x="9259200" y="4888800"/>
            <a:ext cx="1486800" cy="148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Vælg </a:t>
            </a:r>
            <a:r>
              <a:rPr lang="da-DK" dirty="0" err="1"/>
              <a:t>Pil_grøn_stor</a:t>
            </a:r>
            <a:r>
              <a:rPr lang="da-DK" dirty="0"/>
              <a:t> i </a:t>
            </a:r>
            <a:r>
              <a:rPr lang="da-DK" dirty="0" err="1"/>
              <a:t>SKIs</a:t>
            </a:r>
            <a:r>
              <a:rPr lang="da-DK" dirty="0"/>
              <a:t> billedarkiv</a:t>
            </a:r>
          </a:p>
        </p:txBody>
      </p:sp>
    </p:spTree>
    <p:extLst>
      <p:ext uri="{BB962C8B-B14F-4D97-AF65-F5344CB8AC3E}">
        <p14:creationId xmlns:p14="http://schemas.microsoft.com/office/powerpoint/2010/main" val="142172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96000"/>
            <a:ext cx="10515600" cy="4615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74165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2"/>
          </p:nvPr>
        </p:nvSpPr>
        <p:spPr>
          <a:xfrm>
            <a:off x="7157338" y="0"/>
            <a:ext cx="5040000" cy="675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13106" cy="623920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96000"/>
            <a:ext cx="6113106" cy="4615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32791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838200" y="1296000"/>
            <a:ext cx="10515600" cy="4615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158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m.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2"/>
          </p:nvPr>
        </p:nvSpPr>
        <p:spPr>
          <a:xfrm>
            <a:off x="7157338" y="0"/>
            <a:ext cx="5040000" cy="675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13106" cy="623920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838200" y="1296000"/>
            <a:ext cx="6112800" cy="4615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5229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6000"/>
            <a:ext cx="10515600" cy="461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7" name="Rectangle 13"/>
          <p:cNvSpPr/>
          <p:nvPr/>
        </p:nvSpPr>
        <p:spPr>
          <a:xfrm>
            <a:off x="0" y="6747929"/>
            <a:ext cx="12192000" cy="114300"/>
          </a:xfrm>
          <a:prstGeom prst="rect">
            <a:avLst/>
          </a:prstGeom>
          <a:solidFill>
            <a:srgbClr val="6381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C3C0"/>
              </a:solidFill>
            </a:endParaRPr>
          </a:p>
        </p:txBody>
      </p:sp>
      <p:sp>
        <p:nvSpPr>
          <p:cNvPr id="9" name="Rectangle 13"/>
          <p:cNvSpPr/>
          <p:nvPr userDrawn="1"/>
        </p:nvSpPr>
        <p:spPr>
          <a:xfrm>
            <a:off x="0" y="6747929"/>
            <a:ext cx="12192000" cy="114300"/>
          </a:xfrm>
          <a:prstGeom prst="rect">
            <a:avLst/>
          </a:prstGeom>
          <a:solidFill>
            <a:srgbClr val="6375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C3C0"/>
              </a:solidFill>
            </a:endParaRPr>
          </a:p>
        </p:txBody>
      </p:sp>
      <p:sp>
        <p:nvSpPr>
          <p:cNvPr id="14" name="Pladsholder til slidenummer 13"/>
          <p:cNvSpPr>
            <a:spLocks noGrp="1"/>
          </p:cNvSpPr>
          <p:nvPr>
            <p:ph type="sldNum" sz="quarter" idx="4"/>
          </p:nvPr>
        </p:nvSpPr>
        <p:spPr>
          <a:xfrm>
            <a:off x="10888824" y="6356350"/>
            <a:ext cx="46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2" y="6110302"/>
            <a:ext cx="1328378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5" r:id="rId6"/>
    <p:sldLayoutId id="2147483876" r:id="rId7"/>
    <p:sldLayoutId id="2147483877" r:id="rId8"/>
    <p:sldLayoutId id="2147483878" r:id="rId9"/>
    <p:sldLayoutId id="2147483874" r:id="rId10"/>
    <p:sldLayoutId id="2147483881" r:id="rId11"/>
    <p:sldLayoutId id="2147483885" r:id="rId12"/>
    <p:sldLayoutId id="2147483882" r:id="rId13"/>
    <p:sldLayoutId id="2147483883" r:id="rId14"/>
    <p:sldLayoutId id="2147483884" r:id="rId15"/>
    <p:sldLayoutId id="2147483886" r:id="rId16"/>
    <p:sldLayoutId id="2147483887" r:id="rId17"/>
    <p:sldLayoutId id="2147483879" r:id="rId18"/>
    <p:sldLayoutId id="2147483880" r:id="rId19"/>
    <p:sldLayoutId id="2147483870" r:id="rId20"/>
    <p:sldLayoutId id="2147483888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bud.dk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.dk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ki.dk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2"/>
          </p:nvPr>
        </p:nvSpPr>
        <p:spPr>
          <a:xfrm>
            <a:off x="574158" y="4508205"/>
            <a:ext cx="2923954" cy="420091"/>
          </a:xfrm>
        </p:spPr>
        <p:txBody>
          <a:bodyPr/>
          <a:lstStyle/>
          <a:p>
            <a:r>
              <a:rPr lang="en-US" dirty="0"/>
              <a:t>Jens Hedegaard Madsen, SKI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Effektive indkøb på selvejende uddannelsesinstitutioner på bygnings- og serviceområdet</a:t>
            </a:r>
          </a:p>
        </p:txBody>
      </p:sp>
    </p:spTree>
    <p:extLst>
      <p:ext uri="{BB962C8B-B14F-4D97-AF65-F5344CB8AC3E}">
        <p14:creationId xmlns:p14="http://schemas.microsoft.com/office/powerpoint/2010/main" val="4231304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Institutionernes vej til reelle besparelser – høj grad af aftaleanvendelse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2152650" y="1978338"/>
            <a:ext cx="7886700" cy="384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u="sng" dirty="0" err="1"/>
              <a:t>Leverandørcompliance</a:t>
            </a:r>
            <a:endParaRPr lang="da-DK" sz="2000" u="sng" dirty="0"/>
          </a:p>
        </p:txBody>
      </p:sp>
      <p:pic>
        <p:nvPicPr>
          <p:cNvPr id="5" name="Picture 2" descr="http://www.easywaybuyinggroup.com.au/images/suppl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88" y="2762178"/>
            <a:ext cx="2628256" cy="26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dsholder til tekst 3"/>
          <p:cNvSpPr txBox="1">
            <a:spLocks/>
          </p:cNvSpPr>
          <p:nvPr/>
        </p:nvSpPr>
        <p:spPr>
          <a:xfrm>
            <a:off x="6724650" y="1982230"/>
            <a:ext cx="7886700" cy="384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u="sng" dirty="0" err="1"/>
              <a:t>Aftalecompliance</a:t>
            </a:r>
            <a:endParaRPr lang="da-DK" sz="2000" u="sng" dirty="0"/>
          </a:p>
        </p:txBody>
      </p:sp>
      <p:pic>
        <p:nvPicPr>
          <p:cNvPr id="8" name="Picture 2" descr="http://images.all-free-download.com/images/graphiclarge/check_mark_clip_art_11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74" y="5474124"/>
            <a:ext cx="816879" cy="103325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99" y="2815956"/>
            <a:ext cx="1700349" cy="22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"/>
          <a:stretch/>
        </p:blipFill>
        <p:spPr>
          <a:xfrm>
            <a:off x="66022" y="2092411"/>
            <a:ext cx="12048229" cy="46290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Interessemodsætninger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897577" y="1370539"/>
            <a:ext cx="4921067" cy="1383999"/>
          </a:xfrm>
        </p:spPr>
        <p:txBody>
          <a:bodyPr>
            <a:noAutofit/>
          </a:bodyPr>
          <a:lstStyle/>
          <a:p>
            <a:r>
              <a:rPr lang="da-DK" b="1" u="sng" dirty="0"/>
              <a:t>Leverandørerne: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Leverandører uden for aftalerne ønsker </a:t>
            </a:r>
            <a:r>
              <a:rPr lang="da-DK" i="1" dirty="0"/>
              <a:t>ingen</a:t>
            </a:r>
            <a:r>
              <a:rPr lang="da-DK" dirty="0"/>
              <a:t> </a:t>
            </a:r>
            <a:r>
              <a:rPr lang="da-DK" dirty="0" err="1"/>
              <a:t>compliance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Aftaleleverandørerne ønsker </a:t>
            </a:r>
            <a:r>
              <a:rPr lang="da-DK" dirty="0" err="1"/>
              <a:t>leverandørcompliance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7333458" y="1370539"/>
            <a:ext cx="3116047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SzPct val="120000"/>
            </a:pPr>
            <a:r>
              <a:rPr lang="da-DK" sz="1600" b="1" u="sng" dirty="0"/>
              <a:t>Institutionerne: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da-DK" sz="1600" dirty="0"/>
              <a:t>Har de største besparelser ved højest mulig </a:t>
            </a:r>
            <a:r>
              <a:rPr lang="da-DK" sz="1600" dirty="0" err="1"/>
              <a:t>aftalecompliance</a:t>
            </a:r>
            <a:r>
              <a:rPr lang="da-DK" sz="1600" dirty="0"/>
              <a:t> – genvejen til produkter og ydelser til de laveste priser </a:t>
            </a:r>
          </a:p>
          <a:p>
            <a:pPr>
              <a:buClr>
                <a:srgbClr val="073951"/>
              </a:buClr>
              <a:buSzPct val="120000"/>
            </a:pPr>
            <a:endParaRPr lang="da-DK" sz="1200" b="1" noProof="1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99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" y="1514094"/>
            <a:ext cx="12191999" cy="46073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sikrer vi i fællesskab effektive indkøb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Samarbejde: Træk på hinandens aftaler og fælles aftaler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Fokuser på eksisterende aftaler – lav kun aftaler selv, hvis der ikke er gode tilgængelige aftaler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Skab plads til arbejdet med </a:t>
            </a:r>
            <a:r>
              <a:rPr lang="da-DK" dirty="0" err="1"/>
              <a:t>compliance</a:t>
            </a:r>
            <a:r>
              <a:rPr lang="da-DK" dirty="0"/>
              <a:t> – få mest mulig værdi ud af aftalerne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Se indkøb i et bredere perspektiv (TCO)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Synliggør og kommunikér gevinsterne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Sådan kan vi sammen skabe endnu mere værdi i indkøb på selvejeområdet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5163"/>
            <a:ext cx="275510" cy="2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Kort om regler og tærskelværdier for udbud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7355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6480" y="346272"/>
            <a:ext cx="10515600" cy="53042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a-D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Tærskelværdierne</a:t>
            </a:r>
            <a:r>
              <a:rPr lang="da-DK" sz="2400" dirty="0"/>
              <a:t> for EU-udbud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ln>
            <a:solidFill>
              <a:schemeClr val="accent6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da-DK" dirty="0"/>
              <a:t>Tærskelværdierne 2016 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01286"/>
              </p:ext>
            </p:extLst>
          </p:nvPr>
        </p:nvGraphicFramePr>
        <p:xfrm>
          <a:off x="1583703" y="2017337"/>
          <a:ext cx="6504495" cy="2903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6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5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Udbudsloven</a:t>
                      </a:r>
                      <a:endParaRPr lang="da-DK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Selvejende institutioner, regionale og kommunale myndigheder </a:t>
                      </a:r>
                      <a:endParaRPr lang="da-DK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Varer og tjenesteydelser</a:t>
                      </a:r>
                      <a:endParaRPr lang="da-DK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1.558.409 kr.</a:t>
                      </a:r>
                      <a:endParaRPr lang="da-DK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Delydelser </a:t>
                      </a:r>
                      <a:endParaRPr lang="da-DK" sz="9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596.520 kr.</a:t>
                      </a:r>
                      <a:endParaRPr lang="da-DK" sz="9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Indkøb af sociale og andre specifikke tjenesteydelser (udbudslovens afsnit lll)</a:t>
                      </a:r>
                      <a:endParaRPr lang="da-DK" sz="9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5.592.375 kr. </a:t>
                      </a:r>
                      <a:endParaRPr lang="da-DK" sz="9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2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Udbudsloven</a:t>
                      </a:r>
                      <a:endParaRPr lang="da-DK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 b="1" dirty="0">
                          <a:solidFill>
                            <a:schemeClr val="bg1"/>
                          </a:solidFill>
                          <a:effectLst/>
                        </a:rPr>
                        <a:t>Selvejende institutioner, regionale og kommunale myndigheder </a:t>
                      </a:r>
                      <a:endParaRPr lang="da-DK" sz="9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1. Bygge- og anlægsarbejder</a:t>
                      </a:r>
                      <a:endParaRPr lang="da-DK" sz="9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38.960.213 kr.</a:t>
                      </a:r>
                      <a:endParaRPr lang="da-DK" sz="9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790">
                <a:tc>
                  <a:txBody>
                    <a:bodyPr/>
                    <a:lstStyle/>
                    <a:p>
                      <a:pPr marR="29146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2. Delarbejder</a:t>
                      </a:r>
                      <a:endParaRPr lang="da-DK" sz="9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7.456.500 kr.</a:t>
                      </a:r>
                      <a:endParaRPr lang="da-DK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74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054" y="365126"/>
            <a:ext cx="10515600" cy="62392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a-DK" sz="2400" dirty="0"/>
              <a:t>Hvordan skal indkøbene konkurrenceudsættes efter den nye udbudslov?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809919" y="1493962"/>
            <a:ext cx="10515600" cy="4615200"/>
          </a:xfrm>
          <a:ln w="3175">
            <a:solidFill>
              <a:schemeClr val="accent6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u="sng" dirty="0">
                <a:latin typeface="+mj-lt"/>
              </a:rPr>
              <a:t>Hvornår skal indkøbet i EU-udbud</a:t>
            </a:r>
            <a:r>
              <a:rPr lang="da-DK" dirty="0">
                <a:latin typeface="+mj-lt"/>
              </a:rPr>
              <a:t>?</a:t>
            </a:r>
          </a:p>
          <a:p>
            <a:r>
              <a:rPr lang="da-DK" sz="1400" dirty="0">
                <a:latin typeface="+mj-lt"/>
              </a:rPr>
              <a:t>Når værdien af indkøbet forventes at overstige 1.558.409 kr. (tærskelværdien for </a:t>
            </a:r>
            <a:r>
              <a:rPr lang="da-DK" sz="1400" u="sng" dirty="0">
                <a:latin typeface="+mj-lt"/>
              </a:rPr>
              <a:t>EU-udbud</a:t>
            </a:r>
            <a:r>
              <a:rPr lang="da-DK" sz="1400" dirty="0">
                <a:latin typeface="+mj-lt"/>
              </a:rPr>
              <a:t>) skal indkøbet i EU-udbud.  Læs mere om EU-udbud i udbudslovens afsnit II.  </a:t>
            </a:r>
          </a:p>
          <a:p>
            <a:endParaRPr lang="da-DK" sz="1400" dirty="0">
              <a:latin typeface="+mj-lt"/>
            </a:endParaRPr>
          </a:p>
          <a:p>
            <a:endParaRPr lang="da-DK" sz="1400" dirty="0">
              <a:latin typeface="+mj-lt"/>
            </a:endParaRPr>
          </a:p>
          <a:p>
            <a:pPr marL="0" indent="0">
              <a:buNone/>
            </a:pPr>
            <a:r>
              <a:rPr lang="da-DK" u="sng" dirty="0">
                <a:latin typeface="+mj-lt"/>
              </a:rPr>
              <a:t>Hvornår skal indkøbet annonceres</a:t>
            </a:r>
            <a:r>
              <a:rPr lang="da-DK" dirty="0">
                <a:latin typeface="+mj-lt"/>
              </a:rPr>
              <a:t>? </a:t>
            </a:r>
          </a:p>
          <a:p>
            <a:r>
              <a:rPr lang="da-DK" sz="1400" dirty="0">
                <a:latin typeface="+mj-lt"/>
              </a:rPr>
              <a:t>Hvis værdien af indkøbet forventes at ligge under tærskelværdien på 1.558.409 kr., har skolen pligt til at annoncere sit indkøb (på </a:t>
            </a:r>
            <a:r>
              <a:rPr lang="da-DK" sz="1400" dirty="0">
                <a:latin typeface="+mj-lt"/>
                <a:hlinkClick r:id="rId2"/>
              </a:rPr>
              <a:t>www.udbud.dk</a:t>
            </a:r>
            <a:r>
              <a:rPr lang="da-DK" sz="1400" dirty="0">
                <a:latin typeface="+mj-lt"/>
              </a:rPr>
              <a:t>), såfremt indkøbet vurderes </a:t>
            </a:r>
            <a:r>
              <a:rPr lang="da-DK" sz="1400" u="sng" dirty="0">
                <a:latin typeface="+mj-lt"/>
              </a:rPr>
              <a:t>at have klar grænseoverskridende interesse</a:t>
            </a:r>
            <a:r>
              <a:rPr lang="da-DK" sz="1400" dirty="0">
                <a:latin typeface="+mj-lt"/>
              </a:rPr>
              <a:t>. Læs mere om annoncering i udbudslovens afsnit IV.  </a:t>
            </a:r>
          </a:p>
          <a:p>
            <a:pPr marL="0" indent="0">
              <a:buNone/>
            </a:pPr>
            <a:endParaRPr lang="da-DK" sz="1400" dirty="0">
              <a:latin typeface="+mj-lt"/>
            </a:endParaRPr>
          </a:p>
          <a:p>
            <a:pPr marL="0" indent="0">
              <a:buNone/>
            </a:pPr>
            <a:r>
              <a:rPr lang="da-DK" u="sng" dirty="0">
                <a:latin typeface="+mj-lt"/>
              </a:rPr>
              <a:t>Hvornår skal indkøbet ske på markedsmæssige vilkår</a:t>
            </a:r>
            <a:r>
              <a:rPr lang="da-DK" dirty="0">
                <a:latin typeface="+mj-lt"/>
              </a:rPr>
              <a:t>? </a:t>
            </a:r>
          </a:p>
          <a:p>
            <a:r>
              <a:rPr lang="da-DK" sz="1400" dirty="0">
                <a:latin typeface="+mj-lt"/>
              </a:rPr>
              <a:t>Hvis værdien af indkøbet forventes at ligge under tærskelværdien på 1.558.409., skal indkøbet ske på markedsmæssige vilkår (fx ved tilbudsindhentning blandt 2-3 leverandører), såfremt indkøbet vurderes </a:t>
            </a:r>
            <a:r>
              <a:rPr lang="da-DK" sz="1400" u="sng" dirty="0">
                <a:latin typeface="+mj-lt"/>
              </a:rPr>
              <a:t>at være </a:t>
            </a:r>
            <a:r>
              <a:rPr lang="da-DK" sz="1400" i="1" u="sng" dirty="0">
                <a:latin typeface="+mj-lt"/>
              </a:rPr>
              <a:t>uden</a:t>
            </a:r>
            <a:r>
              <a:rPr lang="da-DK" sz="1400" u="sng" dirty="0">
                <a:latin typeface="+mj-lt"/>
              </a:rPr>
              <a:t> klar grænseoverskridende interesse</a:t>
            </a:r>
            <a:r>
              <a:rPr lang="da-DK" sz="1400" dirty="0">
                <a:latin typeface="+mj-lt"/>
              </a:rPr>
              <a:t>. Læs mere om herom i udbudslovens afsnit V. 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1270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Relevante rammeaftaler til at understøtte effektiv indkøb og drift på bygnings- og service området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831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Relevante rammeaftaler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da-DK" dirty="0"/>
              <a:t>Rengøringsservice</a:t>
            </a:r>
          </a:p>
          <a:p>
            <a:pPr>
              <a:spcAft>
                <a:spcPts val="1200"/>
              </a:spcAft>
            </a:pPr>
            <a:r>
              <a:rPr lang="da-DK" dirty="0"/>
              <a:t>Forbrugsartikler</a:t>
            </a:r>
          </a:p>
          <a:p>
            <a:pPr>
              <a:spcAft>
                <a:spcPts val="1200"/>
              </a:spcAft>
            </a:pPr>
            <a:r>
              <a:rPr lang="da-DK" dirty="0"/>
              <a:t>Værktøj og materialer til drift og bygningsvedligeholdelse </a:t>
            </a:r>
          </a:p>
          <a:p>
            <a:pPr>
              <a:spcAft>
                <a:spcPts val="1200"/>
              </a:spcAft>
            </a:pPr>
            <a:r>
              <a:rPr lang="da-DK" dirty="0"/>
              <a:t>Møbler</a:t>
            </a:r>
          </a:p>
          <a:p>
            <a:pPr>
              <a:spcAft>
                <a:spcPts val="1200"/>
              </a:spcAft>
            </a:pPr>
            <a:r>
              <a:rPr lang="da-DK" dirty="0"/>
              <a:t>Rådgivende ingeniør –og arkitektydelser</a:t>
            </a:r>
          </a:p>
          <a:p>
            <a:pPr>
              <a:spcAft>
                <a:spcPts val="1200"/>
              </a:spcAft>
            </a:pPr>
            <a:r>
              <a:rPr lang="da-DK" dirty="0"/>
              <a:t>Elevatorservice </a:t>
            </a:r>
          </a:p>
          <a:p>
            <a:pPr>
              <a:spcAft>
                <a:spcPts val="1200"/>
              </a:spcAft>
            </a:pPr>
            <a:r>
              <a:rPr lang="da-DK" b="1" dirty="0">
                <a:solidFill>
                  <a:srgbClr val="0070C0"/>
                </a:solidFill>
              </a:rPr>
              <a:t>Mere information på </a:t>
            </a:r>
            <a:r>
              <a:rPr lang="da-DK" b="1" dirty="0">
                <a:solidFill>
                  <a:srgbClr val="0070C0"/>
                </a:solidFill>
                <a:hlinkClick r:id="rId3"/>
              </a:rPr>
              <a:t>www.SKI.dk</a:t>
            </a:r>
            <a:endParaRPr lang="da-DK" b="1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da-DK" dirty="0"/>
              <a:t>Hvor og hvordan kan I finde information om aftalerne på </a:t>
            </a:r>
            <a:r>
              <a:rPr lang="da-DK" dirty="0" err="1"/>
              <a:t>SKI’s</a:t>
            </a:r>
            <a:r>
              <a:rPr lang="da-DK" dirty="0"/>
              <a:t> hjemmeside </a:t>
            </a:r>
          </a:p>
          <a:p>
            <a:pPr>
              <a:spcAft>
                <a:spcPts val="1200"/>
              </a:spcAft>
            </a:pPr>
            <a:r>
              <a:rPr lang="da-DK" dirty="0"/>
              <a:t>Uddybende info om rammeaftaler indgår i materialet udsendes efterfølgende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024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Uddybende slides om relevante rammeaftaler, der kan understøtte effektiv drift og indkøb på bygnings- og serviceområdet 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(udsendes efterfølgende til inspiration)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657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 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2" name="Pladsholder til billede 11"/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91189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Temaer: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dirty="0"/>
              <a:t>Stort fokus på effektive indkøb 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(Indkøbs-)samarbejde – en genvej til at få mest værdi ud af drifts- og indkøbsmidlerne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Kort om udbudsregler og tærskelværdier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Find rammeaftaler på bygnings- og serviceområdet på </a:t>
            </a:r>
            <a:r>
              <a:rPr lang="da-DK" dirty="0">
                <a:hlinkClick r:id="rId2"/>
              </a:rPr>
              <a:t>www.ski.dk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3210496"/>
            <a:ext cx="4524375" cy="31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8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/>
          <a:srcRect b="26039"/>
          <a:stretch/>
        </p:blipFill>
        <p:spPr>
          <a:xfrm>
            <a:off x="1518740" y="2237130"/>
            <a:ext cx="4953000" cy="4494596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4"/>
          <a:srcRect l="-1" t="3675" r="1134" b="5584"/>
          <a:stretch/>
        </p:blipFill>
        <p:spPr>
          <a:xfrm>
            <a:off x="5899573" y="4597705"/>
            <a:ext cx="5979009" cy="1417321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5"/>
          <a:srcRect t="7208"/>
          <a:stretch/>
        </p:blipFill>
        <p:spPr>
          <a:xfrm rot="754355">
            <a:off x="6324418" y="1257804"/>
            <a:ext cx="4682002" cy="334463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30872">
            <a:off x="2013635" y="1192921"/>
            <a:ext cx="5817028" cy="1783694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799" y="2865475"/>
            <a:ext cx="4472641" cy="112707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57052" y="2896945"/>
            <a:ext cx="7507249" cy="130693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73641">
            <a:off x="1794687" y="4481556"/>
            <a:ext cx="3114973" cy="1357539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7710" y="3971779"/>
            <a:ext cx="3895725" cy="1000125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11"/>
          <a:srcRect t="17411" b="62438"/>
          <a:stretch/>
        </p:blipFill>
        <p:spPr>
          <a:xfrm>
            <a:off x="6296026" y="5988091"/>
            <a:ext cx="4371975" cy="451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12"/>
          <a:srcRect l="6469" t="8945" r="7261" b="29553"/>
          <a:stretch/>
        </p:blipFill>
        <p:spPr>
          <a:xfrm>
            <a:off x="9318311" y="5483891"/>
            <a:ext cx="1653540" cy="510541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6829" y="5606386"/>
            <a:ext cx="3105303" cy="323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a-DK" dirty="0"/>
              <a:t>Stort eksternt fokus på offentligt indkøb</a:t>
            </a:r>
          </a:p>
        </p:txBody>
      </p:sp>
    </p:spTree>
    <p:extLst>
      <p:ext uri="{BB962C8B-B14F-4D97-AF65-F5344CB8AC3E}">
        <p14:creationId xmlns:p14="http://schemas.microsoft.com/office/powerpoint/2010/main" val="42670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led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71" b="87220" l="9905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25" b="8703"/>
          <a:stretch/>
        </p:blipFill>
        <p:spPr>
          <a:xfrm rot="21225169">
            <a:off x="3517979" y="1786769"/>
            <a:ext cx="4765679" cy="1818603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71" b="87220" l="9905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25" b="8703"/>
          <a:stretch/>
        </p:blipFill>
        <p:spPr>
          <a:xfrm rot="20919696">
            <a:off x="1002874" y="2819370"/>
            <a:ext cx="4765679" cy="1818603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19" name="Billede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71" b="87220" l="9905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25" b="8703"/>
          <a:stretch/>
        </p:blipFill>
        <p:spPr>
          <a:xfrm rot="20381577">
            <a:off x="719706" y="4502256"/>
            <a:ext cx="4422349" cy="1687587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71" b="87220" l="9905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25" b="8703"/>
          <a:stretch/>
        </p:blipFill>
        <p:spPr>
          <a:xfrm rot="1967107">
            <a:off x="5870542" y="3640593"/>
            <a:ext cx="4765679" cy="1818603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71" b="87220" l="9905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25" b="8703"/>
          <a:stretch/>
        </p:blipFill>
        <p:spPr>
          <a:xfrm>
            <a:off x="3831428" y="4776900"/>
            <a:ext cx="4765679" cy="1818603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71" b="87220" l="9905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25" b="8703"/>
          <a:stretch/>
        </p:blipFill>
        <p:spPr>
          <a:xfrm rot="20708039">
            <a:off x="883692" y="1109454"/>
            <a:ext cx="4765679" cy="1818603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71" b="87220" l="9905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25" b="8703"/>
          <a:stretch/>
        </p:blipFill>
        <p:spPr>
          <a:xfrm rot="1400306">
            <a:off x="6406764" y="1263963"/>
            <a:ext cx="4765679" cy="18186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Også fokus indefra…pengene skal række længere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5" name="Pladsholder til tekst 3"/>
          <p:cNvSpPr txBox="1">
            <a:spLocks/>
          </p:cNvSpPr>
          <p:nvPr/>
        </p:nvSpPr>
        <p:spPr>
          <a:xfrm>
            <a:off x="4538324" y="2417765"/>
            <a:ext cx="3415100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Kommunalt omprioriteringsbidrag</a:t>
            </a:r>
          </a:p>
        </p:txBody>
      </p:sp>
      <p:sp>
        <p:nvSpPr>
          <p:cNvPr id="6" name="Pladsholder til tekst 3"/>
          <p:cNvSpPr txBox="1">
            <a:spLocks/>
          </p:cNvSpPr>
          <p:nvPr/>
        </p:nvSpPr>
        <p:spPr>
          <a:xfrm rot="1546299">
            <a:off x="7606538" y="1913875"/>
            <a:ext cx="3115352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Universiteterne skal spare 2 procent årligt</a:t>
            </a:r>
          </a:p>
        </p:txBody>
      </p:sp>
      <p:sp>
        <p:nvSpPr>
          <p:cNvPr id="7" name="Pladsholder til tekst 3"/>
          <p:cNvSpPr txBox="1">
            <a:spLocks/>
          </p:cNvSpPr>
          <p:nvPr/>
        </p:nvSpPr>
        <p:spPr>
          <a:xfrm rot="20582934">
            <a:off x="1537138" y="1805829"/>
            <a:ext cx="3960000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Omstillingsbidrag i staten på</a:t>
            </a:r>
            <a:br>
              <a:rPr lang="da-DK" sz="1800" b="1" dirty="0"/>
            </a:br>
            <a:r>
              <a:rPr lang="da-DK" sz="1800" b="1" dirty="0"/>
              <a:t> 2 procent</a:t>
            </a:r>
          </a:p>
        </p:txBody>
      </p:sp>
      <p:sp>
        <p:nvSpPr>
          <p:cNvPr id="13" name="Pladsholder til tekst 3"/>
          <p:cNvSpPr txBox="1">
            <a:spLocks/>
          </p:cNvSpPr>
          <p:nvPr/>
        </p:nvSpPr>
        <p:spPr>
          <a:xfrm>
            <a:off x="5593488" y="3928095"/>
            <a:ext cx="838361" cy="75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b="1" dirty="0">
              <a:solidFill>
                <a:srgbClr val="FF0000"/>
              </a:solidFill>
            </a:endParaRPr>
          </a:p>
          <a:p>
            <a:endParaRPr lang="da-DK" dirty="0">
              <a:solidFill>
                <a:srgbClr val="FF0000"/>
              </a:solidFill>
            </a:endParaRPr>
          </a:p>
          <a:p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4" name="Pladsholder til tekst 3"/>
          <p:cNvSpPr txBox="1">
            <a:spLocks/>
          </p:cNvSpPr>
          <p:nvPr/>
        </p:nvSpPr>
        <p:spPr>
          <a:xfrm rot="2140889">
            <a:off x="6648216" y="4513211"/>
            <a:ext cx="3960000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Regionalt omprioriteringsbidrag på administrationen </a:t>
            </a:r>
          </a:p>
        </p:txBody>
      </p:sp>
      <p:sp>
        <p:nvSpPr>
          <p:cNvPr id="15" name="Pladsholder til tekst 3"/>
          <p:cNvSpPr txBox="1">
            <a:spLocks/>
          </p:cNvSpPr>
          <p:nvPr/>
        </p:nvSpPr>
        <p:spPr>
          <a:xfrm rot="20775476">
            <a:off x="1517513" y="3502946"/>
            <a:ext cx="3960000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Nedskæringer på forsvarsbudgettet på 2,5 procent</a:t>
            </a:r>
          </a:p>
        </p:txBody>
      </p:sp>
      <p:sp>
        <p:nvSpPr>
          <p:cNvPr id="16" name="Pladsholder til tekst 3"/>
          <p:cNvSpPr txBox="1">
            <a:spLocks/>
          </p:cNvSpPr>
          <p:nvPr/>
        </p:nvSpPr>
        <p:spPr>
          <a:xfrm rot="20254781">
            <a:off x="1286690" y="5008236"/>
            <a:ext cx="3960000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Nyt medieforlig medfører besparelser</a:t>
            </a:r>
          </a:p>
        </p:txBody>
      </p:sp>
      <p:sp>
        <p:nvSpPr>
          <p:cNvPr id="39" name="Pladsholder til tekst 3"/>
          <p:cNvSpPr txBox="1">
            <a:spLocks/>
          </p:cNvSpPr>
          <p:nvPr/>
        </p:nvSpPr>
        <p:spPr>
          <a:xfrm>
            <a:off x="4062134" y="3098479"/>
            <a:ext cx="3130377" cy="329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200" dirty="0"/>
          </a:p>
        </p:txBody>
      </p:sp>
      <p:sp>
        <p:nvSpPr>
          <p:cNvPr id="45" name="Pladsholder til tekst 3"/>
          <p:cNvSpPr txBox="1">
            <a:spLocks/>
          </p:cNvSpPr>
          <p:nvPr/>
        </p:nvSpPr>
        <p:spPr>
          <a:xfrm>
            <a:off x="4538324" y="5567774"/>
            <a:ext cx="3960000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800" b="1" dirty="0"/>
              <a:t>Vandsektoren skal effektiviseres for 1,3 mia. kr.</a:t>
            </a: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5196061" y="365126"/>
            <a:ext cx="1657822" cy="623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52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/>
      <p:bldP spid="15" grpId="0"/>
      <p:bldP spid="16" grpId="0"/>
      <p:bldP spid="39" grpId="0"/>
      <p:bldP spid="4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Partnerskabet for effektive indkøb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da-DK" sz="1800" dirty="0"/>
              <a:t>Partnerskabet er et samarbejde mellem:</a:t>
            </a:r>
          </a:p>
          <a:p>
            <a:r>
              <a:rPr lang="da-DK" dirty="0"/>
              <a:t>Ministeriet for Børn, Undervisning og Ligestilling (MBUL)</a:t>
            </a:r>
          </a:p>
          <a:p>
            <a:r>
              <a:rPr lang="da-DK" dirty="0"/>
              <a:t>Uddannelses- og Forskningsministeriet (UFM)</a:t>
            </a:r>
          </a:p>
          <a:p>
            <a:r>
              <a:rPr lang="da-DK" dirty="0"/>
              <a:t>SKI (Staten og Kommunernes Indkøbsservice)</a:t>
            </a:r>
          </a:p>
          <a:p>
            <a:endParaRPr lang="da-DK" dirty="0"/>
          </a:p>
          <a:p>
            <a:r>
              <a:rPr lang="da-DK" sz="1800" dirty="0"/>
              <a:t>Partnerskabsaftalens formål er:</a:t>
            </a:r>
          </a:p>
          <a:p>
            <a:r>
              <a:rPr lang="da-DK" dirty="0"/>
              <a:t>at understøtte effektive indkøb på de selvejende institutioner gennem videndeling,  erfaringsudveksling og formidling af gode indkøbsaftaler.</a:t>
            </a:r>
          </a:p>
          <a:p>
            <a:endParaRPr lang="da-DK" dirty="0"/>
          </a:p>
          <a:p>
            <a:r>
              <a:rPr lang="da-DK" sz="1800" dirty="0"/>
              <a:t>Rådgivningsgruppen:</a:t>
            </a:r>
          </a:p>
          <a:p>
            <a:r>
              <a:rPr lang="da-DK" dirty="0"/>
              <a:t>leder arbejdet med at omsætte partnerskabets formål i konkrete initiativer og projekter</a:t>
            </a:r>
          </a:p>
          <a:p>
            <a:r>
              <a:rPr lang="da-DK" dirty="0"/>
              <a:t>består af 13 institutionsrepræsentanter udpeget af at lederforeningerne</a:t>
            </a:r>
          </a:p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72" y="1296000"/>
            <a:ext cx="4113028" cy="413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7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b="7816"/>
          <a:stretch>
            <a:fillRect/>
          </a:stretch>
        </p:blipFill>
        <p:spPr/>
      </p:pic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0" y="2325600"/>
            <a:ext cx="6555346" cy="99714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Fællesindkøb og samarbejde</a:t>
            </a:r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037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wf\AppData\Local\Microsoft\Windows\Temporary Internet Files\Content.Outlook\7GWZVW05\13966_SKI_Vejviser_Var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45" y="1137332"/>
            <a:ext cx="3340541" cy="472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wf\AppData\Local\Microsoft\Windows\Temporary Internet Files\Content.Outlook\7GWZVW05\13966_SKI_Vejviser_I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7"/>
          <a:stretch/>
        </p:blipFill>
        <p:spPr bwMode="auto">
          <a:xfrm>
            <a:off x="9301954" y="1138379"/>
            <a:ext cx="2780446" cy="472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4050" y="270674"/>
            <a:ext cx="6393601" cy="741936"/>
          </a:xfrm>
        </p:spPr>
        <p:txBody>
          <a:bodyPr>
            <a:normAutofit fontScale="90000"/>
          </a:bodyPr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>Et bud på en hensigtsmæssig arbejdsdeling om udbud og indgåelse af indkøbsaftaler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624050" y="1555379"/>
            <a:ext cx="6395632" cy="38877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Institutionerne selv</a:t>
            </a:r>
            <a:endParaRPr lang="da-DK" dirty="0"/>
          </a:p>
          <a:p>
            <a:pPr>
              <a:spcBef>
                <a:spcPts val="600"/>
              </a:spcBef>
            </a:pPr>
            <a:r>
              <a:rPr lang="da-DK" dirty="0"/>
              <a:t>Tæt på kerneydelsen</a:t>
            </a:r>
          </a:p>
          <a:p>
            <a:pPr>
              <a:spcBef>
                <a:spcPts val="600"/>
              </a:spcBef>
            </a:pPr>
            <a:r>
              <a:rPr lang="da-DK" dirty="0"/>
              <a:t>Institutionsspecifikke prioriteringer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SKI en samarbejdspartner </a:t>
            </a:r>
          </a:p>
          <a:p>
            <a:pPr>
              <a:spcBef>
                <a:spcPts val="600"/>
              </a:spcBef>
            </a:pPr>
            <a:r>
              <a:rPr lang="da-DK" dirty="0"/>
              <a:t>Standardvarer og områder</a:t>
            </a:r>
          </a:p>
          <a:p>
            <a:pPr>
              <a:spcBef>
                <a:spcPts val="600"/>
              </a:spcBef>
            </a:pPr>
            <a:r>
              <a:rPr lang="da-DK" dirty="0"/>
              <a:t>Komplekse ydelser og it-løsninger</a:t>
            </a:r>
          </a:p>
        </p:txBody>
      </p:sp>
    </p:spTree>
    <p:extLst>
      <p:ext uri="{BB962C8B-B14F-4D97-AF65-F5344CB8AC3E}">
        <p14:creationId xmlns:p14="http://schemas.microsoft.com/office/powerpoint/2010/main" val="46740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Indkøbssamarbejde – virker!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Løftestængerne er: </a:t>
            </a:r>
          </a:p>
          <a:p>
            <a:r>
              <a:rPr lang="da-DK" dirty="0"/>
              <a:t>Volumen </a:t>
            </a:r>
          </a:p>
          <a:p>
            <a:r>
              <a:rPr lang="da-DK" dirty="0"/>
              <a:t>Forpligtelse</a:t>
            </a:r>
          </a:p>
          <a:p>
            <a:r>
              <a:rPr lang="da-DK" dirty="0"/>
              <a:t>Standardisering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Sidegevinsten er:</a:t>
            </a:r>
          </a:p>
          <a:p>
            <a:r>
              <a:rPr lang="da-DK" dirty="0"/>
              <a:t>Procesbesparelser udbud og drift</a:t>
            </a:r>
          </a:p>
        </p:txBody>
      </p:sp>
      <p:sp>
        <p:nvSpPr>
          <p:cNvPr id="11" name="Lodret skriftrulle 10"/>
          <p:cNvSpPr/>
          <p:nvPr/>
        </p:nvSpPr>
        <p:spPr>
          <a:xfrm>
            <a:off x="6764622" y="1296000"/>
            <a:ext cx="2517831" cy="3564073"/>
          </a:xfrm>
          <a:prstGeom prst="verticalScroll">
            <a:avLst/>
          </a:prstGeom>
          <a:solidFill>
            <a:srgbClr val="E7E5D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dirty="0" err="1"/>
          </a:p>
        </p:txBody>
      </p:sp>
      <p:sp>
        <p:nvSpPr>
          <p:cNvPr id="12" name="Tekstfelt 11"/>
          <p:cNvSpPr txBox="1"/>
          <p:nvPr/>
        </p:nvSpPr>
        <p:spPr>
          <a:xfrm>
            <a:off x="9325494" y="2012869"/>
            <a:ext cx="38444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Statens indkøb og SKI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9325494" y="3022538"/>
            <a:ext cx="38444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Indkøbsfællesskaber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9325494" y="3998987"/>
            <a:ext cx="38444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Egne aftaler</a:t>
            </a:r>
          </a:p>
        </p:txBody>
      </p:sp>
      <p:cxnSp>
        <p:nvCxnSpPr>
          <p:cNvPr id="15" name="Lige forbindelse 14"/>
          <p:cNvCxnSpPr/>
          <p:nvPr/>
        </p:nvCxnSpPr>
        <p:spPr>
          <a:xfrm>
            <a:off x="6764622" y="2699077"/>
            <a:ext cx="669674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992" y="3780397"/>
            <a:ext cx="6718374" cy="30483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7635734" y="1739137"/>
            <a:ext cx="1368152" cy="4031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r>
              <a:rPr lang="da-DK" sz="800" dirty="0"/>
              <a:t>Indkøbsområde</a:t>
            </a:r>
          </a:p>
          <a:p>
            <a:endParaRPr lang="da-DK" sz="800" dirty="0"/>
          </a:p>
          <a:p>
            <a:endParaRPr lang="da-DK" dirty="0"/>
          </a:p>
          <a:p>
            <a:endParaRPr lang="da-DK" sz="1800" dirty="0"/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96282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Volumen, samarbejde og stordriftsfordele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1" y="2304878"/>
            <a:ext cx="1141522" cy="114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02" y="3937847"/>
            <a:ext cx="1141522" cy="114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80" y="3997074"/>
            <a:ext cx="1141522" cy="114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01" y="3261955"/>
            <a:ext cx="1141522" cy="114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02" y="1978284"/>
            <a:ext cx="1141522" cy="114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865" y="2231869"/>
            <a:ext cx="4647935" cy="30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0792"/>
      </p:ext>
    </p:extLst>
  </p:cSld>
  <p:clrMapOvr>
    <a:masterClrMapping/>
  </p:clrMapOvr>
</p:sld>
</file>

<file path=ppt/theme/theme1.xml><?xml version="1.0" encoding="utf-8"?>
<a:theme xmlns:a="http://schemas.openxmlformats.org/drawingml/2006/main" name="SKI PowerPoint v3.0">
  <a:themeElements>
    <a:clrScheme name="SKI 2016 farver">
      <a:dk1>
        <a:srgbClr val="2A2A2A"/>
      </a:dk1>
      <a:lt1>
        <a:srgbClr val="FFFFFF"/>
      </a:lt1>
      <a:dk2>
        <a:srgbClr val="063A40"/>
      </a:dk2>
      <a:lt2>
        <a:srgbClr val="E6ECE9"/>
      </a:lt2>
      <a:accent1>
        <a:srgbClr val="004A64"/>
      </a:accent1>
      <a:accent2>
        <a:srgbClr val="637575"/>
      </a:accent2>
      <a:accent3>
        <a:srgbClr val="68B1D2"/>
      </a:accent3>
      <a:accent4>
        <a:srgbClr val="6AC3AD"/>
      </a:accent4>
      <a:accent5>
        <a:srgbClr val="DF4777"/>
      </a:accent5>
      <a:accent6>
        <a:srgbClr val="EDBF15"/>
      </a:accent6>
      <a:hlink>
        <a:srgbClr val="0563C1"/>
      </a:hlink>
      <a:folHlink>
        <a:srgbClr val="954F72"/>
      </a:folHlink>
    </a:clrScheme>
    <a:fontScheme name="SKI Font v3.0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buClr>
            <a:srgbClr val="073951"/>
          </a:buClr>
          <a:buSzPct val="120000"/>
          <a:defRPr sz="1200" b="1" noProof="1" smtClean="0">
            <a:solidFill>
              <a:schemeClr val="tx2"/>
            </a:solidFill>
            <a:latin typeface="+mn-lt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KI - 16x9 - Grøn.potx" id="{88C9B364-0BAE-4A1D-AC8C-298D92A81FED}" vid="{CD913AD0-97EB-48E0-ADD4-34B7A158FFA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3898</TotalTime>
  <Words>678</Words>
  <Application>Microsoft Office PowerPoint</Application>
  <PresentationFormat>Brugerdefineret</PresentationFormat>
  <Paragraphs>160</Paragraphs>
  <Slides>19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SKI PowerPoint v3.0</vt:lpstr>
      <vt:lpstr>PowerPoint-præsentation</vt:lpstr>
      <vt:lpstr>Temaer:</vt:lpstr>
      <vt:lpstr>Stort eksternt fokus på offentligt indkøb</vt:lpstr>
      <vt:lpstr>Også fokus indefra…pengene skal række længere</vt:lpstr>
      <vt:lpstr>Partnerskabet for effektive indkøb</vt:lpstr>
      <vt:lpstr>Fællesindkøb og samarbejde</vt:lpstr>
      <vt:lpstr> Et bud på en hensigtsmæssig arbejdsdeling om udbud og indgåelse af indkøbsaftaler </vt:lpstr>
      <vt:lpstr>Indkøbssamarbejde – virker!</vt:lpstr>
      <vt:lpstr>Volumen, samarbejde og stordriftsfordele</vt:lpstr>
      <vt:lpstr>Institutionernes vej til reelle besparelser – høj grad af aftaleanvendelse</vt:lpstr>
      <vt:lpstr>Interessemodsætninger</vt:lpstr>
      <vt:lpstr>Hvordan sikrer vi i fællesskab effektive indkøb</vt:lpstr>
      <vt:lpstr>Kort om regler og tærskelværdier for udbud</vt:lpstr>
      <vt:lpstr>Tærskelværdierne for EU-udbud</vt:lpstr>
      <vt:lpstr>Hvordan skal indkøbene konkurrenceudsættes efter den nye udbudslov?</vt:lpstr>
      <vt:lpstr>Relevante rammeaftaler til at understøtte effektiv indkøb og drift på bygnings- og service området</vt:lpstr>
      <vt:lpstr>Relevante rammeaftaler</vt:lpstr>
      <vt:lpstr>Uddybende slides om relevante rammeaftaler, der kan understøtte effektiv drift og indkøb på bygnings- og serviceområdet   (udsendes efterfølgende til inspiration)</vt:lpstr>
      <vt:lpstr>Tak for i dag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Michael Hamer</dc:creator>
  <cp:lastModifiedBy>Undervisningsministeriet</cp:lastModifiedBy>
  <cp:revision>80</cp:revision>
  <cp:lastPrinted>2016-11-04T12:48:53Z</cp:lastPrinted>
  <dcterms:created xsi:type="dcterms:W3CDTF">2016-04-04T13:26:10Z</dcterms:created>
  <dcterms:modified xsi:type="dcterms:W3CDTF">2016-11-16T13:18:17Z</dcterms:modified>
</cp:coreProperties>
</file>