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11" r:id="rId2"/>
    <p:sldId id="328" r:id="rId3"/>
    <p:sldId id="313" r:id="rId4"/>
    <p:sldId id="312" r:id="rId5"/>
    <p:sldId id="315" r:id="rId6"/>
    <p:sldId id="319" r:id="rId7"/>
    <p:sldId id="316" r:id="rId8"/>
    <p:sldId id="329" r:id="rId9"/>
    <p:sldId id="317" r:id="rId10"/>
    <p:sldId id="318" r:id="rId11"/>
    <p:sldId id="314" r:id="rId12"/>
    <p:sldId id="327" r:id="rId13"/>
    <p:sldId id="321" r:id="rId14"/>
    <p:sldId id="322" r:id="rId15"/>
    <p:sldId id="323" r:id="rId16"/>
    <p:sldId id="324" r:id="rId17"/>
    <p:sldId id="325" r:id="rId18"/>
    <p:sldId id="326" r:id="rId19"/>
  </p:sldIdLst>
  <p:sldSz cx="9906000" cy="6858000" type="A4"/>
  <p:notesSz cx="9926638" cy="6797675"/>
  <p:defaultTextStyle>
    <a:defPPr>
      <a:defRPr lang="da-DK"/>
    </a:defPPr>
    <a:lvl1pPr algn="l" rtl="0" fontAlgn="base">
      <a:spcBef>
        <a:spcPct val="0"/>
      </a:spcBef>
      <a:spcAft>
        <a:spcPct val="0"/>
      </a:spcAft>
      <a:defRPr kern="1200">
        <a:solidFill>
          <a:schemeClr val="tx1"/>
        </a:solidFill>
        <a:latin typeface="Arial" charset="0"/>
        <a:ea typeface="+mn-ea"/>
        <a:cs typeface="+mn-cs"/>
      </a:defRPr>
    </a:lvl1pPr>
    <a:lvl2pPr marL="515807" algn="l" rtl="0" fontAlgn="base">
      <a:spcBef>
        <a:spcPct val="0"/>
      </a:spcBef>
      <a:spcAft>
        <a:spcPct val="0"/>
      </a:spcAft>
      <a:defRPr kern="1200">
        <a:solidFill>
          <a:schemeClr val="tx1"/>
        </a:solidFill>
        <a:latin typeface="Arial" charset="0"/>
        <a:ea typeface="+mn-ea"/>
        <a:cs typeface="+mn-cs"/>
      </a:defRPr>
    </a:lvl2pPr>
    <a:lvl3pPr marL="1031614" algn="l" rtl="0" fontAlgn="base">
      <a:spcBef>
        <a:spcPct val="0"/>
      </a:spcBef>
      <a:spcAft>
        <a:spcPct val="0"/>
      </a:spcAft>
      <a:defRPr kern="1200">
        <a:solidFill>
          <a:schemeClr val="tx1"/>
        </a:solidFill>
        <a:latin typeface="Arial" charset="0"/>
        <a:ea typeface="+mn-ea"/>
        <a:cs typeface="+mn-cs"/>
      </a:defRPr>
    </a:lvl3pPr>
    <a:lvl4pPr marL="1547421" algn="l" rtl="0" fontAlgn="base">
      <a:spcBef>
        <a:spcPct val="0"/>
      </a:spcBef>
      <a:spcAft>
        <a:spcPct val="0"/>
      </a:spcAft>
      <a:defRPr kern="1200">
        <a:solidFill>
          <a:schemeClr val="tx1"/>
        </a:solidFill>
        <a:latin typeface="Arial" charset="0"/>
        <a:ea typeface="+mn-ea"/>
        <a:cs typeface="+mn-cs"/>
      </a:defRPr>
    </a:lvl4pPr>
    <a:lvl5pPr marL="2063227" algn="l" rtl="0" fontAlgn="base">
      <a:spcBef>
        <a:spcPct val="0"/>
      </a:spcBef>
      <a:spcAft>
        <a:spcPct val="0"/>
      </a:spcAft>
      <a:defRPr kern="1200">
        <a:solidFill>
          <a:schemeClr val="tx1"/>
        </a:solidFill>
        <a:latin typeface="Arial" charset="0"/>
        <a:ea typeface="+mn-ea"/>
        <a:cs typeface="+mn-cs"/>
      </a:defRPr>
    </a:lvl5pPr>
    <a:lvl6pPr marL="2579034" algn="l" defTabSz="1031614" rtl="0" eaLnBrk="1" latinLnBrk="0" hangingPunct="1">
      <a:defRPr kern="1200">
        <a:solidFill>
          <a:schemeClr val="tx1"/>
        </a:solidFill>
        <a:latin typeface="Arial" charset="0"/>
        <a:ea typeface="+mn-ea"/>
        <a:cs typeface="+mn-cs"/>
      </a:defRPr>
    </a:lvl6pPr>
    <a:lvl7pPr marL="3094842" algn="l" defTabSz="1031614" rtl="0" eaLnBrk="1" latinLnBrk="0" hangingPunct="1">
      <a:defRPr kern="1200">
        <a:solidFill>
          <a:schemeClr val="tx1"/>
        </a:solidFill>
        <a:latin typeface="Arial" charset="0"/>
        <a:ea typeface="+mn-ea"/>
        <a:cs typeface="+mn-cs"/>
      </a:defRPr>
    </a:lvl7pPr>
    <a:lvl8pPr marL="3610648" algn="l" defTabSz="1031614" rtl="0" eaLnBrk="1" latinLnBrk="0" hangingPunct="1">
      <a:defRPr kern="1200">
        <a:solidFill>
          <a:schemeClr val="tx1"/>
        </a:solidFill>
        <a:latin typeface="Arial" charset="0"/>
        <a:ea typeface="+mn-ea"/>
        <a:cs typeface="+mn-cs"/>
      </a:defRPr>
    </a:lvl8pPr>
    <a:lvl9pPr marL="4126455" algn="l" defTabSz="1031614"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1">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72" autoAdjust="0"/>
    <p:restoredTop sz="94643" autoAdjust="0"/>
  </p:normalViewPr>
  <p:slideViewPr>
    <p:cSldViewPr>
      <p:cViewPr>
        <p:scale>
          <a:sx n="110" d="100"/>
          <a:sy n="110" d="100"/>
        </p:scale>
        <p:origin x="-666" y="-42"/>
      </p:cViewPr>
      <p:guideLst>
        <p:guide orient="horz" pos="2161"/>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4302125" cy="3397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da-DK" dirty="0"/>
          </a:p>
        </p:txBody>
      </p:sp>
      <p:sp>
        <p:nvSpPr>
          <p:cNvPr id="3" name="Pladsholder til dato 2"/>
          <p:cNvSpPr>
            <a:spLocks noGrp="1"/>
          </p:cNvSpPr>
          <p:nvPr>
            <p:ph type="dt" sz="quarter" idx="1"/>
          </p:nvPr>
        </p:nvSpPr>
        <p:spPr>
          <a:xfrm>
            <a:off x="5621338" y="0"/>
            <a:ext cx="4303712" cy="33972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5392774C-041D-4905-978C-FFE3F21C8F2F}" type="datetimeFigureOut">
              <a:rPr lang="da-DK"/>
              <a:pPr>
                <a:defRPr/>
              </a:pPr>
              <a:t>15-04-2016</a:t>
            </a:fld>
            <a:endParaRPr lang="da-DK" dirty="0"/>
          </a:p>
        </p:txBody>
      </p:sp>
      <p:sp>
        <p:nvSpPr>
          <p:cNvPr id="4" name="Pladsholder til sidefod 3"/>
          <p:cNvSpPr>
            <a:spLocks noGrp="1"/>
          </p:cNvSpPr>
          <p:nvPr>
            <p:ph type="ftr" sz="quarter" idx="2"/>
          </p:nvPr>
        </p:nvSpPr>
        <p:spPr>
          <a:xfrm>
            <a:off x="0" y="6456363"/>
            <a:ext cx="4302125" cy="3397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da-DK" dirty="0"/>
          </a:p>
        </p:txBody>
      </p:sp>
      <p:sp>
        <p:nvSpPr>
          <p:cNvPr id="5" name="Pladsholder til diasnummer 4"/>
          <p:cNvSpPr>
            <a:spLocks noGrp="1"/>
          </p:cNvSpPr>
          <p:nvPr>
            <p:ph type="sldNum" sz="quarter" idx="3"/>
          </p:nvPr>
        </p:nvSpPr>
        <p:spPr>
          <a:xfrm>
            <a:off x="5621338" y="6456363"/>
            <a:ext cx="4303712" cy="339725"/>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9B84B85E-48BF-4D9F-9E32-CC114E933A3B}" type="slidenum">
              <a:rPr lang="da-DK"/>
              <a:pPr>
                <a:defRPr/>
              </a:pPr>
              <a:t>‹nr.›</a:t>
            </a:fld>
            <a:endParaRPr lang="da-DK" dirty="0"/>
          </a:p>
        </p:txBody>
      </p:sp>
    </p:spTree>
    <p:extLst>
      <p:ext uri="{BB962C8B-B14F-4D97-AF65-F5344CB8AC3E}">
        <p14:creationId xmlns:p14="http://schemas.microsoft.com/office/powerpoint/2010/main" val="2801633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4302125" cy="3397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da-DK" dirty="0"/>
          </a:p>
        </p:txBody>
      </p:sp>
      <p:sp>
        <p:nvSpPr>
          <p:cNvPr id="3" name="Pladsholder til dato 2"/>
          <p:cNvSpPr>
            <a:spLocks noGrp="1"/>
          </p:cNvSpPr>
          <p:nvPr>
            <p:ph type="dt" idx="1"/>
          </p:nvPr>
        </p:nvSpPr>
        <p:spPr>
          <a:xfrm>
            <a:off x="5622925" y="0"/>
            <a:ext cx="4302125" cy="33972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3B945BC-9CEE-451E-9FFC-DB3ECE29CF69}" type="datetimeFigureOut">
              <a:rPr lang="da-DK"/>
              <a:pPr>
                <a:defRPr/>
              </a:pPr>
              <a:t>15-04-2016</a:t>
            </a:fld>
            <a:endParaRPr lang="da-DK" dirty="0"/>
          </a:p>
        </p:txBody>
      </p:sp>
      <p:sp>
        <p:nvSpPr>
          <p:cNvPr id="4" name="Pladsholder til diasbillede 3"/>
          <p:cNvSpPr>
            <a:spLocks noGrp="1" noRot="1" noChangeAspect="1"/>
          </p:cNvSpPr>
          <p:nvPr>
            <p:ph type="sldImg" idx="2"/>
          </p:nvPr>
        </p:nvSpPr>
        <p:spPr>
          <a:xfrm>
            <a:off x="3122613" y="509588"/>
            <a:ext cx="3681412" cy="2549525"/>
          </a:xfrm>
          <a:prstGeom prst="rect">
            <a:avLst/>
          </a:prstGeom>
          <a:noFill/>
          <a:ln w="12700">
            <a:solidFill>
              <a:prstClr val="black"/>
            </a:solidFill>
          </a:ln>
        </p:spPr>
        <p:txBody>
          <a:bodyPr vert="horz" lIns="91440" tIns="45720" rIns="91440" bIns="45720" rtlCol="0" anchor="ctr"/>
          <a:lstStyle/>
          <a:p>
            <a:pPr lvl="0"/>
            <a:endParaRPr lang="da-DK" noProof="0" dirty="0"/>
          </a:p>
        </p:txBody>
      </p:sp>
      <p:sp>
        <p:nvSpPr>
          <p:cNvPr id="5" name="Pladsholder til noter 4"/>
          <p:cNvSpPr>
            <a:spLocks noGrp="1"/>
          </p:cNvSpPr>
          <p:nvPr>
            <p:ph type="body" sz="quarter" idx="3"/>
          </p:nvPr>
        </p:nvSpPr>
        <p:spPr>
          <a:xfrm>
            <a:off x="992188" y="3228975"/>
            <a:ext cx="7942262" cy="3059113"/>
          </a:xfrm>
          <a:prstGeom prst="rect">
            <a:avLst/>
          </a:prstGeom>
        </p:spPr>
        <p:txBody>
          <a:bodyPr vert="horz" lIns="91440" tIns="45720" rIns="91440" bIns="45720" rtlCol="0">
            <a:normAutofit/>
          </a:bodyPr>
          <a:lstStyle/>
          <a:p>
            <a:pPr lvl="0"/>
            <a:r>
              <a:rPr lang="da-DK" noProof="0" smtClean="0"/>
              <a:t>Klik for at redigere typografi i masteren</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a:p>
        </p:txBody>
      </p:sp>
      <p:sp>
        <p:nvSpPr>
          <p:cNvPr id="6" name="Pladsholder til sidefod 5"/>
          <p:cNvSpPr>
            <a:spLocks noGrp="1"/>
          </p:cNvSpPr>
          <p:nvPr>
            <p:ph type="ftr" sz="quarter" idx="4"/>
          </p:nvPr>
        </p:nvSpPr>
        <p:spPr>
          <a:xfrm>
            <a:off x="0" y="6456363"/>
            <a:ext cx="4302125" cy="3397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da-DK" dirty="0"/>
          </a:p>
        </p:txBody>
      </p:sp>
      <p:sp>
        <p:nvSpPr>
          <p:cNvPr id="7" name="Pladsholder til diasnummer 6"/>
          <p:cNvSpPr>
            <a:spLocks noGrp="1"/>
          </p:cNvSpPr>
          <p:nvPr>
            <p:ph type="sldNum" sz="quarter" idx="5"/>
          </p:nvPr>
        </p:nvSpPr>
        <p:spPr>
          <a:xfrm>
            <a:off x="5622925" y="6456363"/>
            <a:ext cx="4302125" cy="339725"/>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D2A30A6F-4515-4F89-B7D7-EE14AAA3D03A}" type="slidenum">
              <a:rPr lang="da-DK"/>
              <a:pPr>
                <a:defRPr/>
              </a:pPr>
              <a:t>‹nr.›</a:t>
            </a:fld>
            <a:endParaRPr lang="da-DK" dirty="0"/>
          </a:p>
        </p:txBody>
      </p:sp>
    </p:spTree>
    <p:extLst>
      <p:ext uri="{BB962C8B-B14F-4D97-AF65-F5344CB8AC3E}">
        <p14:creationId xmlns:p14="http://schemas.microsoft.com/office/powerpoint/2010/main" val="33741027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mn-lt"/>
        <a:ea typeface="+mn-ea"/>
        <a:cs typeface="+mn-cs"/>
      </a:defRPr>
    </a:lvl1pPr>
    <a:lvl2pPr marL="515807" algn="l" rtl="0" eaLnBrk="0" fontAlgn="base" hangingPunct="0">
      <a:spcBef>
        <a:spcPct val="30000"/>
      </a:spcBef>
      <a:spcAft>
        <a:spcPct val="0"/>
      </a:spcAft>
      <a:defRPr sz="1400" kern="1200">
        <a:solidFill>
          <a:schemeClr val="tx1"/>
        </a:solidFill>
        <a:latin typeface="+mn-lt"/>
        <a:ea typeface="+mn-ea"/>
        <a:cs typeface="+mn-cs"/>
      </a:defRPr>
    </a:lvl2pPr>
    <a:lvl3pPr marL="1031614" algn="l" rtl="0" eaLnBrk="0" fontAlgn="base" hangingPunct="0">
      <a:spcBef>
        <a:spcPct val="30000"/>
      </a:spcBef>
      <a:spcAft>
        <a:spcPct val="0"/>
      </a:spcAft>
      <a:defRPr sz="1400" kern="1200">
        <a:solidFill>
          <a:schemeClr val="tx1"/>
        </a:solidFill>
        <a:latin typeface="+mn-lt"/>
        <a:ea typeface="+mn-ea"/>
        <a:cs typeface="+mn-cs"/>
      </a:defRPr>
    </a:lvl3pPr>
    <a:lvl4pPr marL="1547421" algn="l" rtl="0" eaLnBrk="0" fontAlgn="base" hangingPunct="0">
      <a:spcBef>
        <a:spcPct val="30000"/>
      </a:spcBef>
      <a:spcAft>
        <a:spcPct val="0"/>
      </a:spcAft>
      <a:defRPr sz="1400" kern="1200">
        <a:solidFill>
          <a:schemeClr val="tx1"/>
        </a:solidFill>
        <a:latin typeface="+mn-lt"/>
        <a:ea typeface="+mn-ea"/>
        <a:cs typeface="+mn-cs"/>
      </a:defRPr>
    </a:lvl4pPr>
    <a:lvl5pPr marL="2063227" algn="l" rtl="0" eaLnBrk="0" fontAlgn="base" hangingPunct="0">
      <a:spcBef>
        <a:spcPct val="30000"/>
      </a:spcBef>
      <a:spcAft>
        <a:spcPct val="0"/>
      </a:spcAft>
      <a:defRPr sz="1400" kern="1200">
        <a:solidFill>
          <a:schemeClr val="tx1"/>
        </a:solidFill>
        <a:latin typeface="+mn-lt"/>
        <a:ea typeface="+mn-ea"/>
        <a:cs typeface="+mn-cs"/>
      </a:defRPr>
    </a:lvl5pPr>
    <a:lvl6pPr marL="2579034" algn="l" defTabSz="1031614" rtl="0" eaLnBrk="1" latinLnBrk="0" hangingPunct="1">
      <a:defRPr sz="1400" kern="1200">
        <a:solidFill>
          <a:schemeClr val="tx1"/>
        </a:solidFill>
        <a:latin typeface="+mn-lt"/>
        <a:ea typeface="+mn-ea"/>
        <a:cs typeface="+mn-cs"/>
      </a:defRPr>
    </a:lvl6pPr>
    <a:lvl7pPr marL="3094842" algn="l" defTabSz="1031614" rtl="0" eaLnBrk="1" latinLnBrk="0" hangingPunct="1">
      <a:defRPr sz="1400" kern="1200">
        <a:solidFill>
          <a:schemeClr val="tx1"/>
        </a:solidFill>
        <a:latin typeface="+mn-lt"/>
        <a:ea typeface="+mn-ea"/>
        <a:cs typeface="+mn-cs"/>
      </a:defRPr>
    </a:lvl7pPr>
    <a:lvl8pPr marL="3610648" algn="l" defTabSz="1031614" rtl="0" eaLnBrk="1" latinLnBrk="0" hangingPunct="1">
      <a:defRPr sz="1400" kern="1200">
        <a:solidFill>
          <a:schemeClr val="tx1"/>
        </a:solidFill>
        <a:latin typeface="+mn-lt"/>
        <a:ea typeface="+mn-ea"/>
        <a:cs typeface="+mn-cs"/>
      </a:defRPr>
    </a:lvl8pPr>
    <a:lvl9pPr marL="4126455" algn="l" defTabSz="1031614"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pPr>
              <a:defRPr/>
            </a:pPr>
            <a:fld id="{D2A30A6F-4515-4F89-B7D7-EE14AAA3D03A}" type="slidenum">
              <a:rPr lang="da-DK" smtClean="0"/>
              <a:pPr>
                <a:defRPr/>
              </a:pPr>
              <a:t>2</a:t>
            </a:fld>
            <a:endParaRPr lang="da-DK" dirty="0"/>
          </a:p>
        </p:txBody>
      </p:sp>
    </p:spTree>
    <p:extLst>
      <p:ext uri="{BB962C8B-B14F-4D97-AF65-F5344CB8AC3E}">
        <p14:creationId xmlns:p14="http://schemas.microsoft.com/office/powerpoint/2010/main" val="1400769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pPr>
              <a:defRPr/>
            </a:pPr>
            <a:fld id="{D2A30A6F-4515-4F89-B7D7-EE14AAA3D03A}" type="slidenum">
              <a:rPr lang="da-DK" smtClean="0"/>
              <a:pPr>
                <a:defRPr/>
              </a:pPr>
              <a:t>7</a:t>
            </a:fld>
            <a:endParaRPr lang="da-DK" dirty="0"/>
          </a:p>
        </p:txBody>
      </p:sp>
    </p:spTree>
    <p:extLst>
      <p:ext uri="{BB962C8B-B14F-4D97-AF65-F5344CB8AC3E}">
        <p14:creationId xmlns:p14="http://schemas.microsoft.com/office/powerpoint/2010/main" val="3213971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4" name="Pladsholder til indhold 3"/>
          <p:cNvSpPr>
            <a:spLocks noGrp="1"/>
          </p:cNvSpPr>
          <p:nvPr>
            <p:ph sz="half" idx="2"/>
          </p:nvPr>
        </p:nvSpPr>
        <p:spPr>
          <a:xfrm>
            <a:off x="6191260" y="1371013"/>
            <a:ext cx="3219441" cy="4115972"/>
          </a:xfrm>
          <a:solidFill>
            <a:schemeClr val="accent1">
              <a:lumMod val="75000"/>
            </a:schemeClr>
          </a:solidFill>
          <a:ln w="0">
            <a:noFill/>
          </a:ln>
          <a:effectLst>
            <a:outerShdw blurRad="76200" dir="13500000" sy="23000" kx="1200000" algn="br" rotWithShape="0">
              <a:prstClr val="black">
                <a:alpha val="20000"/>
              </a:prstClr>
            </a:outerShdw>
          </a:effectLst>
          <a:scene3d>
            <a:camera prst="orthographicFront"/>
            <a:lightRig rig="twoPt" dir="t"/>
          </a:scene3d>
          <a:sp3d prstMaterial="plastic">
            <a:bevelT w="228600" h="101600" prst="coolSlant"/>
          </a:sp3d>
        </p:spPr>
        <p:txBody>
          <a:bodyPr/>
          <a:lstStyle>
            <a:lvl1pPr>
              <a:defRPr sz="2300" b="1">
                <a:solidFill>
                  <a:schemeClr val="tx2">
                    <a:lumMod val="75000"/>
                  </a:schemeClr>
                </a:solidFill>
              </a:defRPr>
            </a:lvl1pPr>
            <a:lvl2pPr>
              <a:defRPr sz="1600">
                <a:latin typeface="Verdana" pitchFamily="34" charset="0"/>
                <a:ea typeface="Verdana" pitchFamily="34" charset="0"/>
                <a:cs typeface="Verdana" pitchFamily="34" charset="0"/>
              </a:defRPr>
            </a:lvl2pPr>
            <a:lvl3pPr>
              <a:defRPr sz="2300"/>
            </a:lvl3pPr>
            <a:lvl4pPr>
              <a:defRPr sz="2000"/>
            </a:lvl4pPr>
            <a:lvl5pPr>
              <a:defRPr sz="2000"/>
            </a:lvl5pPr>
            <a:lvl6pPr>
              <a:defRPr sz="2000"/>
            </a:lvl6pPr>
            <a:lvl7pPr>
              <a:defRPr sz="2000"/>
            </a:lvl7pPr>
            <a:lvl8pPr>
              <a:defRPr sz="2000"/>
            </a:lvl8pPr>
            <a:lvl9pPr>
              <a:defRPr sz="2000"/>
            </a:lvl9pPr>
          </a:lstStyle>
          <a:p>
            <a:pPr lvl="0"/>
            <a:r>
              <a:rPr lang="da-DK" dirty="0" smtClean="0"/>
              <a:t>Klik for at redigere typografi i masteren</a:t>
            </a:r>
          </a:p>
          <a:p>
            <a:pPr lvl="1"/>
            <a:r>
              <a:rPr lang="da-DK" dirty="0" smtClean="0"/>
              <a:t>Andet niveau</a:t>
            </a:r>
            <a:endParaRPr lang="da-DK" dirty="0"/>
          </a:p>
        </p:txBody>
      </p:sp>
      <p:sp>
        <p:nvSpPr>
          <p:cNvPr id="3" name="Pladsholder til indhold 2"/>
          <p:cNvSpPr>
            <a:spLocks noGrp="1"/>
          </p:cNvSpPr>
          <p:nvPr>
            <p:ph sz="half" idx="1"/>
          </p:nvPr>
        </p:nvSpPr>
        <p:spPr>
          <a:xfrm>
            <a:off x="2553874" y="1371013"/>
            <a:ext cx="3173038" cy="4115972"/>
          </a:xfrm>
          <a:solidFill>
            <a:schemeClr val="accent1">
              <a:lumMod val="75000"/>
            </a:schemeClr>
          </a:solidFill>
          <a:ln w="0">
            <a:noFill/>
          </a:ln>
          <a:effectLst>
            <a:outerShdw blurRad="76200" dir="13500000" sy="23000" kx="1200000" algn="br" rotWithShape="0">
              <a:prstClr val="black">
                <a:alpha val="20000"/>
              </a:prstClr>
            </a:outerShdw>
          </a:effectLst>
          <a:scene3d>
            <a:camera prst="orthographicFront"/>
            <a:lightRig rig="twoPt" dir="t"/>
          </a:scene3d>
          <a:sp3d prstMaterial="plastic">
            <a:bevelT w="228600" h="101600" prst="coolSlant"/>
          </a:sp3d>
        </p:spPr>
        <p:txBody>
          <a:bodyPr/>
          <a:lstStyle>
            <a:lvl1pPr>
              <a:defRPr sz="2300" b="1" baseline="0">
                <a:solidFill>
                  <a:schemeClr val="tx2">
                    <a:lumMod val="75000"/>
                  </a:schemeClr>
                </a:solidFill>
              </a:defRPr>
            </a:lvl1pPr>
            <a:lvl2pPr>
              <a:defRPr sz="1600">
                <a:latin typeface="Verdana" pitchFamily="34" charset="0"/>
                <a:ea typeface="Verdana" pitchFamily="34" charset="0"/>
                <a:cs typeface="Verdana" pitchFamily="34" charset="0"/>
              </a:defRPr>
            </a:lvl2pPr>
            <a:lvl3pPr>
              <a:defRPr sz="16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2000"/>
            </a:lvl6pPr>
            <a:lvl7pPr>
              <a:defRPr sz="2000"/>
            </a:lvl7pPr>
            <a:lvl8pPr>
              <a:defRPr sz="2000"/>
            </a:lvl8pPr>
            <a:lvl9pPr>
              <a:defRPr sz="2000"/>
            </a:lvl9pPr>
          </a:lstStyle>
          <a:p>
            <a:pPr lvl="0"/>
            <a:r>
              <a:rPr lang="da-DK" dirty="0" smtClean="0"/>
              <a:t>Klik for at redigere typografi i masteren</a:t>
            </a:r>
          </a:p>
          <a:p>
            <a:pPr lvl="1"/>
            <a:r>
              <a:rPr lang="da-DK" dirty="0" smtClean="0"/>
              <a:t>Andet niveau</a:t>
            </a:r>
            <a:endParaRPr lang="da-DK"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95304" y="2695697"/>
            <a:ext cx="3259006" cy="1162050"/>
          </a:xfrm>
        </p:spPr>
        <p:txBody>
          <a:bodyPr anchor="b"/>
          <a:lstStyle>
            <a:lvl1pPr algn="l">
              <a:defRPr sz="2300" b="1">
                <a:solidFill>
                  <a:schemeClr val="tx2">
                    <a:lumMod val="75000"/>
                  </a:schemeClr>
                </a:solidFill>
              </a:defRPr>
            </a:lvl1pPr>
          </a:lstStyle>
          <a:p>
            <a:r>
              <a:rPr lang="da-DK" dirty="0" smtClean="0"/>
              <a:t>Klik for at redigere titeltypografi i masteren</a:t>
            </a:r>
            <a:endParaRPr lang="da-DK" dirty="0"/>
          </a:p>
        </p:txBody>
      </p:sp>
      <p:sp>
        <p:nvSpPr>
          <p:cNvPr id="3" name="Pladsholder til indhold 2"/>
          <p:cNvSpPr>
            <a:spLocks noGrp="1"/>
          </p:cNvSpPr>
          <p:nvPr>
            <p:ph idx="1"/>
          </p:nvPr>
        </p:nvSpPr>
        <p:spPr>
          <a:xfrm>
            <a:off x="3872972" y="1113766"/>
            <a:ext cx="5537729" cy="4801968"/>
          </a:xfrm>
        </p:spPr>
        <p:txBody>
          <a:bodyPr/>
          <a:lstStyle>
            <a:lvl1pPr>
              <a:defRPr sz="2300" b="1">
                <a:solidFill>
                  <a:schemeClr val="tx2">
                    <a:lumMod val="75000"/>
                  </a:schemeClr>
                </a:solidFill>
              </a:defRPr>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da-DK" dirty="0" smtClean="0"/>
              <a:t>Klik for at redigere typografi i masteren</a:t>
            </a:r>
          </a:p>
        </p:txBody>
      </p:sp>
      <p:sp>
        <p:nvSpPr>
          <p:cNvPr id="4" name="Pladsholder til tekst 3"/>
          <p:cNvSpPr>
            <a:spLocks noGrp="1"/>
          </p:cNvSpPr>
          <p:nvPr>
            <p:ph type="body" sz="half" idx="2"/>
          </p:nvPr>
        </p:nvSpPr>
        <p:spPr>
          <a:xfrm>
            <a:off x="495304" y="3943496"/>
            <a:ext cx="3259006" cy="1972236"/>
          </a:xfrm>
        </p:spPr>
        <p:txBody>
          <a:bodyPr/>
          <a:lstStyle>
            <a:lvl1pPr marL="0" indent="0">
              <a:buFont typeface="Arial" pitchFamily="34" charset="0"/>
              <a:buChar char="•"/>
              <a:defRPr sz="1600"/>
            </a:lvl1pPr>
            <a:lvl2pPr marL="515807" indent="0">
              <a:buNone/>
              <a:defRPr sz="1400"/>
            </a:lvl2pPr>
            <a:lvl3pPr marL="1031614" indent="0">
              <a:buNone/>
              <a:defRPr sz="1100"/>
            </a:lvl3pPr>
            <a:lvl4pPr marL="1547421" indent="0">
              <a:buNone/>
              <a:defRPr sz="1000"/>
            </a:lvl4pPr>
            <a:lvl5pPr marL="2063227" indent="0">
              <a:buNone/>
              <a:defRPr sz="1000"/>
            </a:lvl5pPr>
            <a:lvl6pPr marL="2579034" indent="0">
              <a:buNone/>
              <a:defRPr sz="1000"/>
            </a:lvl6pPr>
            <a:lvl7pPr marL="3094842" indent="0">
              <a:buNone/>
              <a:defRPr sz="1000"/>
            </a:lvl7pPr>
            <a:lvl8pPr marL="3610648" indent="0">
              <a:buNone/>
              <a:defRPr sz="1000"/>
            </a:lvl8pPr>
            <a:lvl9pPr marL="4126455" indent="0">
              <a:buNone/>
              <a:defRPr sz="1000"/>
            </a:lvl9pPr>
          </a:lstStyle>
          <a:p>
            <a:pPr lvl="0"/>
            <a:r>
              <a:rPr lang="en-US" dirty="0"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742950" y="2130427"/>
            <a:ext cx="8420100" cy="1470025"/>
          </a:xfrm>
        </p:spPr>
        <p:txBody>
          <a:bodyPr>
            <a:normAutofit/>
          </a:bodyPr>
          <a:lstStyle>
            <a:lvl1pPr>
              <a:defRPr sz="2300" b="1">
                <a:solidFill>
                  <a:schemeClr val="tx2">
                    <a:lumMod val="75000"/>
                  </a:schemeClr>
                </a:solidFill>
                <a:latin typeface="Verdana" pitchFamily="34" charset="0"/>
                <a:ea typeface="Verdana" pitchFamily="34" charset="0"/>
                <a:cs typeface="Verdana" pitchFamily="34" charset="0"/>
              </a:defRPr>
            </a:lvl1pPr>
          </a:lstStyle>
          <a:p>
            <a:r>
              <a:rPr lang="da-DK" dirty="0" smtClean="0"/>
              <a:t>Klik for at redigere titeltypografi i masteren</a:t>
            </a:r>
            <a:endParaRPr lang="da-DK" dirty="0"/>
          </a:p>
        </p:txBody>
      </p:sp>
      <p:sp>
        <p:nvSpPr>
          <p:cNvPr id="3" name="Undertitel 2"/>
          <p:cNvSpPr>
            <a:spLocks noGrp="1"/>
          </p:cNvSpPr>
          <p:nvPr>
            <p:ph type="subTitle" idx="1"/>
          </p:nvPr>
        </p:nvSpPr>
        <p:spPr>
          <a:xfrm>
            <a:off x="1485900" y="3771999"/>
            <a:ext cx="6934200" cy="1866803"/>
          </a:xfrm>
        </p:spPr>
        <p:txBody>
          <a:bodyPr>
            <a:normAutofit/>
          </a:bodyPr>
          <a:lstStyle>
            <a:lvl1pPr marL="0" indent="0" algn="ctr">
              <a:buNone/>
              <a:defRPr sz="1600">
                <a:solidFill>
                  <a:schemeClr val="tx1"/>
                </a:solidFill>
                <a:latin typeface="Verdana" pitchFamily="34" charset="0"/>
                <a:ea typeface="Verdana" pitchFamily="34" charset="0"/>
                <a:cs typeface="Verdana" pitchFamily="34" charset="0"/>
              </a:defRPr>
            </a:lvl1pPr>
            <a:lvl2pPr marL="515807" indent="0" algn="ctr">
              <a:buNone/>
              <a:defRPr>
                <a:solidFill>
                  <a:schemeClr val="tx1">
                    <a:tint val="75000"/>
                  </a:schemeClr>
                </a:solidFill>
              </a:defRPr>
            </a:lvl2pPr>
            <a:lvl3pPr marL="1031614" indent="0" algn="ctr">
              <a:buNone/>
              <a:defRPr>
                <a:solidFill>
                  <a:schemeClr val="tx1">
                    <a:tint val="75000"/>
                  </a:schemeClr>
                </a:solidFill>
              </a:defRPr>
            </a:lvl3pPr>
            <a:lvl4pPr marL="1547421" indent="0" algn="ctr">
              <a:buNone/>
              <a:defRPr>
                <a:solidFill>
                  <a:schemeClr val="tx1">
                    <a:tint val="75000"/>
                  </a:schemeClr>
                </a:solidFill>
              </a:defRPr>
            </a:lvl4pPr>
            <a:lvl5pPr marL="2063227" indent="0" algn="ctr">
              <a:buNone/>
              <a:defRPr>
                <a:solidFill>
                  <a:schemeClr val="tx1">
                    <a:tint val="75000"/>
                  </a:schemeClr>
                </a:solidFill>
              </a:defRPr>
            </a:lvl5pPr>
            <a:lvl6pPr marL="2579034" indent="0" algn="ctr">
              <a:buNone/>
              <a:defRPr>
                <a:solidFill>
                  <a:schemeClr val="tx1">
                    <a:tint val="75000"/>
                  </a:schemeClr>
                </a:solidFill>
              </a:defRPr>
            </a:lvl6pPr>
            <a:lvl7pPr marL="3094842" indent="0" algn="ctr">
              <a:buNone/>
              <a:defRPr>
                <a:solidFill>
                  <a:schemeClr val="tx1">
                    <a:tint val="75000"/>
                  </a:schemeClr>
                </a:solidFill>
              </a:defRPr>
            </a:lvl7pPr>
            <a:lvl8pPr marL="3610648" indent="0" algn="ctr">
              <a:buNone/>
              <a:defRPr>
                <a:solidFill>
                  <a:schemeClr val="tx1">
                    <a:tint val="75000"/>
                  </a:schemeClr>
                </a:solidFill>
              </a:defRPr>
            </a:lvl8pPr>
            <a:lvl9pPr marL="4126455" indent="0" algn="ctr">
              <a:buNone/>
              <a:defRPr>
                <a:solidFill>
                  <a:schemeClr val="tx1">
                    <a:tint val="75000"/>
                  </a:schemeClr>
                </a:solidFill>
              </a:defRPr>
            </a:lvl9pPr>
          </a:lstStyle>
          <a:p>
            <a:r>
              <a:rPr lang="da-DK" dirty="0" smtClean="0"/>
              <a:t>Klik for at redigere undertiteltypografien i masteren</a:t>
            </a:r>
            <a:endParaRPr lang="da-DK"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321719" y="1027081"/>
            <a:ext cx="7135416" cy="685990"/>
          </a:xfrm>
        </p:spPr>
        <p:txBody>
          <a:bodyPr/>
          <a:lstStyle/>
          <a:p>
            <a:r>
              <a:rPr lang="en-US"/>
              <a:t>Click to edit Master title style</a:t>
            </a:r>
            <a:endParaRPr lang="da-DK"/>
          </a:p>
        </p:txBody>
      </p:sp>
      <p:sp>
        <p:nvSpPr>
          <p:cNvPr id="3" name="Content Placeholder 2"/>
          <p:cNvSpPr>
            <a:spLocks noGrp="1"/>
          </p:cNvSpPr>
          <p:nvPr>
            <p:ph idx="1"/>
          </p:nvPr>
        </p:nvSpPr>
        <p:spPr>
          <a:xfrm>
            <a:off x="2321721" y="1798821"/>
            <a:ext cx="7088981" cy="4327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Billede 6" descr="´ppt EUC skabalon.jpg"/>
          <p:cNvPicPr>
            <a:picLocks noChangeAspect="1"/>
          </p:cNvPicPr>
          <p:nvPr userDrawn="1"/>
        </p:nvPicPr>
        <p:blipFill>
          <a:blip r:embed="rId7" cstate="print"/>
          <a:srcRect/>
          <a:stretch>
            <a:fillRect/>
          </a:stretch>
        </p:blipFill>
        <p:spPr bwMode="auto">
          <a:xfrm>
            <a:off x="0" y="2"/>
            <a:ext cx="9906000" cy="6858000"/>
          </a:xfrm>
          <a:prstGeom prst="rect">
            <a:avLst/>
          </a:prstGeom>
          <a:noFill/>
          <a:ln w="9525">
            <a:noFill/>
            <a:miter lim="800000"/>
            <a:headEnd/>
            <a:tailEnd/>
          </a:ln>
        </p:spPr>
      </p:pic>
      <p:sp>
        <p:nvSpPr>
          <p:cNvPr id="1027" name="Pladsholder til titel 1"/>
          <p:cNvSpPr>
            <a:spLocks noGrp="1"/>
          </p:cNvSpPr>
          <p:nvPr>
            <p:ph type="title"/>
          </p:nvPr>
        </p:nvSpPr>
        <p:spPr bwMode="auto">
          <a:xfrm>
            <a:off x="2321719" y="1027081"/>
            <a:ext cx="7135416" cy="685990"/>
          </a:xfrm>
          <a:prstGeom prst="rect">
            <a:avLst/>
          </a:prstGeom>
          <a:noFill/>
          <a:ln w="9525">
            <a:noFill/>
            <a:miter lim="800000"/>
            <a:headEnd/>
            <a:tailEnd/>
          </a:ln>
        </p:spPr>
        <p:txBody>
          <a:bodyPr vert="horz" wrap="square" lIns="103162" tIns="51581" rIns="103162" bIns="51581" numCol="1" anchor="ctr" anchorCtr="0" compatLnSpc="1">
            <a:prstTxWarp prst="textNoShape">
              <a:avLst/>
            </a:prstTxWarp>
          </a:bodyPr>
          <a:lstStyle/>
          <a:p>
            <a:pPr lvl="0"/>
            <a:r>
              <a:rPr lang="da-DK" smtClean="0"/>
              <a:t>Klik for at redigere titeltypografi i masteren</a:t>
            </a:r>
          </a:p>
        </p:txBody>
      </p:sp>
      <p:sp>
        <p:nvSpPr>
          <p:cNvPr id="1028" name="Pladsholder til tekst 2"/>
          <p:cNvSpPr>
            <a:spLocks noGrp="1"/>
          </p:cNvSpPr>
          <p:nvPr>
            <p:ph type="body" idx="1"/>
          </p:nvPr>
        </p:nvSpPr>
        <p:spPr bwMode="auto">
          <a:xfrm>
            <a:off x="2321721" y="1798821"/>
            <a:ext cx="7088981" cy="4327457"/>
          </a:xfrm>
          <a:prstGeom prst="rect">
            <a:avLst/>
          </a:prstGeom>
          <a:noFill/>
          <a:ln w="9525">
            <a:noFill/>
            <a:miter lim="800000"/>
            <a:headEnd/>
            <a:tailEnd/>
          </a:ln>
        </p:spPr>
        <p:txBody>
          <a:bodyPr vert="horz" wrap="square" lIns="103162" tIns="51581" rIns="103162" bIns="51581" numCol="1" anchor="t" anchorCtr="0" compatLnSpc="1">
            <a:prstTxWarp prst="textNoShape">
              <a:avLst/>
            </a:prstTxWarp>
          </a:bodyPr>
          <a:lstStyle/>
          <a:p>
            <a:pPr lvl="0"/>
            <a:r>
              <a:rPr lang="da-DK" smtClean="0"/>
              <a:t>Klik for at redigere typografi i masteren</a:t>
            </a:r>
          </a:p>
        </p:txBody>
      </p:sp>
      <p:sp>
        <p:nvSpPr>
          <p:cNvPr id="12" name="Rektangel 11"/>
          <p:cNvSpPr/>
          <p:nvPr userDrawn="1"/>
        </p:nvSpPr>
        <p:spPr>
          <a:xfrm>
            <a:off x="87969" y="6515978"/>
            <a:ext cx="3270075" cy="258058"/>
          </a:xfrm>
          <a:prstGeom prst="rect">
            <a:avLst/>
          </a:prstGeom>
          <a:noFill/>
          <a:effectLst>
            <a:outerShdw blurRad="76200" dir="13500000" sy="23000" kx="1200000" algn="br" rotWithShape="0">
              <a:prstClr val="black">
                <a:alpha val="20000"/>
              </a:prstClr>
            </a:outerShdw>
          </a:effectLst>
        </p:spPr>
        <p:txBody>
          <a:bodyPr wrap="none" lIns="103162" tIns="51581" rIns="103162" bIns="51581">
            <a:spAutoFit/>
            <a:scene3d>
              <a:camera prst="orthographicFront"/>
              <a:lightRig rig="soft" dir="t">
                <a:rot lat="0" lon="0" rev="10800000"/>
              </a:lightRig>
            </a:scene3d>
            <a:sp3d>
              <a:bevelT w="27940" h="12700"/>
              <a:contourClr>
                <a:srgbClr val="DDDDDD"/>
              </a:contourClr>
            </a:sp3d>
          </a:bodyPr>
          <a:lstStyle/>
          <a:p>
            <a:pPr algn="ctr" fontAlgn="auto">
              <a:spcBef>
                <a:spcPts val="0"/>
              </a:spcBef>
              <a:spcAft>
                <a:spcPts val="0"/>
              </a:spcAft>
              <a:defRPr/>
            </a:pPr>
            <a:r>
              <a:rPr lang="da-DK" sz="1000" b="1" i="1" dirty="0">
                <a:ln w="11430"/>
                <a:solidFill>
                  <a:schemeClr val="accent1">
                    <a:lumMod val="75000"/>
                  </a:schemeClr>
                </a:solidFill>
                <a:effectLst>
                  <a:outerShdw blurRad="50800" dist="38100" dir="10800000" algn="r" rotWithShape="0">
                    <a:prstClr val="black">
                      <a:alpha val="40000"/>
                    </a:prstClr>
                  </a:outerShdw>
                  <a:reflection blurRad="6350" stA="60000" endA="900" endPos="58000" dir="5400000" sy="-100000" algn="bl" rotWithShape="0"/>
                </a:effectLst>
                <a:latin typeface="Verdana" pitchFamily="34" charset="0"/>
                <a:ea typeface="Verdana" pitchFamily="34" charset="0"/>
                <a:cs typeface="Verdana" pitchFamily="34" charset="0"/>
              </a:rPr>
              <a:t>- et godt sted at være, et godt sted at lære</a:t>
            </a:r>
            <a:endParaRPr lang="da-DK" sz="1000" b="1" dirty="0">
              <a:ln w="11430"/>
              <a:solidFill>
                <a:schemeClr val="accent1">
                  <a:lumMod val="75000"/>
                </a:schemeClr>
              </a:solidFill>
              <a:effectLst>
                <a:outerShdw blurRad="50800" dist="38100" dir="10800000" algn="r" rotWithShape="0">
                  <a:prstClr val="black">
                    <a:alpha val="40000"/>
                  </a:prstClr>
                </a:outerShdw>
                <a:reflection blurRad="6350" stA="60000" endA="900" endPos="58000" dir="5400000" sy="-100000" algn="bl" rotWithShape="0"/>
              </a:effectLst>
              <a:latin typeface="+mn-lt"/>
            </a:endParaRPr>
          </a:p>
        </p:txBody>
      </p:sp>
    </p:spTree>
  </p:cSld>
  <p:clrMap bg1="lt1" tx1="dk1" bg2="lt2" tx2="dk2" accent1="accent1" accent2="accent2" accent3="accent3" accent4="accent4" accent5="accent5" accent6="accent6" hlink="hlink" folHlink="folHlink"/>
  <p:sldLayoutIdLst>
    <p:sldLayoutId id="2147483653" r:id="rId1"/>
    <p:sldLayoutId id="2147483652" r:id="rId2"/>
    <p:sldLayoutId id="2147483651" r:id="rId3"/>
    <p:sldLayoutId id="2147483650" r:id="rId4"/>
    <p:sldLayoutId id="2147483649" r:id="rId5"/>
  </p:sldLayoutIdLst>
  <p:txStyles>
    <p:titleStyle>
      <a:lvl1pPr algn="l" rtl="0" eaLnBrk="0" fontAlgn="base" hangingPunct="0">
        <a:spcBef>
          <a:spcPct val="0"/>
        </a:spcBef>
        <a:spcAft>
          <a:spcPct val="0"/>
        </a:spcAft>
        <a:defRPr sz="2300" b="1" kern="1200">
          <a:solidFill>
            <a:srgbClr val="17375E"/>
          </a:solidFill>
          <a:latin typeface="Verdana" pitchFamily="34" charset="0"/>
          <a:ea typeface="Verdana" pitchFamily="34" charset="0"/>
          <a:cs typeface="Verdana" pitchFamily="34" charset="0"/>
        </a:defRPr>
      </a:lvl1pPr>
      <a:lvl2pPr algn="l" rtl="0" eaLnBrk="0" fontAlgn="base" hangingPunct="0">
        <a:spcBef>
          <a:spcPct val="0"/>
        </a:spcBef>
        <a:spcAft>
          <a:spcPct val="0"/>
        </a:spcAft>
        <a:defRPr sz="2300" b="1">
          <a:solidFill>
            <a:srgbClr val="17375E"/>
          </a:solidFill>
          <a:latin typeface="Verdana" pitchFamily="34" charset="0"/>
        </a:defRPr>
      </a:lvl2pPr>
      <a:lvl3pPr algn="l" rtl="0" eaLnBrk="0" fontAlgn="base" hangingPunct="0">
        <a:spcBef>
          <a:spcPct val="0"/>
        </a:spcBef>
        <a:spcAft>
          <a:spcPct val="0"/>
        </a:spcAft>
        <a:defRPr sz="2300" b="1">
          <a:solidFill>
            <a:srgbClr val="17375E"/>
          </a:solidFill>
          <a:latin typeface="Verdana" pitchFamily="34" charset="0"/>
        </a:defRPr>
      </a:lvl3pPr>
      <a:lvl4pPr algn="l" rtl="0" eaLnBrk="0" fontAlgn="base" hangingPunct="0">
        <a:spcBef>
          <a:spcPct val="0"/>
        </a:spcBef>
        <a:spcAft>
          <a:spcPct val="0"/>
        </a:spcAft>
        <a:defRPr sz="2300" b="1">
          <a:solidFill>
            <a:srgbClr val="17375E"/>
          </a:solidFill>
          <a:latin typeface="Verdana" pitchFamily="34" charset="0"/>
        </a:defRPr>
      </a:lvl4pPr>
      <a:lvl5pPr algn="l" rtl="0" eaLnBrk="0" fontAlgn="base" hangingPunct="0">
        <a:spcBef>
          <a:spcPct val="0"/>
        </a:spcBef>
        <a:spcAft>
          <a:spcPct val="0"/>
        </a:spcAft>
        <a:defRPr sz="2300" b="1">
          <a:solidFill>
            <a:srgbClr val="17375E"/>
          </a:solidFill>
          <a:latin typeface="Verdana" pitchFamily="34" charset="0"/>
        </a:defRPr>
      </a:lvl5pPr>
      <a:lvl6pPr marL="515807" algn="l" rtl="0" fontAlgn="base">
        <a:spcBef>
          <a:spcPct val="0"/>
        </a:spcBef>
        <a:spcAft>
          <a:spcPct val="0"/>
        </a:spcAft>
        <a:defRPr sz="2300" b="1">
          <a:solidFill>
            <a:srgbClr val="17375E"/>
          </a:solidFill>
          <a:latin typeface="Verdana" pitchFamily="34" charset="0"/>
        </a:defRPr>
      </a:lvl6pPr>
      <a:lvl7pPr marL="1031614" algn="l" rtl="0" fontAlgn="base">
        <a:spcBef>
          <a:spcPct val="0"/>
        </a:spcBef>
        <a:spcAft>
          <a:spcPct val="0"/>
        </a:spcAft>
        <a:defRPr sz="2300" b="1">
          <a:solidFill>
            <a:srgbClr val="17375E"/>
          </a:solidFill>
          <a:latin typeface="Verdana" pitchFamily="34" charset="0"/>
        </a:defRPr>
      </a:lvl7pPr>
      <a:lvl8pPr marL="1547421" algn="l" rtl="0" fontAlgn="base">
        <a:spcBef>
          <a:spcPct val="0"/>
        </a:spcBef>
        <a:spcAft>
          <a:spcPct val="0"/>
        </a:spcAft>
        <a:defRPr sz="2300" b="1">
          <a:solidFill>
            <a:srgbClr val="17375E"/>
          </a:solidFill>
          <a:latin typeface="Verdana" pitchFamily="34" charset="0"/>
        </a:defRPr>
      </a:lvl8pPr>
      <a:lvl9pPr marL="2063227" algn="l" rtl="0" fontAlgn="base">
        <a:spcBef>
          <a:spcPct val="0"/>
        </a:spcBef>
        <a:spcAft>
          <a:spcPct val="0"/>
        </a:spcAft>
        <a:defRPr sz="2300" b="1">
          <a:solidFill>
            <a:srgbClr val="17375E"/>
          </a:solidFill>
          <a:latin typeface="Verdana" pitchFamily="34" charset="0"/>
        </a:defRPr>
      </a:lvl9pPr>
    </p:titleStyle>
    <p:bodyStyle>
      <a:lvl1pPr marL="386855" indent="-386855" algn="l" rtl="0" eaLnBrk="0" fontAlgn="base" hangingPunct="0">
        <a:spcBef>
          <a:spcPct val="20000"/>
        </a:spcBef>
        <a:spcAft>
          <a:spcPct val="0"/>
        </a:spcAft>
        <a:defRPr sz="1600" kern="1200">
          <a:solidFill>
            <a:schemeClr val="tx1"/>
          </a:solidFill>
          <a:latin typeface="Verdana" pitchFamily="34" charset="0"/>
          <a:ea typeface="Verdana" pitchFamily="34" charset="0"/>
          <a:cs typeface="Verdana" pitchFamily="34" charset="0"/>
        </a:defRPr>
      </a:lvl1pPr>
      <a:lvl2pPr marL="838186" indent="-322380" algn="l" rtl="0" eaLnBrk="0" fontAlgn="base" hangingPunct="0">
        <a:spcBef>
          <a:spcPct val="20000"/>
        </a:spcBef>
        <a:spcAft>
          <a:spcPct val="0"/>
        </a:spcAft>
        <a:defRPr sz="1800" kern="1200">
          <a:solidFill>
            <a:schemeClr val="tx1"/>
          </a:solidFill>
          <a:latin typeface="+mn-lt"/>
          <a:ea typeface="+mn-ea"/>
          <a:cs typeface="+mn-cs"/>
        </a:defRPr>
      </a:lvl2pPr>
      <a:lvl3pPr marL="1289517" indent="-257903" algn="l" rtl="0" eaLnBrk="0" fontAlgn="base" hangingPunct="0">
        <a:spcBef>
          <a:spcPct val="20000"/>
        </a:spcBef>
        <a:spcAft>
          <a:spcPct val="0"/>
        </a:spcAft>
        <a:defRPr sz="1800" kern="1200">
          <a:solidFill>
            <a:schemeClr val="tx1"/>
          </a:solidFill>
          <a:latin typeface="+mn-lt"/>
          <a:ea typeface="+mn-ea"/>
          <a:cs typeface="+mn-cs"/>
        </a:defRPr>
      </a:lvl3pPr>
      <a:lvl4pPr marL="1805324" indent="-257903" algn="l" rtl="0" eaLnBrk="0" fontAlgn="base" hangingPunct="0">
        <a:spcBef>
          <a:spcPct val="20000"/>
        </a:spcBef>
        <a:spcAft>
          <a:spcPct val="0"/>
        </a:spcAft>
        <a:defRPr sz="1800" kern="1200">
          <a:solidFill>
            <a:schemeClr val="tx1"/>
          </a:solidFill>
          <a:latin typeface="+mn-lt"/>
          <a:ea typeface="+mn-ea"/>
          <a:cs typeface="+mn-cs"/>
        </a:defRPr>
      </a:lvl4pPr>
      <a:lvl5pPr marL="2321131" indent="-257903" algn="l" rtl="0" eaLnBrk="0" fontAlgn="base" hangingPunct="0">
        <a:spcBef>
          <a:spcPct val="20000"/>
        </a:spcBef>
        <a:spcAft>
          <a:spcPct val="0"/>
        </a:spcAft>
        <a:defRPr sz="1800" kern="1200">
          <a:solidFill>
            <a:schemeClr val="tx1"/>
          </a:solidFill>
          <a:latin typeface="+mn-lt"/>
          <a:ea typeface="+mn-ea"/>
          <a:cs typeface="+mn-cs"/>
        </a:defRPr>
      </a:lvl5pPr>
      <a:lvl6pPr marL="2836938"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52745"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868553"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384358"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da-DK"/>
      </a:defPPr>
      <a:lvl1pPr marL="0" algn="l" defTabSz="1031614" rtl="0" eaLnBrk="1" latinLnBrk="0" hangingPunct="1">
        <a:defRPr sz="2000" kern="1200">
          <a:solidFill>
            <a:schemeClr val="tx1"/>
          </a:solidFill>
          <a:latin typeface="+mn-lt"/>
          <a:ea typeface="+mn-ea"/>
          <a:cs typeface="+mn-cs"/>
        </a:defRPr>
      </a:lvl1pPr>
      <a:lvl2pPr marL="515807" algn="l" defTabSz="1031614" rtl="0" eaLnBrk="1" latinLnBrk="0" hangingPunct="1">
        <a:defRPr sz="2000" kern="1200">
          <a:solidFill>
            <a:schemeClr val="tx1"/>
          </a:solidFill>
          <a:latin typeface="+mn-lt"/>
          <a:ea typeface="+mn-ea"/>
          <a:cs typeface="+mn-cs"/>
        </a:defRPr>
      </a:lvl2pPr>
      <a:lvl3pPr marL="1031614" algn="l" defTabSz="1031614" rtl="0" eaLnBrk="1" latinLnBrk="0" hangingPunct="1">
        <a:defRPr sz="2000" kern="1200">
          <a:solidFill>
            <a:schemeClr val="tx1"/>
          </a:solidFill>
          <a:latin typeface="+mn-lt"/>
          <a:ea typeface="+mn-ea"/>
          <a:cs typeface="+mn-cs"/>
        </a:defRPr>
      </a:lvl3pPr>
      <a:lvl4pPr marL="1547421" algn="l" defTabSz="1031614" rtl="0" eaLnBrk="1" latinLnBrk="0" hangingPunct="1">
        <a:defRPr sz="2000" kern="1200">
          <a:solidFill>
            <a:schemeClr val="tx1"/>
          </a:solidFill>
          <a:latin typeface="+mn-lt"/>
          <a:ea typeface="+mn-ea"/>
          <a:cs typeface="+mn-cs"/>
        </a:defRPr>
      </a:lvl4pPr>
      <a:lvl5pPr marL="2063227" algn="l" defTabSz="1031614" rtl="0" eaLnBrk="1" latinLnBrk="0" hangingPunct="1">
        <a:defRPr sz="2000" kern="1200">
          <a:solidFill>
            <a:schemeClr val="tx1"/>
          </a:solidFill>
          <a:latin typeface="+mn-lt"/>
          <a:ea typeface="+mn-ea"/>
          <a:cs typeface="+mn-cs"/>
        </a:defRPr>
      </a:lvl5pPr>
      <a:lvl6pPr marL="2579034" algn="l" defTabSz="1031614" rtl="0" eaLnBrk="1" latinLnBrk="0" hangingPunct="1">
        <a:defRPr sz="2000" kern="1200">
          <a:solidFill>
            <a:schemeClr val="tx1"/>
          </a:solidFill>
          <a:latin typeface="+mn-lt"/>
          <a:ea typeface="+mn-ea"/>
          <a:cs typeface="+mn-cs"/>
        </a:defRPr>
      </a:lvl6pPr>
      <a:lvl7pPr marL="3094842" algn="l" defTabSz="1031614" rtl="0" eaLnBrk="1" latinLnBrk="0" hangingPunct="1">
        <a:defRPr sz="2000" kern="1200">
          <a:solidFill>
            <a:schemeClr val="tx1"/>
          </a:solidFill>
          <a:latin typeface="+mn-lt"/>
          <a:ea typeface="+mn-ea"/>
          <a:cs typeface="+mn-cs"/>
        </a:defRPr>
      </a:lvl7pPr>
      <a:lvl8pPr marL="3610648" algn="l" defTabSz="1031614" rtl="0" eaLnBrk="1" latinLnBrk="0" hangingPunct="1">
        <a:defRPr sz="2000" kern="1200">
          <a:solidFill>
            <a:schemeClr val="tx1"/>
          </a:solidFill>
          <a:latin typeface="+mn-lt"/>
          <a:ea typeface="+mn-ea"/>
          <a:cs typeface="+mn-cs"/>
        </a:defRPr>
      </a:lvl8pPr>
      <a:lvl9pPr marL="4126455" algn="l" defTabSz="103161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0" ty="0" sx="100000" sy="100000" flip="none" algn="tl"/>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1928664" y="1052736"/>
            <a:ext cx="6984776" cy="432048"/>
          </a:xfrm>
        </p:spPr>
        <p:txBody>
          <a:bodyPr>
            <a:noAutofit/>
          </a:bodyPr>
          <a:lstStyle/>
          <a:p>
            <a:pPr algn="ctr"/>
            <a:r>
              <a:rPr lang="da-DK" sz="2400" i="1" dirty="0">
                <a:solidFill>
                  <a:schemeClr val="tx1"/>
                </a:solidFill>
                <a:latin typeface="Arial Narrow" panose="020B0606020202030204" pitchFamily="34" charset="0"/>
              </a:rPr>
              <a:t>Præsentation  af Tina Karsberg Nygaard</a:t>
            </a:r>
            <a:endParaRPr lang="da-DK" sz="2400" dirty="0">
              <a:solidFill>
                <a:schemeClr val="tx1"/>
              </a:solidFill>
              <a:latin typeface="Arial Narrow" panose="020B0606020202030204" pitchFamily="34" charset="0"/>
            </a:endParaRPr>
          </a:p>
        </p:txBody>
      </p:sp>
      <p:sp>
        <p:nvSpPr>
          <p:cNvPr id="6" name="Undertitel 5"/>
          <p:cNvSpPr>
            <a:spLocks noGrp="1"/>
          </p:cNvSpPr>
          <p:nvPr>
            <p:ph type="subTitle" idx="1"/>
          </p:nvPr>
        </p:nvSpPr>
        <p:spPr>
          <a:xfrm>
            <a:off x="1928664" y="1508413"/>
            <a:ext cx="7283524" cy="5090122"/>
          </a:xfrm>
        </p:spPr>
        <p:txBody>
          <a:bodyPr>
            <a:normAutofit/>
          </a:bodyPr>
          <a:lstStyle/>
          <a:p>
            <a:pPr marL="285750" indent="-285750" algn="l">
              <a:lnSpc>
                <a:spcPct val="150000"/>
              </a:lnSpc>
              <a:buFont typeface="Arial" panose="020B0604020202020204" pitchFamily="34" charset="0"/>
              <a:buChar char="•"/>
            </a:pPr>
            <a:r>
              <a:rPr lang="da-DK" sz="1800" b="1" dirty="0" smtClean="0">
                <a:latin typeface="Arial Narrow" panose="020B0606020202030204" pitchFamily="34" charset="0"/>
              </a:rPr>
              <a:t>40 </a:t>
            </a:r>
            <a:r>
              <a:rPr lang="da-DK" sz="1800" b="1" dirty="0">
                <a:latin typeface="Arial Narrow" panose="020B0606020202030204" pitchFamily="34" charset="0"/>
              </a:rPr>
              <a:t>år</a:t>
            </a:r>
          </a:p>
          <a:p>
            <a:pPr marL="285750" indent="-285750" algn="l">
              <a:lnSpc>
                <a:spcPct val="150000"/>
              </a:lnSpc>
              <a:buFont typeface="Arial" panose="020B0604020202020204" pitchFamily="34" charset="0"/>
              <a:buChar char="•"/>
            </a:pPr>
            <a:r>
              <a:rPr lang="da-DK" sz="1800" b="1" dirty="0">
                <a:latin typeface="Arial Narrow" panose="020B0606020202030204" pitchFamily="34" charset="0"/>
              </a:rPr>
              <a:t>Til dagligt bosiddende i Slagelse</a:t>
            </a:r>
          </a:p>
          <a:p>
            <a:pPr marL="285750" indent="-285750" algn="l">
              <a:lnSpc>
                <a:spcPct val="150000"/>
              </a:lnSpc>
              <a:buFont typeface="Arial" panose="020B0604020202020204" pitchFamily="34" charset="0"/>
              <a:buChar char="•"/>
            </a:pPr>
            <a:r>
              <a:rPr lang="da-DK" sz="1800" b="1" dirty="0">
                <a:latin typeface="Arial Narrow" panose="020B0606020202030204" pitchFamily="34" charset="0"/>
              </a:rPr>
              <a:t>Arbejder til dagligt hos EUC Sjælland (Erhvervsskole) i </a:t>
            </a:r>
            <a:r>
              <a:rPr lang="da-DK" sz="1800" b="1" dirty="0" smtClean="0">
                <a:latin typeface="Arial Narrow" panose="020B0606020202030204" pitchFamily="34" charset="0"/>
              </a:rPr>
              <a:t>Næstved som indkøber – arbejder primært med indkøb og indkøbsrelateret projekter</a:t>
            </a:r>
            <a:endParaRPr lang="da-DK" sz="1800" b="1" dirty="0">
              <a:latin typeface="Arial Narrow" panose="020B0606020202030204" pitchFamily="34" charset="0"/>
            </a:endParaRPr>
          </a:p>
          <a:p>
            <a:pPr marL="285750" indent="-285750" algn="l">
              <a:lnSpc>
                <a:spcPct val="150000"/>
              </a:lnSpc>
              <a:buFont typeface="Arial" panose="020B0604020202020204" pitchFamily="34" charset="0"/>
              <a:buChar char="•"/>
            </a:pPr>
            <a:r>
              <a:rPr lang="da-DK" sz="1800" b="1" dirty="0">
                <a:latin typeface="Arial Narrow" panose="020B0606020202030204" pitchFamily="34" charset="0"/>
              </a:rPr>
              <a:t>A</a:t>
            </a:r>
            <a:r>
              <a:rPr lang="da-DK" sz="1800" b="1" dirty="0" smtClean="0">
                <a:latin typeface="Arial Narrow" panose="020B0606020202030204" pitchFamily="34" charset="0"/>
              </a:rPr>
              <a:t>nsat hos EUC Sjælland som indkøber i </a:t>
            </a:r>
            <a:r>
              <a:rPr lang="da-DK" sz="1800" b="1" dirty="0">
                <a:latin typeface="Arial Narrow" panose="020B0606020202030204" pitchFamily="34" charset="0"/>
              </a:rPr>
              <a:t>6 år </a:t>
            </a:r>
            <a:endParaRPr lang="da-DK" sz="1800" b="1" dirty="0" smtClean="0">
              <a:latin typeface="Arial Narrow" panose="020B0606020202030204" pitchFamily="34" charset="0"/>
            </a:endParaRPr>
          </a:p>
          <a:p>
            <a:pPr marL="285750" indent="-285750" algn="l">
              <a:lnSpc>
                <a:spcPct val="150000"/>
              </a:lnSpc>
              <a:buFont typeface="Arial" panose="020B0604020202020204" pitchFamily="34" charset="0"/>
              <a:buChar char="•"/>
            </a:pPr>
            <a:r>
              <a:rPr lang="da-DK" sz="1800" b="1" dirty="0" smtClean="0">
                <a:latin typeface="Arial Narrow" panose="020B0606020202030204" pitchFamily="34" charset="0"/>
              </a:rPr>
              <a:t>Sidder </a:t>
            </a:r>
            <a:r>
              <a:rPr lang="da-DK" sz="1800" b="1" dirty="0">
                <a:latin typeface="Arial Narrow" panose="020B0606020202030204" pitchFamily="34" charset="0"/>
              </a:rPr>
              <a:t>i Rådgivningsgruppen -  udpeget af Danske </a:t>
            </a:r>
            <a:r>
              <a:rPr lang="da-DK" sz="1800" b="1" dirty="0" smtClean="0">
                <a:latin typeface="Arial Narrow" panose="020B0606020202030204" pitchFamily="34" charset="0"/>
              </a:rPr>
              <a:t>Erhvervsskoler</a:t>
            </a:r>
          </a:p>
          <a:p>
            <a:pPr marL="285750" indent="-285750" algn="l">
              <a:lnSpc>
                <a:spcPct val="150000"/>
              </a:lnSpc>
              <a:buFont typeface="Arial" panose="020B0604020202020204" pitchFamily="34" charset="0"/>
              <a:buChar char="•"/>
            </a:pPr>
            <a:r>
              <a:rPr lang="da-DK" sz="1800" b="1" dirty="0">
                <a:latin typeface="Arial Narrow" panose="020B0606020202030204" pitchFamily="34" charset="0"/>
              </a:rPr>
              <a:t>T</a:t>
            </a:r>
            <a:r>
              <a:rPr lang="da-DK" sz="1800" b="1" dirty="0" smtClean="0">
                <a:latin typeface="Arial Narrow" panose="020B0606020202030204" pitchFamily="34" charset="0"/>
              </a:rPr>
              <a:t>æt </a:t>
            </a:r>
            <a:r>
              <a:rPr lang="da-DK" sz="1800" b="1" dirty="0">
                <a:latin typeface="Arial Narrow" panose="020B0606020202030204" pitchFamily="34" charset="0"/>
              </a:rPr>
              <a:t>samarbejde med vores indkøbsfællesskab IFIRS, hvor </a:t>
            </a:r>
            <a:r>
              <a:rPr lang="da-DK" sz="1800" b="1" dirty="0" smtClean="0">
                <a:latin typeface="Arial Narrow" panose="020B0606020202030204" pitchFamily="34" charset="0"/>
              </a:rPr>
              <a:t>jeg </a:t>
            </a:r>
            <a:r>
              <a:rPr lang="da-DK" sz="1800" b="1" dirty="0">
                <a:latin typeface="Arial Narrow" panose="020B0606020202030204" pitchFamily="34" charset="0"/>
              </a:rPr>
              <a:t>af og til frikøbes til udarbejdelse af forskellige projekter</a:t>
            </a:r>
          </a:p>
          <a:p>
            <a:pPr marL="285750" indent="-285750" algn="l">
              <a:lnSpc>
                <a:spcPct val="150000"/>
              </a:lnSpc>
              <a:buFont typeface="Arial" panose="020B0604020202020204" pitchFamily="34" charset="0"/>
              <a:buChar char="•"/>
            </a:pPr>
            <a:r>
              <a:rPr lang="da-DK" sz="1800" b="1" dirty="0" smtClean="0">
                <a:latin typeface="Arial Narrow" panose="020B0606020202030204" pitchFamily="34" charset="0"/>
              </a:rPr>
              <a:t>Ansvarlig </a:t>
            </a:r>
            <a:r>
              <a:rPr lang="da-DK" sz="1800" b="1" dirty="0">
                <a:latin typeface="Arial Narrow" panose="020B0606020202030204" pitchFamily="34" charset="0"/>
              </a:rPr>
              <a:t>for en ERFA- gruppe som hedder FUI, der er </a:t>
            </a:r>
            <a:r>
              <a:rPr lang="da-DK" sz="1800" b="1" dirty="0" smtClean="0">
                <a:latin typeface="Arial Narrow" panose="020B0606020202030204" pitchFamily="34" charset="0"/>
              </a:rPr>
              <a:t>en </a:t>
            </a:r>
            <a:r>
              <a:rPr lang="da-DK" sz="1800" b="1" dirty="0" err="1" smtClean="0">
                <a:latin typeface="Arial Narrow" panose="020B0606020202030204" pitchFamily="34" charset="0"/>
              </a:rPr>
              <a:t>indkøbsERFAgruppe</a:t>
            </a:r>
            <a:r>
              <a:rPr lang="da-DK" sz="1800" b="1" dirty="0">
                <a:latin typeface="Arial Narrow" panose="020B0606020202030204" pitchFamily="34" charset="0"/>
              </a:rPr>
              <a:t>, som </a:t>
            </a:r>
            <a:r>
              <a:rPr lang="da-DK" sz="1800" b="1" dirty="0" err="1">
                <a:latin typeface="Arial Narrow" panose="020B0606020202030204" pitchFamily="34" charset="0"/>
              </a:rPr>
              <a:t>faciliteres</a:t>
            </a:r>
            <a:r>
              <a:rPr lang="da-DK" sz="1800" b="1" dirty="0">
                <a:latin typeface="Arial Narrow" panose="020B0606020202030204" pitchFamily="34" charset="0"/>
              </a:rPr>
              <a:t> af IFIRS</a:t>
            </a:r>
          </a:p>
          <a:p>
            <a:pPr algn="l"/>
            <a:endParaRPr lang="da-DK"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Pladsholder til indhold 10"/>
          <p:cNvGraphicFramePr>
            <a:graphicFrameLocks noGrp="1"/>
          </p:cNvGraphicFramePr>
          <p:nvPr>
            <p:ph sz="half" idx="4294967295"/>
            <p:extLst>
              <p:ext uri="{D42A27DB-BD31-4B8C-83A1-F6EECF244321}">
                <p14:modId xmlns:p14="http://schemas.microsoft.com/office/powerpoint/2010/main" val="2107544700"/>
              </p:ext>
            </p:extLst>
          </p:nvPr>
        </p:nvGraphicFramePr>
        <p:xfrm>
          <a:off x="2504728" y="1268749"/>
          <a:ext cx="5832647" cy="4752540"/>
        </p:xfrm>
        <a:graphic>
          <a:graphicData uri="http://schemas.openxmlformats.org/drawingml/2006/table">
            <a:tbl>
              <a:tblPr>
                <a:tableStyleId>{21E4AEA4-8DFA-4A89-87EB-49C32662AFE0}</a:tableStyleId>
              </a:tblPr>
              <a:tblGrid>
                <a:gridCol w="1080989"/>
                <a:gridCol w="840072"/>
                <a:gridCol w="1798279"/>
                <a:gridCol w="721937"/>
                <a:gridCol w="708811"/>
                <a:gridCol w="682559"/>
              </a:tblGrid>
              <a:tr h="181938">
                <a:tc>
                  <a:txBody>
                    <a:bodyPr/>
                    <a:lstStyle/>
                    <a:p>
                      <a:pPr algn="l" fontAlgn="ctr"/>
                      <a:r>
                        <a:rPr lang="da-DK" sz="700" u="none" strike="noStrike" dirty="0">
                          <a:effectLst/>
                        </a:rPr>
                        <a:t>Kreditor - top 10 liste</a:t>
                      </a:r>
                      <a:endParaRPr lang="da-DK" sz="700" b="1"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r>
                        <a:rPr lang="da-DK" sz="700" u="none" strike="noStrike" dirty="0">
                          <a:effectLst/>
                        </a:rPr>
                        <a:t>27. oktober 2014</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r>
              <a:tr h="240652">
                <a:tc>
                  <a:txBody>
                    <a:bodyPr/>
                    <a:lstStyle/>
                    <a:p>
                      <a:pPr algn="l" fontAlgn="ctr"/>
                      <a:r>
                        <a:rPr lang="da-DK" sz="700" u="none" strike="noStrike" dirty="0">
                          <a:effectLst/>
                        </a:rPr>
                        <a:t>Periode: 01-01-14..31-12-14</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r>
                        <a:rPr lang="da-DK" sz="700" u="none" strike="noStrike" dirty="0">
                          <a:effectLst/>
                        </a:rPr>
                        <a:t>Side</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r>
              <a:tr h="181938">
                <a:tc>
                  <a:txBody>
                    <a:bodyPr/>
                    <a:lstStyle/>
                    <a:p>
                      <a:pPr algn="l" fontAlgn="ctr"/>
                      <a:r>
                        <a:rPr lang="da-DK" sz="700" u="none" strike="noStrike" dirty="0">
                          <a:effectLst/>
                        </a:rPr>
                        <a:t>EUC Sjælland</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r>
                        <a:rPr lang="da-DK" sz="700" u="none" strike="noStrike" dirty="0">
                          <a:effectLst/>
                        </a:rPr>
                        <a:t>lusn</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r>
              <a:tr h="181938">
                <a:tc>
                  <a:txBody>
                    <a:bodyPr/>
                    <a:lstStyle/>
                    <a:p>
                      <a:pPr algn="l" fontAlgn="ct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r>
              <a:tr h="327314">
                <a:tc>
                  <a:txBody>
                    <a:bodyPr/>
                    <a:lstStyle/>
                    <a:p>
                      <a:pPr algn="l" fontAlgn="ctr"/>
                      <a:r>
                        <a:rPr lang="da-DK" sz="700" u="none" strike="noStrike" dirty="0">
                          <a:effectLst/>
                        </a:rPr>
                        <a:t>Rækkefølge efter Køb (RV)</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r>
              <a:tr h="181938">
                <a:tc>
                  <a:txBody>
                    <a:bodyPr/>
                    <a:lstStyle/>
                    <a:p>
                      <a:pPr algn="l" fontAlgn="ct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r>
              <a:tr h="181938">
                <a:tc gridSpan="2">
                  <a:txBody>
                    <a:bodyPr/>
                    <a:lstStyle/>
                    <a:p>
                      <a:pPr algn="l" fontAlgn="ctr"/>
                      <a:r>
                        <a:rPr lang="da-DK" sz="700" u="none" strike="noStrike" dirty="0">
                          <a:effectLst/>
                        </a:rPr>
                        <a:t>Kreditor: Datofilter: 01-01-14..31-12-14</a:t>
                      </a:r>
                      <a:endParaRPr lang="da-DK" sz="700" b="0" i="0" u="none" strike="noStrike" dirty="0">
                        <a:solidFill>
                          <a:srgbClr val="000000"/>
                        </a:solidFill>
                        <a:effectLst/>
                        <a:latin typeface="Helvetica" panose="020B0604020202020204" pitchFamily="34" charset="0"/>
                      </a:endParaRPr>
                    </a:p>
                  </a:txBody>
                  <a:tcPr marL="6940" marR="6940" marT="6940" marB="0" anchor="ctr"/>
                </a:tc>
                <a:tc hMerge="1">
                  <a:txBody>
                    <a:bodyPr/>
                    <a:lstStyle/>
                    <a:p>
                      <a:endParaRPr lang="da-DK"/>
                    </a:p>
                  </a:txBody>
                  <a:tcPr/>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r>
              <a:tr h="181938">
                <a:tc>
                  <a:txBody>
                    <a:bodyPr/>
                    <a:lstStyle/>
                    <a:p>
                      <a:pPr algn="l" fontAlgn="ct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c>
                  <a:txBody>
                    <a:bodyPr/>
                    <a:lstStyle/>
                    <a:p>
                      <a:pPr algn="l" fontAlgn="b"/>
                      <a:endParaRPr lang="da-DK" sz="1000" b="0" i="0" u="none" strike="noStrike" dirty="0">
                        <a:solidFill>
                          <a:srgbClr val="000000"/>
                        </a:solidFill>
                        <a:effectLst/>
                        <a:latin typeface="Calibri" panose="020F0502020204030204" pitchFamily="34" charset="0"/>
                      </a:endParaRPr>
                    </a:p>
                  </a:txBody>
                  <a:tcPr marL="6940" marR="6940" marT="6940" marB="0" anchor="b"/>
                </a:tc>
              </a:tr>
              <a:tr h="181938">
                <a:tc>
                  <a:txBody>
                    <a:bodyPr/>
                    <a:lstStyle/>
                    <a:p>
                      <a:pPr algn="l" fontAlgn="b"/>
                      <a:r>
                        <a:rPr lang="da-DK" sz="700" u="none" strike="noStrike" dirty="0">
                          <a:effectLst/>
                        </a:rPr>
                        <a:t>Rækkefølge</a:t>
                      </a:r>
                      <a:endParaRPr lang="da-DK" sz="700" b="1" i="0" u="none" strike="noStrike" dirty="0">
                        <a:solidFill>
                          <a:srgbClr val="000000"/>
                        </a:solidFill>
                        <a:effectLst/>
                        <a:latin typeface="Helvetica" panose="020B0604020202020204" pitchFamily="34" charset="0"/>
                      </a:endParaRPr>
                    </a:p>
                  </a:txBody>
                  <a:tcPr marL="6940" marR="6940" marT="6940" marB="0" anchor="b"/>
                </a:tc>
                <a:tc>
                  <a:txBody>
                    <a:bodyPr/>
                    <a:lstStyle/>
                    <a:p>
                      <a:pPr algn="l" fontAlgn="b"/>
                      <a:r>
                        <a:rPr lang="da-DK" sz="700" u="none" strike="noStrike" dirty="0">
                          <a:effectLst/>
                        </a:rPr>
                        <a:t>Nummer</a:t>
                      </a:r>
                      <a:endParaRPr lang="da-DK" sz="700" b="1" i="0" u="none" strike="noStrike" dirty="0">
                        <a:solidFill>
                          <a:srgbClr val="000000"/>
                        </a:solidFill>
                        <a:effectLst/>
                        <a:latin typeface="Helvetica" panose="020B0604020202020204" pitchFamily="34" charset="0"/>
                      </a:endParaRPr>
                    </a:p>
                  </a:txBody>
                  <a:tcPr marL="6940" marR="6940" marT="6940" marB="0" anchor="b"/>
                </a:tc>
                <a:tc>
                  <a:txBody>
                    <a:bodyPr/>
                    <a:lstStyle/>
                    <a:p>
                      <a:pPr algn="l" fontAlgn="b"/>
                      <a:r>
                        <a:rPr lang="da-DK" sz="700" u="none" strike="noStrike" dirty="0">
                          <a:effectLst/>
                        </a:rPr>
                        <a:t>Navn</a:t>
                      </a:r>
                      <a:endParaRPr lang="da-DK" sz="700" b="1" i="0" u="none" strike="noStrike" dirty="0">
                        <a:solidFill>
                          <a:srgbClr val="000000"/>
                        </a:solidFill>
                        <a:effectLst/>
                        <a:latin typeface="Helvetica" panose="020B0604020202020204" pitchFamily="34" charset="0"/>
                      </a:endParaRPr>
                    </a:p>
                  </a:txBody>
                  <a:tcPr marL="6940" marR="6940" marT="6940" marB="0" anchor="b"/>
                </a:tc>
                <a:tc>
                  <a:txBody>
                    <a:bodyPr/>
                    <a:lstStyle/>
                    <a:p>
                      <a:pPr algn="l" fontAlgn="ctr"/>
                      <a:endParaRPr lang="da-DK" sz="1000" b="0" i="0" u="none" strike="noStrike" dirty="0">
                        <a:solidFill>
                          <a:srgbClr val="000000"/>
                        </a:solidFill>
                        <a:effectLst/>
                        <a:latin typeface="Calibri" panose="020F0502020204030204" pitchFamily="34" charset="0"/>
                      </a:endParaRPr>
                    </a:p>
                  </a:txBody>
                  <a:tcPr marL="6940" marR="6940" marT="6940" marB="0" anchor="ctr"/>
                </a:tc>
                <a:tc>
                  <a:txBody>
                    <a:bodyPr/>
                    <a:lstStyle/>
                    <a:p>
                      <a:pPr algn="l" fontAlgn="b"/>
                      <a:r>
                        <a:rPr lang="da-DK" sz="700" u="none" strike="noStrike" dirty="0">
                          <a:effectLst/>
                        </a:rPr>
                        <a:t>Køb (RV)</a:t>
                      </a:r>
                      <a:endParaRPr lang="da-DK" sz="700" b="1" i="0" u="none" strike="noStrike" dirty="0">
                        <a:solidFill>
                          <a:srgbClr val="000000"/>
                        </a:solidFill>
                        <a:effectLst/>
                        <a:latin typeface="Helvetica" panose="020B0604020202020204" pitchFamily="34" charset="0"/>
                      </a:endParaRPr>
                    </a:p>
                  </a:txBody>
                  <a:tcPr marL="6940" marR="6940" marT="6940" marB="0" anchor="b"/>
                </a:tc>
                <a:tc>
                  <a:txBody>
                    <a:bodyPr/>
                    <a:lstStyle/>
                    <a:p>
                      <a:pPr algn="l" fontAlgn="b"/>
                      <a:r>
                        <a:rPr lang="da-DK" sz="700" u="none" strike="noStrike" dirty="0">
                          <a:effectLst/>
                        </a:rPr>
                        <a:t>Saldo (RV)</a:t>
                      </a:r>
                      <a:endParaRPr lang="da-DK" sz="700" b="1" i="0" u="none" strike="noStrike" dirty="0">
                        <a:solidFill>
                          <a:srgbClr val="000000"/>
                        </a:solidFill>
                        <a:effectLst/>
                        <a:latin typeface="Helvetica" panose="020B0604020202020204" pitchFamily="34" charset="0"/>
                      </a:endParaRPr>
                    </a:p>
                  </a:txBody>
                  <a:tcPr marL="6940" marR="6940" marT="6940" marB="0" anchor="b"/>
                </a:tc>
              </a:tr>
              <a:tr h="181938">
                <a:tc>
                  <a:txBody>
                    <a:bodyPr/>
                    <a:lstStyle/>
                    <a:p>
                      <a:pPr algn="l" fontAlgn="b"/>
                      <a:endParaRPr lang="da-DK" sz="700" b="1" i="0" u="none" strike="noStrike" dirty="0">
                        <a:solidFill>
                          <a:srgbClr val="000000"/>
                        </a:solidFill>
                        <a:effectLst/>
                        <a:latin typeface="Helvetica" panose="020B0604020202020204" pitchFamily="34" charset="0"/>
                      </a:endParaRPr>
                    </a:p>
                  </a:txBody>
                  <a:tcPr marL="6940" marR="6940" marT="6940" marB="0" anchor="b"/>
                </a:tc>
                <a:tc>
                  <a:txBody>
                    <a:bodyPr/>
                    <a:lstStyle/>
                    <a:p>
                      <a:pPr algn="l" fontAlgn="b"/>
                      <a:endParaRPr lang="da-DK" sz="700" b="1" i="0" u="none" strike="noStrike" dirty="0">
                        <a:solidFill>
                          <a:srgbClr val="000000"/>
                        </a:solidFill>
                        <a:effectLst/>
                        <a:latin typeface="Helvetica" panose="020B0604020202020204" pitchFamily="34" charset="0"/>
                      </a:endParaRPr>
                    </a:p>
                  </a:txBody>
                  <a:tcPr marL="6940" marR="6940" marT="6940" marB="0" anchor="b"/>
                </a:tc>
                <a:tc>
                  <a:txBody>
                    <a:bodyPr/>
                    <a:lstStyle/>
                    <a:p>
                      <a:pPr algn="l" fontAlgn="b"/>
                      <a:endParaRPr lang="da-DK" sz="700" b="1" i="0" u="none" strike="noStrike" dirty="0">
                        <a:solidFill>
                          <a:srgbClr val="000000"/>
                        </a:solidFill>
                        <a:effectLst/>
                        <a:latin typeface="Helvetica" panose="020B0604020202020204" pitchFamily="34" charset="0"/>
                      </a:endParaRPr>
                    </a:p>
                  </a:txBody>
                  <a:tcPr marL="6940" marR="6940" marT="6940" marB="0" anchor="b"/>
                </a:tc>
                <a:tc>
                  <a:txBody>
                    <a:bodyPr/>
                    <a:lstStyle/>
                    <a:p>
                      <a:pPr algn="l" fontAlgn="ctr"/>
                      <a:endParaRPr lang="da-DK" sz="1000" b="0" i="0" u="none" strike="noStrike" dirty="0">
                        <a:solidFill>
                          <a:srgbClr val="000000"/>
                        </a:solidFill>
                        <a:effectLst/>
                        <a:latin typeface="Calibri" panose="020F0502020204030204" pitchFamily="34" charset="0"/>
                      </a:endParaRPr>
                    </a:p>
                  </a:txBody>
                  <a:tcPr marL="6940" marR="6940" marT="6940" marB="0" anchor="ctr"/>
                </a:tc>
                <a:tc>
                  <a:txBody>
                    <a:bodyPr/>
                    <a:lstStyle/>
                    <a:p>
                      <a:pPr algn="l" fontAlgn="b"/>
                      <a:endParaRPr lang="da-DK" sz="700" b="1" i="0" u="none" strike="noStrike" dirty="0">
                        <a:solidFill>
                          <a:srgbClr val="000000"/>
                        </a:solidFill>
                        <a:effectLst/>
                        <a:latin typeface="Helvetica" panose="020B0604020202020204" pitchFamily="34" charset="0"/>
                      </a:endParaRPr>
                    </a:p>
                  </a:txBody>
                  <a:tcPr marL="6940" marR="6940" marT="6940" marB="0" anchor="b"/>
                </a:tc>
                <a:tc>
                  <a:txBody>
                    <a:bodyPr/>
                    <a:lstStyle/>
                    <a:p>
                      <a:pPr algn="l" fontAlgn="b"/>
                      <a:endParaRPr lang="da-DK" sz="700" b="1" i="0" u="none" strike="noStrike" dirty="0">
                        <a:solidFill>
                          <a:srgbClr val="000000"/>
                        </a:solidFill>
                        <a:effectLst/>
                        <a:latin typeface="Helvetica" panose="020B0604020202020204" pitchFamily="34" charset="0"/>
                      </a:endParaRPr>
                    </a:p>
                  </a:txBody>
                  <a:tcPr marL="6940" marR="6940" marT="6940" marB="0" anchor="b"/>
                </a:tc>
              </a:tr>
              <a:tr h="181938">
                <a:tc>
                  <a:txBody>
                    <a:bodyPr/>
                    <a:lstStyle/>
                    <a:p>
                      <a:pPr algn="r" fontAlgn="ctr"/>
                      <a:r>
                        <a:rPr lang="da-DK" sz="700" u="none" strike="noStrike" dirty="0">
                          <a:effectLst/>
                        </a:rPr>
                        <a:t>1</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r>
                        <a:rPr lang="da-DK" sz="700" u="none" strike="noStrike" dirty="0">
                          <a:effectLst/>
                        </a:rPr>
                        <a:t>xxxxxxxxxxxxxx</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r>
                        <a:rPr lang="da-DK" sz="700" u="none" strike="noStrike" dirty="0">
                          <a:effectLst/>
                        </a:rPr>
                        <a:t>Firma A</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endParaRPr lang="da-DK" sz="1000" b="0" i="0" u="none" strike="noStrike" dirty="0">
                        <a:solidFill>
                          <a:srgbClr val="000000"/>
                        </a:solidFill>
                        <a:effectLst/>
                        <a:latin typeface="Calibri" panose="020F050202020403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r>
              <a:tr h="181938">
                <a:tc>
                  <a:txBody>
                    <a:bodyPr/>
                    <a:lstStyle/>
                    <a:p>
                      <a:pPr algn="r" fontAlgn="ctr"/>
                      <a:r>
                        <a:rPr lang="da-DK" sz="700" u="none" strike="noStrike" dirty="0">
                          <a:effectLst/>
                        </a:rPr>
                        <a:t>2</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r>
                        <a:rPr lang="da-DK" sz="700" u="none" strike="noStrike" dirty="0">
                          <a:effectLst/>
                        </a:rPr>
                        <a:t>xxxxxxxxxxxxxx</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r>
                        <a:rPr lang="da-DK" sz="700" u="none" strike="noStrike" dirty="0">
                          <a:effectLst/>
                        </a:rPr>
                        <a:t>Firma B</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endParaRPr lang="da-DK" sz="1000" b="0" i="0" u="none" strike="noStrike" dirty="0">
                        <a:solidFill>
                          <a:srgbClr val="000000"/>
                        </a:solidFill>
                        <a:effectLst/>
                        <a:latin typeface="Calibri" panose="020F050202020403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r>
              <a:tr h="181938">
                <a:tc>
                  <a:txBody>
                    <a:bodyPr/>
                    <a:lstStyle/>
                    <a:p>
                      <a:pPr algn="r" fontAlgn="ctr"/>
                      <a:r>
                        <a:rPr lang="da-DK" sz="700" u="none" strike="noStrike" dirty="0">
                          <a:effectLst/>
                        </a:rPr>
                        <a:t>3</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r>
                        <a:rPr lang="da-DK" sz="700" u="none" strike="noStrike" dirty="0">
                          <a:effectLst/>
                        </a:rPr>
                        <a:t>xxxxxxxxxxxxxx</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r>
                        <a:rPr lang="da-DK" sz="700" u="none" strike="noStrike" dirty="0">
                          <a:effectLst/>
                        </a:rPr>
                        <a:t>Firma C</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endParaRPr lang="da-DK" sz="1000" b="0" i="0" u="none" strike="noStrike" dirty="0">
                        <a:solidFill>
                          <a:srgbClr val="000000"/>
                        </a:solidFill>
                        <a:effectLst/>
                        <a:latin typeface="Calibri" panose="020F050202020403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r>
              <a:tr h="181938">
                <a:tc>
                  <a:txBody>
                    <a:bodyPr/>
                    <a:lstStyle/>
                    <a:p>
                      <a:pPr algn="r" fontAlgn="ctr"/>
                      <a:r>
                        <a:rPr lang="da-DK" sz="700" u="none" strike="noStrike" dirty="0">
                          <a:effectLst/>
                        </a:rPr>
                        <a:t>4</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r>
                        <a:rPr lang="da-DK" sz="700" u="none" strike="noStrike" dirty="0">
                          <a:effectLst/>
                        </a:rPr>
                        <a:t>xxxxxxxxxxxxxx</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r>
                        <a:rPr lang="da-DK" sz="700" u="none" strike="noStrike" dirty="0">
                          <a:effectLst/>
                        </a:rPr>
                        <a:t>Firma D</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endParaRPr lang="da-DK" sz="1000" b="0" i="0" u="none" strike="noStrike" dirty="0">
                        <a:solidFill>
                          <a:srgbClr val="000000"/>
                        </a:solidFill>
                        <a:effectLst/>
                        <a:latin typeface="Calibri" panose="020F050202020403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r>
              <a:tr h="181938">
                <a:tc>
                  <a:txBody>
                    <a:bodyPr/>
                    <a:lstStyle/>
                    <a:p>
                      <a:pPr algn="r" fontAlgn="ctr"/>
                      <a:r>
                        <a:rPr lang="da-DK" sz="700" u="none" strike="noStrike" dirty="0">
                          <a:effectLst/>
                        </a:rPr>
                        <a:t>5</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r>
                        <a:rPr lang="da-DK" sz="700" u="none" strike="noStrike" dirty="0">
                          <a:effectLst/>
                        </a:rPr>
                        <a:t>xxxxxxxxxxxxxx</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r>
                        <a:rPr lang="da-DK" sz="700" u="none" strike="noStrike" dirty="0">
                          <a:effectLst/>
                        </a:rPr>
                        <a:t>Firma E</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endParaRPr lang="da-DK" sz="1000" b="0" i="0" u="none" strike="noStrike" dirty="0">
                        <a:solidFill>
                          <a:srgbClr val="000000"/>
                        </a:solidFill>
                        <a:effectLst/>
                        <a:latin typeface="Calibri" panose="020F050202020403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r>
              <a:tr h="181938">
                <a:tc>
                  <a:txBody>
                    <a:bodyPr/>
                    <a:lstStyle/>
                    <a:p>
                      <a:pPr algn="r" fontAlgn="ctr"/>
                      <a:r>
                        <a:rPr lang="da-DK" sz="700" u="none" strike="noStrike" dirty="0">
                          <a:effectLst/>
                        </a:rPr>
                        <a:t>6</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r>
                        <a:rPr lang="da-DK" sz="700" u="none" strike="noStrike" dirty="0">
                          <a:effectLst/>
                        </a:rPr>
                        <a:t>xxxxxxxxxxxxxx</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r>
                        <a:rPr lang="da-DK" sz="700" u="none" strike="noStrike" dirty="0">
                          <a:effectLst/>
                        </a:rPr>
                        <a:t>Firma F</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endParaRPr lang="da-DK" sz="1000" b="0" i="0" u="none" strike="noStrike" dirty="0">
                        <a:solidFill>
                          <a:srgbClr val="000000"/>
                        </a:solidFill>
                        <a:effectLst/>
                        <a:latin typeface="Calibri" panose="020F050202020403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r>
              <a:tr h="181938">
                <a:tc>
                  <a:txBody>
                    <a:bodyPr/>
                    <a:lstStyle/>
                    <a:p>
                      <a:pPr algn="r" fontAlgn="ctr"/>
                      <a:r>
                        <a:rPr lang="da-DK" sz="700" u="none" strike="noStrike" dirty="0">
                          <a:effectLst/>
                        </a:rPr>
                        <a:t>7</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r>
                        <a:rPr lang="da-DK" sz="700" u="none" strike="noStrike" dirty="0">
                          <a:effectLst/>
                        </a:rPr>
                        <a:t>xxxxxxxxxxxxxx</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r>
                        <a:rPr lang="da-DK" sz="700" u="none" strike="noStrike" dirty="0">
                          <a:effectLst/>
                        </a:rPr>
                        <a:t>Firma G</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endParaRPr lang="da-DK" sz="1000" b="0" i="0" u="none" strike="noStrike" dirty="0">
                        <a:solidFill>
                          <a:srgbClr val="000000"/>
                        </a:solidFill>
                        <a:effectLst/>
                        <a:latin typeface="Calibri" panose="020F050202020403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r>
              <a:tr h="181938">
                <a:tc>
                  <a:txBody>
                    <a:bodyPr/>
                    <a:lstStyle/>
                    <a:p>
                      <a:pPr algn="r" fontAlgn="ctr"/>
                      <a:r>
                        <a:rPr lang="da-DK" sz="700" u="none" strike="noStrike" dirty="0">
                          <a:effectLst/>
                        </a:rPr>
                        <a:t>8</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r>
                        <a:rPr lang="da-DK" sz="700" u="none" strike="noStrike" dirty="0">
                          <a:effectLst/>
                        </a:rPr>
                        <a:t>xxxxxxxxxxxxxx</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r>
                        <a:rPr lang="da-DK" sz="700" u="none" strike="noStrike" dirty="0">
                          <a:effectLst/>
                        </a:rPr>
                        <a:t>Firma H</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endParaRPr lang="da-DK" sz="1000" b="0" i="0" u="none" strike="noStrike" dirty="0">
                        <a:solidFill>
                          <a:srgbClr val="000000"/>
                        </a:solidFill>
                        <a:effectLst/>
                        <a:latin typeface="Calibri" panose="020F050202020403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r>
              <a:tr h="181938">
                <a:tc>
                  <a:txBody>
                    <a:bodyPr/>
                    <a:lstStyle/>
                    <a:p>
                      <a:pPr algn="r" fontAlgn="ctr"/>
                      <a:r>
                        <a:rPr lang="da-DK" sz="700" u="none" strike="noStrike" dirty="0">
                          <a:effectLst/>
                        </a:rPr>
                        <a:t>9</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r>
                        <a:rPr lang="da-DK" sz="700" u="none" strike="noStrike" dirty="0">
                          <a:effectLst/>
                        </a:rPr>
                        <a:t>xxxxxxxxxxxxxx</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r>
                        <a:rPr lang="da-DK" sz="700" u="none" strike="noStrike" dirty="0">
                          <a:effectLst/>
                        </a:rPr>
                        <a:t>Firma I</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endParaRPr lang="da-DK" sz="1000" b="0" i="0" u="none" strike="noStrike" dirty="0">
                        <a:solidFill>
                          <a:srgbClr val="000000"/>
                        </a:solidFill>
                        <a:effectLst/>
                        <a:latin typeface="Calibri" panose="020F050202020403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r>
              <a:tr h="181938">
                <a:tc>
                  <a:txBody>
                    <a:bodyPr/>
                    <a:lstStyle/>
                    <a:p>
                      <a:pPr algn="r" fontAlgn="ctr"/>
                      <a:r>
                        <a:rPr lang="da-DK" sz="700" u="none" strike="noStrike" dirty="0">
                          <a:effectLst/>
                        </a:rPr>
                        <a:t>10</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r>
                        <a:rPr lang="da-DK" sz="700" u="none" strike="noStrike" dirty="0">
                          <a:effectLst/>
                        </a:rPr>
                        <a:t>xxxxxxxxxxxxxx</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r>
                        <a:rPr lang="da-DK" sz="700" u="none" strike="noStrike" dirty="0">
                          <a:effectLst/>
                        </a:rPr>
                        <a:t>Firma J</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endParaRPr lang="da-DK" sz="1000" b="0" i="0" u="none" strike="noStrike" dirty="0">
                        <a:solidFill>
                          <a:srgbClr val="000000"/>
                        </a:solidFill>
                        <a:effectLst/>
                        <a:latin typeface="Calibri" panose="020F050202020403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r>
              <a:tr h="181938">
                <a:tc>
                  <a:txBody>
                    <a:bodyPr/>
                    <a:lstStyle/>
                    <a:p>
                      <a:pPr algn="r" fontAlgn="ctr"/>
                      <a:r>
                        <a:rPr lang="da-DK" sz="700" u="none" strike="noStrike" dirty="0">
                          <a:effectLst/>
                        </a:rPr>
                        <a:t>11</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r>
                        <a:rPr lang="da-DK" sz="700" u="none" strike="noStrike" dirty="0">
                          <a:effectLst/>
                        </a:rPr>
                        <a:t>xxxxxxxxxxxxxx</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r>
                        <a:rPr lang="da-DK" sz="700" u="none" strike="noStrike" dirty="0">
                          <a:effectLst/>
                        </a:rPr>
                        <a:t>Firma K</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endParaRPr lang="da-DK" sz="1000" b="0" i="0" u="none" strike="noStrike" dirty="0">
                        <a:solidFill>
                          <a:srgbClr val="000000"/>
                        </a:solidFill>
                        <a:effectLst/>
                        <a:latin typeface="Calibri" panose="020F050202020403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r>
              <a:tr h="181938">
                <a:tc>
                  <a:txBody>
                    <a:bodyPr/>
                    <a:lstStyle/>
                    <a:p>
                      <a:pPr algn="r" fontAlgn="ctr"/>
                      <a:r>
                        <a:rPr lang="da-DK" sz="700" u="none" strike="noStrike" dirty="0">
                          <a:effectLst/>
                        </a:rPr>
                        <a:t>12</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r>
                        <a:rPr lang="da-DK" sz="700" u="none" strike="noStrike" dirty="0">
                          <a:effectLst/>
                        </a:rPr>
                        <a:t>xxxxxxxxxxxxxx</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r>
                        <a:rPr lang="da-DK" sz="700" u="none" strike="noStrike" dirty="0">
                          <a:effectLst/>
                        </a:rPr>
                        <a:t>Firma L</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endParaRPr lang="da-DK" sz="1000" b="0" i="0" u="none" strike="noStrike" dirty="0">
                        <a:solidFill>
                          <a:srgbClr val="000000"/>
                        </a:solidFill>
                        <a:effectLst/>
                        <a:latin typeface="Calibri" panose="020F050202020403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r>
              <a:tr h="181938">
                <a:tc>
                  <a:txBody>
                    <a:bodyPr/>
                    <a:lstStyle/>
                    <a:p>
                      <a:pPr algn="r" fontAlgn="ctr"/>
                      <a:r>
                        <a:rPr lang="da-DK" sz="700" u="none" strike="noStrike" dirty="0">
                          <a:effectLst/>
                        </a:rPr>
                        <a:t>13</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r>
                        <a:rPr lang="da-DK" sz="700" u="none" strike="noStrike" dirty="0">
                          <a:effectLst/>
                        </a:rPr>
                        <a:t>xxxxxxxxxxxxxx</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r>
                        <a:rPr lang="da-DK" sz="700" u="none" strike="noStrike" dirty="0">
                          <a:effectLst/>
                        </a:rPr>
                        <a:t>Firma M</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endParaRPr lang="da-DK" sz="1000" b="0" i="0" u="none" strike="noStrike" dirty="0">
                        <a:solidFill>
                          <a:srgbClr val="000000"/>
                        </a:solidFill>
                        <a:effectLst/>
                        <a:latin typeface="Calibri" panose="020F050202020403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r>
              <a:tr h="181938">
                <a:tc>
                  <a:txBody>
                    <a:bodyPr/>
                    <a:lstStyle/>
                    <a:p>
                      <a:pPr algn="r" fontAlgn="ctr"/>
                      <a:r>
                        <a:rPr lang="da-DK" sz="700" u="none" strike="noStrike" dirty="0">
                          <a:effectLst/>
                        </a:rPr>
                        <a:t>14</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r>
                        <a:rPr lang="da-DK" sz="700" u="none" strike="noStrike" dirty="0">
                          <a:effectLst/>
                        </a:rPr>
                        <a:t>xxxxxxxxxxxxxx</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endParaRPr lang="da-DK" sz="1000" b="0" i="0" u="none" strike="noStrike" dirty="0">
                        <a:solidFill>
                          <a:srgbClr val="000000"/>
                        </a:solidFill>
                        <a:effectLst/>
                        <a:latin typeface="Calibri" panose="020F050202020403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r>
              <a:tr h="181938">
                <a:tc>
                  <a:txBody>
                    <a:bodyPr/>
                    <a:lstStyle/>
                    <a:p>
                      <a:pPr algn="r" fontAlgn="ctr"/>
                      <a:r>
                        <a:rPr lang="da-DK" sz="700" u="none" strike="noStrike" dirty="0">
                          <a:effectLst/>
                        </a:rPr>
                        <a:t>15</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r>
                        <a:rPr lang="da-DK" sz="700" u="none" strike="noStrike" dirty="0">
                          <a:effectLst/>
                        </a:rPr>
                        <a:t>xxxxxxxxxxxxxx</a:t>
                      </a: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l" fontAlgn="ctr"/>
                      <a:endParaRPr lang="da-DK" sz="1000" b="0" i="0" u="none" strike="noStrike" dirty="0">
                        <a:solidFill>
                          <a:srgbClr val="000000"/>
                        </a:solidFill>
                        <a:effectLst/>
                        <a:latin typeface="Calibri" panose="020F050202020403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c>
                  <a:txBody>
                    <a:bodyPr/>
                    <a:lstStyle/>
                    <a:p>
                      <a:pPr algn="r" fontAlgn="ctr"/>
                      <a:endParaRPr lang="da-DK" sz="700" b="0" i="0" u="none" strike="noStrike" dirty="0">
                        <a:solidFill>
                          <a:srgbClr val="000000"/>
                        </a:solidFill>
                        <a:effectLst/>
                        <a:latin typeface="Helvetica" panose="020B0604020202020204" pitchFamily="34" charset="0"/>
                      </a:endParaRPr>
                    </a:p>
                  </a:txBody>
                  <a:tcPr marL="6940" marR="6940" marT="6940" marB="0" anchor="ct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pPr algn="ctr"/>
            <a:r>
              <a:rPr lang="da-DK" sz="2400" dirty="0" smtClean="0">
                <a:solidFill>
                  <a:schemeClr val="tx1"/>
                </a:solidFill>
                <a:latin typeface="Arial Narrow" panose="020B0606020202030204" pitchFamily="34" charset="0"/>
              </a:rPr>
              <a:t>SAS – Ny mulighed for opfølgning</a:t>
            </a:r>
            <a:endParaRPr lang="da-DK" sz="2400" dirty="0">
              <a:solidFill>
                <a:schemeClr val="tx1"/>
              </a:solidFill>
              <a:latin typeface="Arial Narrow" panose="020B0606020202030204" pitchFamily="34" charset="0"/>
            </a:endParaRPr>
          </a:p>
        </p:txBody>
      </p:sp>
      <p:sp>
        <p:nvSpPr>
          <p:cNvPr id="5" name="Pladsholder til indhold 4"/>
          <p:cNvSpPr>
            <a:spLocks noGrp="1"/>
          </p:cNvSpPr>
          <p:nvPr>
            <p:ph idx="1"/>
          </p:nvPr>
        </p:nvSpPr>
        <p:spPr>
          <a:xfrm>
            <a:off x="1712640" y="1713071"/>
            <a:ext cx="7135414" cy="4798531"/>
          </a:xfrm>
        </p:spPr>
        <p:txBody>
          <a:bodyPr/>
          <a:lstStyle/>
          <a:p>
            <a:pPr marL="285750" indent="-285750">
              <a:lnSpc>
                <a:spcPct val="150000"/>
              </a:lnSpc>
              <a:buFont typeface="Arial" panose="020B0604020202020204" pitchFamily="34" charset="0"/>
              <a:buChar char="•"/>
            </a:pPr>
            <a:r>
              <a:rPr lang="da-DK" sz="1800" dirty="0" smtClean="0">
                <a:latin typeface="Arial Narrow" panose="020B0606020202030204" pitchFamily="34" charset="0"/>
              </a:rPr>
              <a:t>SAS indkøbsanalyse er er analyse- og rapportværktøj, der giver overblik over det fakturerede forbrug og støtter dermed den offentlige indkøber i en udbudsproces.</a:t>
            </a:r>
          </a:p>
          <a:p>
            <a:pPr lvl="0">
              <a:buFont typeface="Arial" panose="020B0604020202020204" pitchFamily="34" charset="0"/>
              <a:buChar char="•"/>
            </a:pPr>
            <a:endParaRPr lang="da-DK" sz="1800" dirty="0">
              <a:latin typeface="Arial Narrow" panose="020B0606020202030204" pitchFamily="34" charset="0"/>
            </a:endParaRPr>
          </a:p>
          <a:p>
            <a:pPr lvl="0">
              <a:buFont typeface="Arial" panose="020B0604020202020204" pitchFamily="34" charset="0"/>
              <a:buChar char="•"/>
            </a:pPr>
            <a:endParaRPr lang="da-DK" sz="1800" dirty="0" smtClean="0">
              <a:latin typeface="Arial Narrow" panose="020B0606020202030204" pitchFamily="34" charset="0"/>
            </a:endParaRPr>
          </a:p>
          <a:p>
            <a:pPr lvl="0">
              <a:buFont typeface="Arial" panose="020B0604020202020204" pitchFamily="34" charset="0"/>
              <a:buChar char="•"/>
            </a:pPr>
            <a:r>
              <a:rPr lang="da-DK" sz="1800" dirty="0" smtClean="0">
                <a:latin typeface="Arial Narrow" panose="020B0606020202030204" pitchFamily="34" charset="0"/>
              </a:rPr>
              <a:t>Hvad kan vi bruge SAS til:</a:t>
            </a:r>
            <a:endParaRPr lang="da-DK" sz="1800" dirty="0">
              <a:latin typeface="Arial Narrow" panose="020B0606020202030204" pitchFamily="34" charset="0"/>
            </a:endParaRPr>
          </a:p>
          <a:p>
            <a:pPr lvl="0">
              <a:buFont typeface="Arial" panose="020B0604020202020204" pitchFamily="34" charset="0"/>
              <a:buChar char="•"/>
            </a:pPr>
            <a:endParaRPr lang="da-DK" sz="1800" b="1" dirty="0" smtClean="0">
              <a:latin typeface="Arial Narrow" panose="020B0606020202030204" pitchFamily="34" charset="0"/>
            </a:endParaRPr>
          </a:p>
          <a:p>
            <a:pPr lvl="0">
              <a:buFont typeface="Arial" panose="020B0604020202020204" pitchFamily="34" charset="0"/>
              <a:buChar char="•"/>
            </a:pPr>
            <a:r>
              <a:rPr lang="da-DK" sz="1800" b="1" dirty="0" smtClean="0">
                <a:latin typeface="Arial Narrow" panose="020B0606020202030204" pitchFamily="34" charset="0"/>
              </a:rPr>
              <a:t>Indkøbsledelsens </a:t>
            </a:r>
            <a:r>
              <a:rPr lang="da-DK" sz="1800" b="1" dirty="0">
                <a:latin typeface="Arial Narrow" panose="020B0606020202030204" pitchFamily="34" charset="0"/>
              </a:rPr>
              <a:t>vigtigste værktøj</a:t>
            </a:r>
          </a:p>
          <a:p>
            <a:pPr lvl="0">
              <a:buFont typeface="Arial" panose="020B0604020202020204" pitchFamily="34" charset="0"/>
              <a:buChar char="•"/>
            </a:pPr>
            <a:r>
              <a:rPr lang="da-DK" sz="1800" b="1" dirty="0" smtClean="0">
                <a:latin typeface="Arial Narrow" panose="020B0606020202030204" pitchFamily="34" charset="0"/>
              </a:rPr>
              <a:t>Overblik </a:t>
            </a:r>
            <a:r>
              <a:rPr lang="da-DK" sz="1800" b="1" dirty="0">
                <a:latin typeface="Arial Narrow" panose="020B0606020202030204" pitchFamily="34" charset="0"/>
              </a:rPr>
              <a:t>og viden om organisationens indkøb og indkøbsmønstre</a:t>
            </a:r>
          </a:p>
          <a:p>
            <a:pPr lvl="0">
              <a:buFont typeface="Arial" panose="020B0604020202020204" pitchFamily="34" charset="0"/>
              <a:buChar char="•"/>
            </a:pPr>
            <a:r>
              <a:rPr lang="da-DK" sz="1800" b="1" dirty="0">
                <a:latin typeface="Arial Narrow" panose="020B0606020202030204" pitchFamily="34" charset="0"/>
              </a:rPr>
              <a:t>Unik kvalitet i klassifikation af alle fakturalinjer</a:t>
            </a:r>
          </a:p>
          <a:p>
            <a:pPr lvl="0">
              <a:buFont typeface="Arial" panose="020B0604020202020204" pitchFamily="34" charset="0"/>
              <a:buChar char="•"/>
            </a:pPr>
            <a:r>
              <a:rPr lang="da-DK" sz="1800" b="1" dirty="0">
                <a:latin typeface="Arial Narrow" panose="020B0606020202030204" pitchFamily="34" charset="0"/>
              </a:rPr>
              <a:t>Priskontrol sikrer overholdelse af aftaler</a:t>
            </a:r>
          </a:p>
          <a:p>
            <a:pPr marL="285750" indent="-285750">
              <a:lnSpc>
                <a:spcPct val="150000"/>
              </a:lnSpc>
              <a:buFont typeface="Arial" panose="020B0604020202020204" pitchFamily="34" charset="0"/>
              <a:buChar char="•"/>
            </a:pPr>
            <a:endParaRPr lang="da-DK" sz="1800" dirty="0">
              <a:latin typeface="Arial Narrow" panose="020B0606020202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3"/>
          <p:cNvGraphicFramePr>
            <a:graphicFrameLocks noGrp="1"/>
          </p:cNvGraphicFramePr>
          <p:nvPr>
            <p:extLst>
              <p:ext uri="{D42A27DB-BD31-4B8C-83A1-F6EECF244321}">
                <p14:modId xmlns:p14="http://schemas.microsoft.com/office/powerpoint/2010/main" val="2012617986"/>
              </p:ext>
            </p:extLst>
          </p:nvPr>
        </p:nvGraphicFramePr>
        <p:xfrm>
          <a:off x="1784647" y="1052741"/>
          <a:ext cx="7344816" cy="5400612"/>
        </p:xfrm>
        <a:graphic>
          <a:graphicData uri="http://schemas.openxmlformats.org/drawingml/2006/table">
            <a:tbl>
              <a:tblPr>
                <a:tableStyleId>{5C22544A-7EE6-4342-B048-85BDC9FD1C3A}</a:tableStyleId>
              </a:tblPr>
              <a:tblGrid>
                <a:gridCol w="1192586"/>
                <a:gridCol w="1315632"/>
                <a:gridCol w="1173656"/>
                <a:gridCol w="1410280"/>
                <a:gridCol w="2252662"/>
              </a:tblGrid>
              <a:tr h="120179">
                <a:tc>
                  <a:txBody>
                    <a:bodyPr/>
                    <a:lstStyle/>
                    <a:p>
                      <a:pPr algn="l" fontAlgn="b"/>
                      <a:r>
                        <a:rPr lang="da-DK" sz="600" u="none" strike="noStrike">
                          <a:effectLst/>
                        </a:rPr>
                        <a:t>Produkt ID</a:t>
                      </a:r>
                      <a:endParaRPr lang="da-DK" sz="600" b="1" i="0" u="none" strike="noStrike">
                        <a:solidFill>
                          <a:srgbClr val="FFFFFF"/>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beløb ekskl.moms</a:t>
                      </a:r>
                      <a:endParaRPr lang="da-DK" sz="600" b="1" i="0" u="none" strike="noStrike">
                        <a:solidFill>
                          <a:srgbClr val="FFFFFF"/>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Antal enheder</a:t>
                      </a:r>
                      <a:endParaRPr lang="da-DK" sz="600" b="1" i="0" u="none" strike="noStrike">
                        <a:solidFill>
                          <a:srgbClr val="FFFFFF"/>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EUC Pris/stk</a:t>
                      </a:r>
                      <a:endParaRPr lang="da-DK" sz="600" b="1" i="0" u="none" strike="noStrike">
                        <a:solidFill>
                          <a:srgbClr val="FFFFFF"/>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Varelinjebeskrivelse</a:t>
                      </a:r>
                      <a:endParaRPr lang="da-DK" sz="600" b="1" i="0" u="none" strike="noStrike">
                        <a:solidFill>
                          <a:srgbClr val="FFFFFF"/>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0016534003</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189,52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25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7,58</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Zink Fl.Rørbærer 3/8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dirty="0">
                          <a:effectLst/>
                        </a:rPr>
                        <a:t>0016534003</a:t>
                      </a:r>
                      <a:endParaRPr lang="da-DK" sz="600" b="0" i="0" u="none" strike="noStrike" dirty="0">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189,52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25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7,58</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Zink Fl.Rørbærer 3/8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0016534003</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30,32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4</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7,58</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Zink Fl.Rørbærer 3/8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0042270015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17,52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10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1,75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Altech Muffe 15 mm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0042270015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17,52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10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1,75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Altech Muffe 15 mm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0042270015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87,60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50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1,75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Altech Muffe 15 mm </a:t>
                      </a:r>
                      <a:endParaRPr lang="da-DK" sz="600" b="0" i="0" u="none" strike="noStrike">
                        <a:solidFill>
                          <a:srgbClr val="000000"/>
                        </a:solidFill>
                        <a:effectLst/>
                        <a:latin typeface="Calibri" panose="020F0502020204030204" pitchFamily="34" charset="0"/>
                      </a:endParaRPr>
                    </a:p>
                  </a:txBody>
                  <a:tcPr marL="4018" marR="4018" marT="4018" marB="0" anchor="b"/>
                </a:tc>
              </a:tr>
              <a:tr h="232915">
                <a:tc>
                  <a:txBody>
                    <a:bodyPr/>
                    <a:lstStyle/>
                    <a:p>
                      <a:pPr algn="r" fontAlgn="b"/>
                      <a:r>
                        <a:rPr lang="da-DK" sz="600" u="none" strike="noStrike">
                          <a:effectLst/>
                        </a:rPr>
                        <a:t>0014002034</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47,04</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6</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7,84</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Sv.Bøjn. 33,7-2,6 mm 90 gr, Søml. Kval. S235, EN 10253-1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0048280106</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20,93</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10,47</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Altech brystnippel 3 4 messing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0048280104</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21,00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3</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7,00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Altech brystnippel 1/2 messing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0271302008</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63,28</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31,64</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nb-NO" sz="600" u="none" strike="noStrike">
                          <a:effectLst/>
                        </a:rPr>
                        <a:t>Pakgarn på spole 80 gr. </a:t>
                      </a:r>
                      <a:endParaRPr lang="nb-NO"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0271302008</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126,56</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4</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31,64</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nb-NO" sz="600" u="none" strike="noStrike">
                          <a:effectLst/>
                        </a:rPr>
                        <a:t>Pakgarn på spole 80 gr. </a:t>
                      </a:r>
                      <a:endParaRPr lang="nb-NO"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0271302008</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158,20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31,64</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nb-NO" sz="600" u="none" strike="noStrike">
                          <a:effectLst/>
                        </a:rPr>
                        <a:t>Pakgarn på spole 80 gr. </a:t>
                      </a:r>
                      <a:endParaRPr lang="nb-NO"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0271302008</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316,40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10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31,64</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nb-NO" sz="600" u="none" strike="noStrike">
                          <a:effectLst/>
                        </a:rPr>
                        <a:t>Pakgarn på spole 80 gr. </a:t>
                      </a:r>
                      <a:endParaRPr lang="nb-NO"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0271302008</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316,40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10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31,64</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nb-NO" sz="600" u="none" strike="noStrike">
                          <a:effectLst/>
                        </a:rPr>
                        <a:t>Pakgarn på spole 80 gr. </a:t>
                      </a:r>
                      <a:endParaRPr lang="nb-NO"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0271302008</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158,20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31,64</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nb-NO" sz="600" u="none" strike="noStrike">
                          <a:effectLst/>
                        </a:rPr>
                        <a:t>Pakgarn på spole 80 gr. </a:t>
                      </a:r>
                      <a:endParaRPr lang="nb-NO"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0271302008</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316,40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10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31,64</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nb-NO" sz="600" u="none" strike="noStrike">
                          <a:effectLst/>
                        </a:rPr>
                        <a:t>Pakgarn på spole 80 gr. </a:t>
                      </a:r>
                      <a:endParaRPr lang="nb-NO"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0044060222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125,46</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6</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20,91</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Overg. 1 2 - 18 MM M np.,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0044060232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271,83</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13</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20,91</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Overg. 3 4 - 18 MM M np.,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0044060022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106,25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21,25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Overg. 3 4 - 22 MM M np.,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0044060015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160,65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10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16,07</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Overg. 1 2 - 15 MM M np.,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0044060015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16,06</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1</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16,06</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Overg. 1 2 - 15 MM M np.,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0044060015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16,06</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1</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16,06</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Overg. 1 2 - 15 MM M np.,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0044070015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350,20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20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17,51</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Kobling 15 MM,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0044065015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127,07</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10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12,71</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Overg. 1 2 - 15 MM M mf.,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0044095015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91,80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20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4,59</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Omløber Møtrik 15 MM,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0044095015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91,80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20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4,59</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Omløber Møtrik 15 MM,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0044096012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52,02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20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2,60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Kompr.Ring 12 MM,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0044096012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52,02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20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2,60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Kompr.Ring 12 MM,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0044096012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52,02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20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2,60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Kompr.Ring 12 MM,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0044060022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418,20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20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20,91</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Overg. 3/4 - 22 MM M/np.,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0044060022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41,82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20,91</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Overg. 3/4 - 22 MM M/np.,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0044060022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20,91</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1</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20,91</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Overg. 3/4 - 22 MM M/np.,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0044096012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2,60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1</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2,60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Kompr.Ring 12 MM,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0044070018</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42,50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21,25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Kobling 18 MM,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0044070018</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21,25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1</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21,25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Kobling 18 MM,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0044060118</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14,45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1</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14,45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Overg. 1/2 - 10 MM M/np.,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0044065015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12,49</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1</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12,49</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Overg. 1/2 - 15 MM M/mf.,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0044070015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17,17</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1</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17,17</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Kobling 15 MM,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0044070015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34,34</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17,17</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Kobling 15 MM,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0044060015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314,50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20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15,73</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Overg. 1/2 - 15 MM M/np.,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0044060015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157,25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10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15,73</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Overg. 1/2 - 15 MM M/np.,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0044060015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188,70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12</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15,73</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a:effectLst/>
                        </a:rPr>
                        <a:t>Overg. 1/2 - 15 MM M/np., Kompressions Fittings </a:t>
                      </a:r>
                      <a:endParaRPr lang="da-DK" sz="600" b="0" i="0" u="none" strike="noStrike">
                        <a:solidFill>
                          <a:srgbClr val="000000"/>
                        </a:solidFill>
                        <a:effectLst/>
                        <a:latin typeface="Calibri" panose="020F0502020204030204" pitchFamily="34" charset="0"/>
                      </a:endParaRPr>
                    </a:p>
                  </a:txBody>
                  <a:tcPr marL="4018" marR="4018" marT="4018" marB="0" anchor="b"/>
                </a:tc>
              </a:tr>
              <a:tr h="120179">
                <a:tc>
                  <a:txBody>
                    <a:bodyPr/>
                    <a:lstStyle/>
                    <a:p>
                      <a:pPr algn="r" fontAlgn="b"/>
                      <a:r>
                        <a:rPr lang="da-DK" sz="600" u="none" strike="noStrike">
                          <a:effectLst/>
                        </a:rPr>
                        <a:t>0044060015</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314,50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20</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r" fontAlgn="b"/>
                      <a:r>
                        <a:rPr lang="da-DK" sz="600" u="none" strike="noStrike">
                          <a:effectLst/>
                        </a:rPr>
                        <a:t>kr. 15,73</a:t>
                      </a:r>
                      <a:endParaRPr lang="da-DK" sz="600" b="0" i="0" u="none" strike="noStrike">
                        <a:solidFill>
                          <a:srgbClr val="000000"/>
                        </a:solidFill>
                        <a:effectLst/>
                        <a:latin typeface="Calibri" panose="020F0502020204030204" pitchFamily="34" charset="0"/>
                      </a:endParaRPr>
                    </a:p>
                  </a:txBody>
                  <a:tcPr marL="4018" marR="4018" marT="4018" marB="0" anchor="b"/>
                </a:tc>
                <a:tc>
                  <a:txBody>
                    <a:bodyPr/>
                    <a:lstStyle/>
                    <a:p>
                      <a:pPr algn="l" fontAlgn="b"/>
                      <a:r>
                        <a:rPr lang="da-DK" sz="600" u="none" strike="noStrike" dirty="0" err="1">
                          <a:effectLst/>
                        </a:rPr>
                        <a:t>Overg</a:t>
                      </a:r>
                      <a:r>
                        <a:rPr lang="da-DK" sz="600" u="none" strike="noStrike" dirty="0">
                          <a:effectLst/>
                        </a:rPr>
                        <a:t>. 1/2 - 15 MM M/</a:t>
                      </a:r>
                      <a:r>
                        <a:rPr lang="da-DK" sz="600" u="none" strike="noStrike" dirty="0" err="1">
                          <a:effectLst/>
                        </a:rPr>
                        <a:t>np</a:t>
                      </a:r>
                      <a:r>
                        <a:rPr lang="da-DK" sz="600" u="none" strike="noStrike" dirty="0">
                          <a:effectLst/>
                        </a:rPr>
                        <a:t>., Kompressions Fittings </a:t>
                      </a:r>
                      <a:endParaRPr lang="da-DK" sz="600" b="0" i="0" u="none" strike="noStrike" dirty="0">
                        <a:solidFill>
                          <a:srgbClr val="000000"/>
                        </a:solidFill>
                        <a:effectLst/>
                        <a:latin typeface="Calibri" panose="020F0502020204030204" pitchFamily="34" charset="0"/>
                      </a:endParaRPr>
                    </a:p>
                  </a:txBody>
                  <a:tcPr marL="4018" marR="4018" marT="4018" marB="0" anchor="b"/>
                </a:tc>
              </a:tr>
            </a:tbl>
          </a:graphicData>
        </a:graphic>
      </p:graphicFrame>
      <p:sp>
        <p:nvSpPr>
          <p:cNvPr id="5" name="Tekstfelt 4"/>
          <p:cNvSpPr txBox="1"/>
          <p:nvPr/>
        </p:nvSpPr>
        <p:spPr>
          <a:xfrm>
            <a:off x="2000672" y="476672"/>
            <a:ext cx="5472608" cy="461665"/>
          </a:xfrm>
          <a:prstGeom prst="rect">
            <a:avLst/>
          </a:prstGeom>
          <a:noFill/>
        </p:spPr>
        <p:txBody>
          <a:bodyPr wrap="square" rtlCol="0">
            <a:spAutoFit/>
          </a:bodyPr>
          <a:lstStyle/>
          <a:p>
            <a:r>
              <a:rPr lang="da-DK" sz="2400" b="1" dirty="0" smtClean="0">
                <a:solidFill>
                  <a:schemeClr val="bg1"/>
                </a:solidFill>
                <a:latin typeface="Arial Narrow" panose="020B0606020202030204" pitchFamily="34" charset="0"/>
              </a:rPr>
              <a:t>SAS rapport – eksempel:</a:t>
            </a:r>
            <a:endParaRPr lang="da-DK" sz="24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41936184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3008784" y="876037"/>
            <a:ext cx="4270721" cy="461665"/>
          </a:xfrm>
          <a:prstGeom prst="rect">
            <a:avLst/>
          </a:prstGeom>
        </p:spPr>
        <p:txBody>
          <a:bodyPr wrap="none">
            <a:spAutoFit/>
          </a:bodyPr>
          <a:lstStyle/>
          <a:p>
            <a:r>
              <a:rPr lang="da-DK" sz="2400" b="1" i="1" dirty="0">
                <a:latin typeface="Arial Narrow" panose="020B0606020202030204" pitchFamily="34" charset="0"/>
              </a:rPr>
              <a:t>Rammeaftaler </a:t>
            </a:r>
            <a:r>
              <a:rPr lang="da-DK" sz="2400" b="1" i="1" dirty="0" smtClean="0">
                <a:latin typeface="Arial Narrow" panose="020B0606020202030204" pitchFamily="34" charset="0"/>
              </a:rPr>
              <a:t>/ indkøbskontrakter</a:t>
            </a:r>
            <a:endParaRPr lang="da-DK" sz="2400" dirty="0">
              <a:latin typeface="Arial Narrow" panose="020B0606020202030204" pitchFamily="34" charset="0"/>
            </a:endParaRPr>
          </a:p>
        </p:txBody>
      </p:sp>
      <p:sp>
        <p:nvSpPr>
          <p:cNvPr id="3" name="Pladsholder til indhold 2"/>
          <p:cNvSpPr txBox="1">
            <a:spLocks/>
          </p:cNvSpPr>
          <p:nvPr/>
        </p:nvSpPr>
        <p:spPr>
          <a:xfrm>
            <a:off x="1712640" y="1196752"/>
            <a:ext cx="8481392" cy="5400600"/>
          </a:xfrm>
          <a:prstGeom prst="rect">
            <a:avLst/>
          </a:prstGeom>
        </p:spPr>
        <p:txBody>
          <a:bodyPr/>
          <a:lstStyle>
            <a:lvl1pPr marL="386855" indent="-386855" algn="l" rtl="0" eaLnBrk="0" fontAlgn="base" hangingPunct="0">
              <a:spcBef>
                <a:spcPct val="20000"/>
              </a:spcBef>
              <a:spcAft>
                <a:spcPct val="0"/>
              </a:spcAft>
              <a:defRPr sz="1600" kern="1200">
                <a:solidFill>
                  <a:schemeClr val="tx1"/>
                </a:solidFill>
                <a:latin typeface="Verdana" pitchFamily="34" charset="0"/>
                <a:ea typeface="Verdana" pitchFamily="34" charset="0"/>
                <a:cs typeface="Verdana" pitchFamily="34" charset="0"/>
              </a:defRPr>
            </a:lvl1pPr>
            <a:lvl2pPr marL="838186" indent="-322380" algn="l" rtl="0" eaLnBrk="0" fontAlgn="base" hangingPunct="0">
              <a:spcBef>
                <a:spcPct val="20000"/>
              </a:spcBef>
              <a:spcAft>
                <a:spcPct val="0"/>
              </a:spcAft>
              <a:defRPr sz="1800" kern="1200">
                <a:solidFill>
                  <a:schemeClr val="tx1"/>
                </a:solidFill>
                <a:latin typeface="+mn-lt"/>
                <a:ea typeface="+mn-ea"/>
                <a:cs typeface="+mn-cs"/>
              </a:defRPr>
            </a:lvl2pPr>
            <a:lvl3pPr marL="1289517" indent="-257903" algn="l" rtl="0" eaLnBrk="0" fontAlgn="base" hangingPunct="0">
              <a:spcBef>
                <a:spcPct val="20000"/>
              </a:spcBef>
              <a:spcAft>
                <a:spcPct val="0"/>
              </a:spcAft>
              <a:defRPr sz="1800" kern="1200">
                <a:solidFill>
                  <a:schemeClr val="tx1"/>
                </a:solidFill>
                <a:latin typeface="+mn-lt"/>
                <a:ea typeface="+mn-ea"/>
                <a:cs typeface="+mn-cs"/>
              </a:defRPr>
            </a:lvl3pPr>
            <a:lvl4pPr marL="1805324" indent="-257903" algn="l" rtl="0" eaLnBrk="0" fontAlgn="base" hangingPunct="0">
              <a:spcBef>
                <a:spcPct val="20000"/>
              </a:spcBef>
              <a:spcAft>
                <a:spcPct val="0"/>
              </a:spcAft>
              <a:defRPr sz="1800" kern="1200">
                <a:solidFill>
                  <a:schemeClr val="tx1"/>
                </a:solidFill>
                <a:latin typeface="+mn-lt"/>
                <a:ea typeface="+mn-ea"/>
                <a:cs typeface="+mn-cs"/>
              </a:defRPr>
            </a:lvl4pPr>
            <a:lvl5pPr marL="2321131" indent="-257903" algn="l" rtl="0" eaLnBrk="0" fontAlgn="base" hangingPunct="0">
              <a:spcBef>
                <a:spcPct val="20000"/>
              </a:spcBef>
              <a:spcAft>
                <a:spcPct val="0"/>
              </a:spcAft>
              <a:defRPr sz="1800" kern="1200">
                <a:solidFill>
                  <a:schemeClr val="tx1"/>
                </a:solidFill>
                <a:latin typeface="+mn-lt"/>
                <a:ea typeface="+mn-ea"/>
                <a:cs typeface="+mn-cs"/>
              </a:defRPr>
            </a:lvl5pPr>
            <a:lvl6pPr marL="2836938"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52745"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868553"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384358"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indent="0"/>
            <a:r>
              <a:rPr lang="da-DK" sz="1800" dirty="0" smtClean="0">
                <a:latin typeface="Arial Narrow" panose="020B0606020202030204" pitchFamily="34" charset="0"/>
              </a:rPr>
              <a:t>Ud fra ovenstående oversigt/analyse, skal vi som organisation fastlægge, </a:t>
            </a:r>
          </a:p>
          <a:p>
            <a:pPr marL="0" indent="0"/>
            <a:r>
              <a:rPr lang="da-DK" sz="1800" dirty="0" smtClean="0">
                <a:latin typeface="Arial Narrow" panose="020B0606020202030204" pitchFamily="34" charset="0"/>
              </a:rPr>
              <a:t>hvordan vi skal håndtere skolens indkøbsaftaler.</a:t>
            </a:r>
          </a:p>
          <a:p>
            <a:pPr marL="0" indent="0"/>
            <a:endParaRPr lang="da-DK" sz="1800" dirty="0" smtClean="0">
              <a:latin typeface="Arial Narrow" panose="020B0606020202030204" pitchFamily="34" charset="0"/>
            </a:endParaRPr>
          </a:p>
          <a:p>
            <a:pPr marL="0" indent="0"/>
            <a:r>
              <a:rPr lang="da-DK" sz="1800" dirty="0" smtClean="0">
                <a:latin typeface="Arial Narrow" panose="020B0606020202030204" pitchFamily="34" charset="0"/>
              </a:rPr>
              <a:t>Aftalerne bør deles op i aftaler </a:t>
            </a:r>
            <a:r>
              <a:rPr lang="da-DK" sz="1800" dirty="0" smtClean="0">
                <a:solidFill>
                  <a:srgbClr val="FF0000"/>
                </a:solidFill>
                <a:latin typeface="Arial Narrow" panose="020B0606020202030204" pitchFamily="34" charset="0"/>
              </a:rPr>
              <a:t>over</a:t>
            </a:r>
            <a:r>
              <a:rPr lang="da-DK" sz="1800" dirty="0" smtClean="0">
                <a:latin typeface="Arial Narrow" panose="020B0606020202030204" pitchFamily="34" charset="0"/>
              </a:rPr>
              <a:t> udbudsgrænsen og aftaler</a:t>
            </a:r>
            <a:r>
              <a:rPr lang="da-DK" sz="1800" dirty="0" smtClean="0">
                <a:solidFill>
                  <a:srgbClr val="FF0000"/>
                </a:solidFill>
                <a:latin typeface="Arial Narrow" panose="020B0606020202030204" pitchFamily="34" charset="0"/>
              </a:rPr>
              <a:t> under </a:t>
            </a:r>
            <a:r>
              <a:rPr lang="da-DK" sz="1800" dirty="0" smtClean="0">
                <a:latin typeface="Arial Narrow" panose="020B0606020202030204" pitchFamily="34" charset="0"/>
              </a:rPr>
              <a:t>udbudsgrænsen, </a:t>
            </a:r>
          </a:p>
          <a:p>
            <a:pPr marL="0" indent="0"/>
            <a:r>
              <a:rPr lang="da-DK" sz="1800" dirty="0" smtClean="0">
                <a:latin typeface="Arial Narrow" panose="020B0606020202030204" pitchFamily="34" charset="0"/>
              </a:rPr>
              <a:t>da de skal håndteres på forskellige måder.</a:t>
            </a:r>
          </a:p>
          <a:p>
            <a:pPr marL="0" indent="0"/>
            <a:endParaRPr lang="da-DK" sz="1800" dirty="0" smtClean="0">
              <a:latin typeface="Arial Narrow" panose="020B0606020202030204" pitchFamily="34" charset="0"/>
            </a:endParaRPr>
          </a:p>
          <a:p>
            <a:r>
              <a:rPr lang="da-DK" sz="1800" dirty="0" smtClean="0">
                <a:solidFill>
                  <a:srgbClr val="FF0000"/>
                </a:solidFill>
                <a:latin typeface="Arial Narrow" panose="020B0606020202030204" pitchFamily="34" charset="0"/>
              </a:rPr>
              <a:t>Aftaler under udbudsgrænsen: </a:t>
            </a:r>
          </a:p>
          <a:p>
            <a:pPr marL="0" indent="0"/>
            <a:r>
              <a:rPr lang="da-DK" sz="1800" dirty="0" smtClean="0">
                <a:latin typeface="Arial Narrow" panose="020B0606020202030204" pitchFamily="34" charset="0"/>
              </a:rPr>
              <a:t>Før i tiden indhentede vi tilbud og købte ind efter princippet bedst/billigst muligt. </a:t>
            </a:r>
          </a:p>
          <a:p>
            <a:pPr marL="0" indent="0"/>
            <a:r>
              <a:rPr lang="da-DK" sz="1800" dirty="0" smtClean="0">
                <a:latin typeface="Arial Narrow" panose="020B0606020202030204" pitchFamily="34" charset="0"/>
              </a:rPr>
              <a:t>Da der fra rigsrevisionens side har været en del fokus på det område, har vi valgt at lave en</a:t>
            </a:r>
          </a:p>
          <a:p>
            <a:pPr marL="0" indent="0"/>
            <a:r>
              <a:rPr lang="da-DK" sz="1800" dirty="0">
                <a:latin typeface="Arial Narrow" panose="020B0606020202030204" pitchFamily="34" charset="0"/>
              </a:rPr>
              <a:t>b</a:t>
            </a:r>
            <a:r>
              <a:rPr lang="da-DK" sz="1800" dirty="0" smtClean="0">
                <a:latin typeface="Arial Narrow" panose="020B0606020202030204" pitchFamily="34" charset="0"/>
              </a:rPr>
              <a:t>eskrivelse af hvorledes vi håndterer alle indkøb under 50.000 kr. </a:t>
            </a:r>
          </a:p>
          <a:p>
            <a:r>
              <a:rPr lang="da-DK" sz="1800" dirty="0" smtClean="0">
                <a:solidFill>
                  <a:srgbClr val="FF0000"/>
                </a:solidFill>
                <a:latin typeface="Arial Narrow" panose="020B0606020202030204" pitchFamily="34" charset="0"/>
              </a:rPr>
              <a:t>Aftaler over udbudsgrænsen:</a:t>
            </a:r>
          </a:p>
          <a:p>
            <a:pPr marL="0" indent="0"/>
            <a:r>
              <a:rPr lang="da-DK" sz="1800" dirty="0" smtClean="0">
                <a:latin typeface="Arial Narrow" panose="020B0606020202030204" pitchFamily="34" charset="0"/>
              </a:rPr>
              <a:t>Tilbudsloven eksisterer ikke længere på varer- og tjenesteydelser men kun på bygge og anlæg.</a:t>
            </a:r>
          </a:p>
          <a:p>
            <a:pPr marL="0" indent="0"/>
            <a:r>
              <a:rPr lang="da-DK" sz="1800" dirty="0" smtClean="0">
                <a:latin typeface="Arial Narrow" panose="020B0606020202030204" pitchFamily="34" charset="0"/>
              </a:rPr>
              <a:t>Køb mellem 0 – 385.000 skal den indkøbsansvarlige vurderer om det har grænseoverskridende</a:t>
            </a:r>
          </a:p>
          <a:p>
            <a:pPr marL="0" indent="0"/>
            <a:r>
              <a:rPr lang="da-DK" sz="1800" dirty="0" smtClean="0">
                <a:latin typeface="Arial Narrow" panose="020B0606020202030204" pitchFamily="34" charset="0"/>
              </a:rPr>
              <a:t>Interesse eller ej – hvis ja, skal man annoncere det, hvis ikke kan man lave en tilbuds-</a:t>
            </a:r>
          </a:p>
          <a:p>
            <a:pPr marL="0" indent="0"/>
            <a:r>
              <a:rPr lang="da-DK" sz="1800" dirty="0" smtClean="0">
                <a:latin typeface="Arial Narrow" panose="020B0606020202030204" pitchFamily="34" charset="0"/>
              </a:rPr>
              <a:t>Indhentning.</a:t>
            </a:r>
            <a:endParaRPr lang="da-DK" sz="1800" b="1" dirty="0" smtClean="0">
              <a:latin typeface="Arial Narrow" panose="020B0606020202030204" pitchFamily="34" charset="0"/>
            </a:endParaRPr>
          </a:p>
          <a:p>
            <a:pPr marL="0" indent="0"/>
            <a:r>
              <a:rPr lang="da-DK" sz="1800" b="1" dirty="0" smtClean="0">
                <a:solidFill>
                  <a:srgbClr val="FF0000"/>
                </a:solidFill>
                <a:latin typeface="Arial Narrow" panose="020B0606020202030204" pitchFamily="34" charset="0"/>
              </a:rPr>
              <a:t>Årlige køb større end 385.000 kr. og projektkøb større end 1.541.715  - EU-udbud</a:t>
            </a:r>
          </a:p>
          <a:p>
            <a:pPr marL="342900" indent="-342900">
              <a:buFont typeface="+mj-lt"/>
              <a:buAutoNum type="arabicPeriod"/>
            </a:pPr>
            <a:endParaRPr lang="da-DK" sz="1800" dirty="0" smtClean="0"/>
          </a:p>
          <a:p>
            <a:pPr marL="0" indent="0"/>
            <a:endParaRPr lang="da-DK" sz="1800" dirty="0" smtClean="0"/>
          </a:p>
          <a:p>
            <a:endParaRPr lang="da-DK" sz="1800" dirty="0" smtClean="0"/>
          </a:p>
          <a:p>
            <a:endParaRPr lang="da-DK" sz="1800" dirty="0"/>
          </a:p>
        </p:txBody>
      </p:sp>
    </p:spTree>
    <p:extLst>
      <p:ext uri="{BB962C8B-B14F-4D97-AF65-F5344CB8AC3E}">
        <p14:creationId xmlns:p14="http://schemas.microsoft.com/office/powerpoint/2010/main" val="10109944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2"/>
          <p:cNvSpPr txBox="1">
            <a:spLocks/>
          </p:cNvSpPr>
          <p:nvPr/>
        </p:nvSpPr>
        <p:spPr>
          <a:xfrm>
            <a:off x="1712640" y="908720"/>
            <a:ext cx="10515600" cy="6196614"/>
          </a:xfrm>
          <a:prstGeom prst="rect">
            <a:avLst/>
          </a:prstGeom>
        </p:spPr>
        <p:txBody>
          <a:bodyPr>
            <a:noAutofit/>
          </a:bodyPr>
          <a:lstStyle>
            <a:lvl1pPr marL="386855" indent="-386855" algn="l" rtl="0" eaLnBrk="0" fontAlgn="base" hangingPunct="0">
              <a:spcBef>
                <a:spcPct val="20000"/>
              </a:spcBef>
              <a:spcAft>
                <a:spcPct val="0"/>
              </a:spcAft>
              <a:defRPr sz="1600" kern="1200">
                <a:solidFill>
                  <a:schemeClr val="tx1"/>
                </a:solidFill>
                <a:latin typeface="Verdana" pitchFamily="34" charset="0"/>
                <a:ea typeface="Verdana" pitchFamily="34" charset="0"/>
                <a:cs typeface="Verdana" pitchFamily="34" charset="0"/>
              </a:defRPr>
            </a:lvl1pPr>
            <a:lvl2pPr marL="838186" indent="-322380" algn="l" rtl="0" eaLnBrk="0" fontAlgn="base" hangingPunct="0">
              <a:spcBef>
                <a:spcPct val="20000"/>
              </a:spcBef>
              <a:spcAft>
                <a:spcPct val="0"/>
              </a:spcAft>
              <a:defRPr sz="1800" kern="1200">
                <a:solidFill>
                  <a:schemeClr val="tx1"/>
                </a:solidFill>
                <a:latin typeface="+mn-lt"/>
                <a:ea typeface="+mn-ea"/>
                <a:cs typeface="+mn-cs"/>
              </a:defRPr>
            </a:lvl2pPr>
            <a:lvl3pPr marL="1289517" indent="-257903" algn="l" rtl="0" eaLnBrk="0" fontAlgn="base" hangingPunct="0">
              <a:spcBef>
                <a:spcPct val="20000"/>
              </a:spcBef>
              <a:spcAft>
                <a:spcPct val="0"/>
              </a:spcAft>
              <a:defRPr sz="1800" kern="1200">
                <a:solidFill>
                  <a:schemeClr val="tx1"/>
                </a:solidFill>
                <a:latin typeface="+mn-lt"/>
                <a:ea typeface="+mn-ea"/>
                <a:cs typeface="+mn-cs"/>
              </a:defRPr>
            </a:lvl3pPr>
            <a:lvl4pPr marL="1805324" indent="-257903" algn="l" rtl="0" eaLnBrk="0" fontAlgn="base" hangingPunct="0">
              <a:spcBef>
                <a:spcPct val="20000"/>
              </a:spcBef>
              <a:spcAft>
                <a:spcPct val="0"/>
              </a:spcAft>
              <a:defRPr sz="1800" kern="1200">
                <a:solidFill>
                  <a:schemeClr val="tx1"/>
                </a:solidFill>
                <a:latin typeface="+mn-lt"/>
                <a:ea typeface="+mn-ea"/>
                <a:cs typeface="+mn-cs"/>
              </a:defRPr>
            </a:lvl4pPr>
            <a:lvl5pPr marL="2321131" indent="-257903" algn="l" rtl="0" eaLnBrk="0" fontAlgn="base" hangingPunct="0">
              <a:spcBef>
                <a:spcPct val="20000"/>
              </a:spcBef>
              <a:spcAft>
                <a:spcPct val="0"/>
              </a:spcAft>
              <a:defRPr sz="1800" kern="1200">
                <a:solidFill>
                  <a:schemeClr val="tx1"/>
                </a:solidFill>
                <a:latin typeface="+mn-lt"/>
                <a:ea typeface="+mn-ea"/>
                <a:cs typeface="+mn-cs"/>
              </a:defRPr>
            </a:lvl5pPr>
            <a:lvl6pPr marL="2836938"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52745"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868553"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384358"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r>
              <a:rPr lang="da-DK" sz="1800" dirty="0" smtClean="0">
                <a:latin typeface="Arial Narrow" panose="020B0606020202030204" pitchFamily="34" charset="0"/>
              </a:rPr>
              <a:t>Uanset hvilken form for indkøb, der er tale om, er det vigtigt, at man i organisation melder </a:t>
            </a:r>
          </a:p>
          <a:p>
            <a:r>
              <a:rPr lang="da-DK" sz="1800" dirty="0">
                <a:latin typeface="Arial Narrow" panose="020B0606020202030204" pitchFamily="34" charset="0"/>
              </a:rPr>
              <a:t>k</a:t>
            </a:r>
            <a:r>
              <a:rPr lang="da-DK" sz="1800" dirty="0" smtClean="0">
                <a:latin typeface="Arial Narrow" panose="020B0606020202030204" pitchFamily="34" charset="0"/>
              </a:rPr>
              <a:t>lart ud, hvordan indkøb under de forskellige former skal håndteres, da forkert håndtering </a:t>
            </a:r>
          </a:p>
          <a:p>
            <a:r>
              <a:rPr lang="da-DK" sz="1800" dirty="0" smtClean="0">
                <a:latin typeface="Arial Narrow" panose="020B0606020202030204" pitchFamily="34" charset="0"/>
              </a:rPr>
              <a:t>af køb over udbudsgrænsen, kan have store konsekvenser.</a:t>
            </a:r>
          </a:p>
          <a:p>
            <a:endParaRPr lang="da-DK" sz="1800" dirty="0" smtClean="0">
              <a:latin typeface="Arial Narrow" panose="020B0606020202030204" pitchFamily="34" charset="0"/>
            </a:endParaRPr>
          </a:p>
          <a:p>
            <a:r>
              <a:rPr lang="da-DK" sz="1800" dirty="0" smtClean="0">
                <a:latin typeface="Arial Narrow" panose="020B0606020202030204" pitchFamily="34" charset="0"/>
              </a:rPr>
              <a:t>I vores organisation er der meldt klart ud, at der ikke indgås aftaler/kontrakter, uden at </a:t>
            </a:r>
          </a:p>
          <a:p>
            <a:r>
              <a:rPr lang="da-DK" sz="1800" dirty="0" smtClean="0">
                <a:latin typeface="Arial Narrow" panose="020B0606020202030204" pitchFamily="34" charset="0"/>
              </a:rPr>
              <a:t>jeg som indkøbsansvarlig er inde over.</a:t>
            </a:r>
          </a:p>
          <a:p>
            <a:pPr marL="0" indent="0"/>
            <a:r>
              <a:rPr lang="da-DK" sz="1800" dirty="0" smtClean="0">
                <a:latin typeface="Arial Narrow" panose="020B0606020202030204" pitchFamily="34" charset="0"/>
              </a:rPr>
              <a:t>Små indkøb, som ligger under disse grænser, som skal til for at få hverdagen til at gå op,</a:t>
            </a:r>
          </a:p>
          <a:p>
            <a:pPr marL="0" indent="0"/>
            <a:r>
              <a:rPr lang="da-DK" sz="1800" dirty="0">
                <a:latin typeface="Arial Narrow" panose="020B0606020202030204" pitchFamily="34" charset="0"/>
              </a:rPr>
              <a:t>h</a:t>
            </a:r>
            <a:r>
              <a:rPr lang="da-DK" sz="1800" dirty="0" smtClean="0">
                <a:latin typeface="Arial Narrow" panose="020B0606020202030204" pitchFamily="34" charset="0"/>
              </a:rPr>
              <a:t>ører jeg naturligvis ikke om</a:t>
            </a:r>
            <a:r>
              <a:rPr lang="da-DK" sz="1800" dirty="0" smtClean="0">
                <a:solidFill>
                  <a:srgbClr val="FF0000"/>
                </a:solidFill>
                <a:latin typeface="Arial Narrow" panose="020B0606020202030204" pitchFamily="34" charset="0"/>
              </a:rPr>
              <a:t>. ( De er nu defineret hos os til under 50.000 kr.).</a:t>
            </a:r>
          </a:p>
          <a:p>
            <a:pPr marL="0" indent="0"/>
            <a:r>
              <a:rPr lang="da-DK" sz="1800" dirty="0" smtClean="0">
                <a:latin typeface="Arial Narrow" panose="020B0606020202030204" pitchFamily="34" charset="0"/>
              </a:rPr>
              <a:t>Når vi har overblik over skolens leverandører, hvor meget vi køber hvor og  på hvilken måder </a:t>
            </a:r>
          </a:p>
          <a:p>
            <a:pPr marL="0" indent="0"/>
            <a:r>
              <a:rPr lang="da-DK" sz="1800" dirty="0">
                <a:latin typeface="Arial Narrow" panose="020B0606020202030204" pitchFamily="34" charset="0"/>
              </a:rPr>
              <a:t>v</a:t>
            </a:r>
            <a:r>
              <a:rPr lang="da-DK" sz="1800" dirty="0" smtClean="0">
                <a:latin typeface="Arial Narrow" panose="020B0606020202030204" pitchFamily="34" charset="0"/>
              </a:rPr>
              <a:t>i håndterer de forskellige indkøbsaftaler, skal der sammensættes en aftaleportefølje, som </a:t>
            </a:r>
          </a:p>
          <a:p>
            <a:pPr marL="0" indent="0"/>
            <a:r>
              <a:rPr lang="da-DK" sz="1800" dirty="0" smtClean="0">
                <a:latin typeface="Arial Narrow" panose="020B0606020202030204" pitchFamily="34" charset="0"/>
              </a:rPr>
              <a:t>er mest hensigtsmæssig for organisationen. </a:t>
            </a:r>
          </a:p>
          <a:p>
            <a:pPr marL="0" indent="0"/>
            <a:r>
              <a:rPr lang="da-DK" sz="1800" dirty="0" smtClean="0">
                <a:latin typeface="Arial Narrow" panose="020B0606020202030204" pitchFamily="34" charset="0"/>
              </a:rPr>
              <a:t>Hos EUC Sjælland ”opererer” vi hovedsageligt med aftaler fra 3 forskellig instanser som er:</a:t>
            </a:r>
          </a:p>
          <a:p>
            <a:pPr marL="0" indent="0"/>
            <a:endParaRPr lang="da-DK" sz="1800" dirty="0" smtClean="0">
              <a:latin typeface="Arial Narrow" panose="020B0606020202030204" pitchFamily="34" charset="0"/>
            </a:endParaRPr>
          </a:p>
          <a:p>
            <a:pPr marL="0" indent="0"/>
            <a:r>
              <a:rPr lang="da-DK" sz="1800" dirty="0" smtClean="0">
                <a:latin typeface="Arial Narrow" panose="020B0606020202030204" pitchFamily="34" charset="0"/>
              </a:rPr>
              <a:t>    	</a:t>
            </a:r>
            <a:r>
              <a:rPr lang="da-DK" sz="1800" b="1" dirty="0" smtClean="0">
                <a:latin typeface="Arial Narrow" panose="020B0606020202030204" pitchFamily="34" charset="0"/>
              </a:rPr>
              <a:t>	1. Statens indkøbsaftaler </a:t>
            </a:r>
          </a:p>
          <a:p>
            <a:pPr marL="0" indent="0"/>
            <a:r>
              <a:rPr lang="da-DK" sz="1800" b="1" dirty="0" smtClean="0">
                <a:latin typeface="Arial Narrow" panose="020B0606020202030204" pitchFamily="34" charset="0"/>
              </a:rPr>
              <a:t>		2. SKI </a:t>
            </a:r>
          </a:p>
          <a:p>
            <a:pPr marL="0" indent="0"/>
            <a:r>
              <a:rPr lang="da-DK" sz="1800" b="1" dirty="0" smtClean="0">
                <a:latin typeface="Arial Narrow" panose="020B0606020202030204" pitchFamily="34" charset="0"/>
              </a:rPr>
              <a:t>		3. Indkøbsfællesskabet IFIRS</a:t>
            </a:r>
            <a:endParaRPr lang="da-DK" sz="1800" b="1" dirty="0">
              <a:latin typeface="Arial Narrow" panose="020B0606020202030204" pitchFamily="34" charset="0"/>
            </a:endParaRPr>
          </a:p>
        </p:txBody>
      </p:sp>
    </p:spTree>
    <p:extLst>
      <p:ext uri="{BB962C8B-B14F-4D97-AF65-F5344CB8AC3E}">
        <p14:creationId xmlns:p14="http://schemas.microsoft.com/office/powerpoint/2010/main" val="18668235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2"/>
          <p:cNvSpPr txBox="1">
            <a:spLocks/>
          </p:cNvSpPr>
          <p:nvPr/>
        </p:nvSpPr>
        <p:spPr>
          <a:xfrm>
            <a:off x="1712640" y="764704"/>
            <a:ext cx="10515600" cy="5918456"/>
          </a:xfrm>
          <a:prstGeom prst="rect">
            <a:avLst/>
          </a:prstGeom>
        </p:spPr>
        <p:txBody>
          <a:bodyPr>
            <a:normAutofit lnSpcReduction="10000"/>
          </a:bodyPr>
          <a:lstStyle>
            <a:lvl1pPr marL="386855" indent="-386855" algn="l" rtl="0" eaLnBrk="0" fontAlgn="base" hangingPunct="0">
              <a:spcBef>
                <a:spcPct val="20000"/>
              </a:spcBef>
              <a:spcAft>
                <a:spcPct val="0"/>
              </a:spcAft>
              <a:defRPr sz="1600" kern="1200">
                <a:solidFill>
                  <a:schemeClr val="tx1"/>
                </a:solidFill>
                <a:latin typeface="Verdana" pitchFamily="34" charset="0"/>
                <a:ea typeface="Verdana" pitchFamily="34" charset="0"/>
                <a:cs typeface="Verdana" pitchFamily="34" charset="0"/>
              </a:defRPr>
            </a:lvl1pPr>
            <a:lvl2pPr marL="838186" indent="-322380" algn="l" rtl="0" eaLnBrk="0" fontAlgn="base" hangingPunct="0">
              <a:spcBef>
                <a:spcPct val="20000"/>
              </a:spcBef>
              <a:spcAft>
                <a:spcPct val="0"/>
              </a:spcAft>
              <a:defRPr sz="1800" kern="1200">
                <a:solidFill>
                  <a:schemeClr val="tx1"/>
                </a:solidFill>
                <a:latin typeface="+mn-lt"/>
                <a:ea typeface="+mn-ea"/>
                <a:cs typeface="+mn-cs"/>
              </a:defRPr>
            </a:lvl2pPr>
            <a:lvl3pPr marL="1289517" indent="-257903" algn="l" rtl="0" eaLnBrk="0" fontAlgn="base" hangingPunct="0">
              <a:spcBef>
                <a:spcPct val="20000"/>
              </a:spcBef>
              <a:spcAft>
                <a:spcPct val="0"/>
              </a:spcAft>
              <a:defRPr sz="1800" kern="1200">
                <a:solidFill>
                  <a:schemeClr val="tx1"/>
                </a:solidFill>
                <a:latin typeface="+mn-lt"/>
                <a:ea typeface="+mn-ea"/>
                <a:cs typeface="+mn-cs"/>
              </a:defRPr>
            </a:lvl3pPr>
            <a:lvl4pPr marL="1805324" indent="-257903" algn="l" rtl="0" eaLnBrk="0" fontAlgn="base" hangingPunct="0">
              <a:spcBef>
                <a:spcPct val="20000"/>
              </a:spcBef>
              <a:spcAft>
                <a:spcPct val="0"/>
              </a:spcAft>
              <a:defRPr sz="1800" kern="1200">
                <a:solidFill>
                  <a:schemeClr val="tx1"/>
                </a:solidFill>
                <a:latin typeface="+mn-lt"/>
                <a:ea typeface="+mn-ea"/>
                <a:cs typeface="+mn-cs"/>
              </a:defRPr>
            </a:lvl4pPr>
            <a:lvl5pPr marL="2321131" indent="-257903" algn="l" rtl="0" eaLnBrk="0" fontAlgn="base" hangingPunct="0">
              <a:spcBef>
                <a:spcPct val="20000"/>
              </a:spcBef>
              <a:spcAft>
                <a:spcPct val="0"/>
              </a:spcAft>
              <a:defRPr sz="1800" kern="1200">
                <a:solidFill>
                  <a:schemeClr val="tx1"/>
                </a:solidFill>
                <a:latin typeface="+mn-lt"/>
                <a:ea typeface="+mn-ea"/>
                <a:cs typeface="+mn-cs"/>
              </a:defRPr>
            </a:lvl5pPr>
            <a:lvl6pPr marL="2836938"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52745"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868553"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384358"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endParaRPr lang="da-DK" sz="1800" b="1" dirty="0" smtClean="0">
              <a:latin typeface="Arial Narrow" panose="020B0606020202030204" pitchFamily="34" charset="0"/>
            </a:endParaRPr>
          </a:p>
          <a:p>
            <a:r>
              <a:rPr lang="da-DK" sz="1800" dirty="0" smtClean="0">
                <a:latin typeface="Arial Narrow" panose="020B0606020202030204" pitchFamily="34" charset="0"/>
              </a:rPr>
              <a:t>Langt hovedparten af vores aftaler/kontrakter bygger på udbud fra de 3 instanser.</a:t>
            </a:r>
          </a:p>
          <a:p>
            <a:endParaRPr lang="da-DK" sz="1800" dirty="0" smtClean="0">
              <a:latin typeface="Arial Narrow" panose="020B0606020202030204" pitchFamily="34" charset="0"/>
            </a:endParaRPr>
          </a:p>
          <a:p>
            <a:r>
              <a:rPr lang="da-DK" sz="1800" dirty="0" smtClean="0">
                <a:solidFill>
                  <a:srgbClr val="FF0000"/>
                </a:solidFill>
                <a:latin typeface="Arial Narrow" panose="020B0606020202030204" pitchFamily="34" charset="0"/>
              </a:rPr>
              <a:t>Fordelene ved at benytte aftaler </a:t>
            </a:r>
            <a:r>
              <a:rPr lang="da-DK" sz="1800" dirty="0" smtClean="0">
                <a:latin typeface="Arial Narrow" panose="020B0606020202030204" pitchFamily="34" charset="0"/>
              </a:rPr>
              <a:t>fra  disse 3 instanser er: </a:t>
            </a:r>
          </a:p>
          <a:p>
            <a:pPr lvl="1">
              <a:buFont typeface="Arial" panose="020B0604020202020204" pitchFamily="34" charset="0"/>
              <a:buChar char="•"/>
            </a:pPr>
            <a:r>
              <a:rPr lang="da-DK" dirty="0">
                <a:latin typeface="Arial Narrow" panose="020B0606020202030204" pitchFamily="34" charset="0"/>
              </a:rPr>
              <a:t>F</a:t>
            </a:r>
            <a:r>
              <a:rPr lang="da-DK" dirty="0" smtClean="0">
                <a:latin typeface="Arial Narrow" panose="020B0606020202030204" pitchFamily="34" charset="0"/>
              </a:rPr>
              <a:t>år løftet sin udbudspligt </a:t>
            </a:r>
          </a:p>
          <a:p>
            <a:pPr lvl="1">
              <a:buFont typeface="Arial" panose="020B0604020202020204" pitchFamily="34" charset="0"/>
              <a:buChar char="•"/>
            </a:pPr>
            <a:r>
              <a:rPr lang="da-DK" dirty="0">
                <a:latin typeface="Arial Narrow" panose="020B0606020202030204" pitchFamily="34" charset="0"/>
              </a:rPr>
              <a:t>F</a:t>
            </a:r>
            <a:r>
              <a:rPr lang="da-DK" dirty="0" smtClean="0">
                <a:latin typeface="Arial Narrow" panose="020B0606020202030204" pitchFamily="34" charset="0"/>
              </a:rPr>
              <a:t>år nogle gode  aftaler, som passer til ens behov i organisationen</a:t>
            </a:r>
          </a:p>
          <a:p>
            <a:pPr lvl="1">
              <a:buFont typeface="Arial" panose="020B0604020202020204" pitchFamily="34" charset="0"/>
              <a:buChar char="•"/>
            </a:pPr>
            <a:r>
              <a:rPr lang="da-DK" dirty="0" smtClean="0">
                <a:latin typeface="Arial Narrow" panose="020B0606020202030204" pitchFamily="34" charset="0"/>
              </a:rPr>
              <a:t>Får nogle konkurrencedygtige priser og kan dermed vedkende at organisationen </a:t>
            </a:r>
          </a:p>
          <a:p>
            <a:pPr marL="515806" lvl="1" indent="0"/>
            <a:r>
              <a:rPr lang="da-DK" dirty="0">
                <a:latin typeface="Arial Narrow" panose="020B0606020202030204" pitchFamily="34" charset="0"/>
              </a:rPr>
              <a:t> </a:t>
            </a:r>
            <a:r>
              <a:rPr lang="da-DK" dirty="0" smtClean="0">
                <a:latin typeface="Arial Narrow" panose="020B0606020202030204" pitchFamily="34" charset="0"/>
              </a:rPr>
              <a:t>     forvalter de offentlige midler korrekt.</a:t>
            </a:r>
          </a:p>
          <a:p>
            <a:pPr marL="0" indent="0"/>
            <a:endParaRPr lang="da-DK" sz="1800" dirty="0" smtClean="0">
              <a:latin typeface="Arial Narrow" panose="020B0606020202030204" pitchFamily="34" charset="0"/>
            </a:endParaRPr>
          </a:p>
          <a:p>
            <a:r>
              <a:rPr lang="da-DK" sz="1800" dirty="0" smtClean="0">
                <a:latin typeface="Arial Narrow" panose="020B0606020202030204" pitchFamily="34" charset="0"/>
              </a:rPr>
              <a:t>For at kunne sammensætte den mest </a:t>
            </a:r>
            <a:r>
              <a:rPr lang="da-DK" sz="1800" dirty="0" smtClean="0">
                <a:solidFill>
                  <a:srgbClr val="FF0000"/>
                </a:solidFill>
                <a:latin typeface="Arial Narrow" panose="020B0606020202030204" pitchFamily="34" charset="0"/>
              </a:rPr>
              <a:t>konkurrencedygtige aftaleportefølje </a:t>
            </a:r>
            <a:r>
              <a:rPr lang="da-DK" sz="1800" dirty="0" smtClean="0">
                <a:latin typeface="Arial Narrow" panose="020B0606020202030204" pitchFamily="34" charset="0"/>
              </a:rPr>
              <a:t>for skolen </a:t>
            </a:r>
          </a:p>
          <a:p>
            <a:r>
              <a:rPr lang="da-DK" sz="1800" dirty="0" smtClean="0">
                <a:latin typeface="Arial Narrow" panose="020B0606020202030204" pitchFamily="34" charset="0"/>
              </a:rPr>
              <a:t>og samtidig holde sig inden for de regler, vi er underlangt, er det nødvendigt</a:t>
            </a:r>
          </a:p>
          <a:p>
            <a:r>
              <a:rPr lang="da-DK" sz="1800" dirty="0" smtClean="0">
                <a:latin typeface="Arial Narrow" panose="020B0606020202030204" pitchFamily="34" charset="0"/>
              </a:rPr>
              <a:t>at have en smule indsigt i, hvad det er, vi køber hos de enkelte leverandører, </a:t>
            </a:r>
          </a:p>
          <a:p>
            <a:r>
              <a:rPr lang="da-DK" sz="1800" dirty="0" smtClean="0">
                <a:latin typeface="Arial Narrow" panose="020B0606020202030204" pitchFamily="34" charset="0"/>
              </a:rPr>
              <a:t>der handles hos i dag.</a:t>
            </a:r>
          </a:p>
          <a:p>
            <a:pPr marL="0" indent="0"/>
            <a:endParaRPr lang="da-DK" sz="1800" dirty="0" smtClean="0">
              <a:latin typeface="Arial Narrow" panose="020B0606020202030204" pitchFamily="34" charset="0"/>
            </a:endParaRPr>
          </a:p>
          <a:p>
            <a:r>
              <a:rPr lang="da-DK" sz="1800" dirty="0" smtClean="0">
                <a:latin typeface="Arial Narrow" panose="020B0606020202030204" pitchFamily="34" charset="0"/>
              </a:rPr>
              <a:t>Overblikket bliver dog aldrig tilbundsgående, da der i vores organisation er tale om rigtig </a:t>
            </a:r>
          </a:p>
          <a:p>
            <a:r>
              <a:rPr lang="da-DK" sz="1800" dirty="0" smtClean="0">
                <a:latin typeface="Arial Narrow" panose="020B0606020202030204" pitchFamily="34" charset="0"/>
              </a:rPr>
              <a:t>mange forskellige vareområder, der skal indkøbes. Så det er her, vigtigheden </a:t>
            </a:r>
          </a:p>
          <a:p>
            <a:r>
              <a:rPr lang="da-DK" sz="1800" dirty="0" smtClean="0">
                <a:solidFill>
                  <a:srgbClr val="FF0000"/>
                </a:solidFill>
                <a:latin typeface="Arial Narrow" panose="020B0606020202030204" pitchFamily="34" charset="0"/>
              </a:rPr>
              <a:t>af samarbejdet til resten af organisationen </a:t>
            </a:r>
            <a:r>
              <a:rPr lang="da-DK" sz="1800" dirty="0" smtClean="0">
                <a:latin typeface="Arial Narrow" panose="020B0606020202030204" pitchFamily="34" charset="0"/>
              </a:rPr>
              <a:t>virkelig kommer til sin ret, da </a:t>
            </a:r>
          </a:p>
          <a:p>
            <a:r>
              <a:rPr lang="da-DK" sz="1800" dirty="0" smtClean="0">
                <a:latin typeface="Arial Narrow" panose="020B0606020202030204" pitchFamily="34" charset="0"/>
              </a:rPr>
              <a:t>det er på den måde,  man får sine indkøbsinformationer.</a:t>
            </a:r>
            <a:endParaRPr lang="da-DK" sz="1800" dirty="0">
              <a:latin typeface="Arial Narrow" panose="020B0606020202030204" pitchFamily="34" charset="0"/>
            </a:endParaRPr>
          </a:p>
        </p:txBody>
      </p:sp>
    </p:spTree>
    <p:extLst>
      <p:ext uri="{BB962C8B-B14F-4D97-AF65-F5344CB8AC3E}">
        <p14:creationId xmlns:p14="http://schemas.microsoft.com/office/powerpoint/2010/main" val="305372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txBox="1">
            <a:spLocks/>
          </p:cNvSpPr>
          <p:nvPr/>
        </p:nvSpPr>
        <p:spPr>
          <a:xfrm>
            <a:off x="1280592" y="1196752"/>
            <a:ext cx="10515600" cy="5214368"/>
          </a:xfrm>
          <a:prstGeom prst="rect">
            <a:avLst/>
          </a:prstGeom>
        </p:spPr>
        <p:txBody>
          <a:bodyPr>
            <a:normAutofit/>
          </a:bodyPr>
          <a:lstStyle>
            <a:lvl1pPr marL="386855" indent="-386855" algn="l" rtl="0" eaLnBrk="0" fontAlgn="base" hangingPunct="0">
              <a:spcBef>
                <a:spcPct val="20000"/>
              </a:spcBef>
              <a:spcAft>
                <a:spcPct val="0"/>
              </a:spcAft>
              <a:defRPr sz="1600" kern="1200">
                <a:solidFill>
                  <a:schemeClr val="tx1"/>
                </a:solidFill>
                <a:latin typeface="Verdana" pitchFamily="34" charset="0"/>
                <a:ea typeface="Verdana" pitchFamily="34" charset="0"/>
                <a:cs typeface="Verdana" pitchFamily="34" charset="0"/>
              </a:defRPr>
            </a:lvl1pPr>
            <a:lvl2pPr marL="838186" indent="-322380" algn="l" rtl="0" eaLnBrk="0" fontAlgn="base" hangingPunct="0">
              <a:spcBef>
                <a:spcPct val="20000"/>
              </a:spcBef>
              <a:spcAft>
                <a:spcPct val="0"/>
              </a:spcAft>
              <a:defRPr sz="1800" kern="1200">
                <a:solidFill>
                  <a:schemeClr val="tx1"/>
                </a:solidFill>
                <a:latin typeface="+mn-lt"/>
                <a:ea typeface="+mn-ea"/>
                <a:cs typeface="+mn-cs"/>
              </a:defRPr>
            </a:lvl2pPr>
            <a:lvl3pPr marL="1289517" indent="-257903" algn="l" rtl="0" eaLnBrk="0" fontAlgn="base" hangingPunct="0">
              <a:spcBef>
                <a:spcPct val="20000"/>
              </a:spcBef>
              <a:spcAft>
                <a:spcPct val="0"/>
              </a:spcAft>
              <a:defRPr sz="1800" kern="1200">
                <a:solidFill>
                  <a:schemeClr val="tx1"/>
                </a:solidFill>
                <a:latin typeface="+mn-lt"/>
                <a:ea typeface="+mn-ea"/>
                <a:cs typeface="+mn-cs"/>
              </a:defRPr>
            </a:lvl3pPr>
            <a:lvl4pPr marL="1805324" indent="-257903" algn="l" rtl="0" eaLnBrk="0" fontAlgn="base" hangingPunct="0">
              <a:spcBef>
                <a:spcPct val="20000"/>
              </a:spcBef>
              <a:spcAft>
                <a:spcPct val="0"/>
              </a:spcAft>
              <a:defRPr sz="1800" kern="1200">
                <a:solidFill>
                  <a:schemeClr val="tx1"/>
                </a:solidFill>
                <a:latin typeface="+mn-lt"/>
                <a:ea typeface="+mn-ea"/>
                <a:cs typeface="+mn-cs"/>
              </a:defRPr>
            </a:lvl4pPr>
            <a:lvl5pPr marL="2321131" indent="-257903" algn="l" rtl="0" eaLnBrk="0" fontAlgn="base" hangingPunct="0">
              <a:spcBef>
                <a:spcPct val="20000"/>
              </a:spcBef>
              <a:spcAft>
                <a:spcPct val="0"/>
              </a:spcAft>
              <a:defRPr sz="1800" kern="1200">
                <a:solidFill>
                  <a:schemeClr val="tx1"/>
                </a:solidFill>
                <a:latin typeface="+mn-lt"/>
                <a:ea typeface="+mn-ea"/>
                <a:cs typeface="+mn-cs"/>
              </a:defRPr>
            </a:lvl5pPr>
            <a:lvl6pPr marL="2836938"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52745"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868553"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384358"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indent="0"/>
            <a:r>
              <a:rPr lang="da-DK" sz="1800" dirty="0" smtClean="0">
                <a:latin typeface="Arial Narrow" panose="020B0606020202030204" pitchFamily="34" charset="0"/>
              </a:rPr>
              <a:t>Når vi har overblikket, er næste step – kontraktstyring og </a:t>
            </a:r>
            <a:r>
              <a:rPr lang="da-DK" sz="1800" dirty="0" err="1" smtClean="0">
                <a:latin typeface="Arial Narrow" panose="020B0606020202030204" pitchFamily="34" charset="0"/>
              </a:rPr>
              <a:t>Complaince</a:t>
            </a:r>
            <a:endParaRPr lang="da-DK" sz="1800" dirty="0" smtClean="0">
              <a:latin typeface="Arial Narrow" panose="020B0606020202030204" pitchFamily="34" charset="0"/>
            </a:endParaRPr>
          </a:p>
          <a:p>
            <a:pPr marL="0" indent="0"/>
            <a:endParaRPr lang="da-DK" sz="1800" dirty="0" smtClean="0">
              <a:latin typeface="Arial Narrow" panose="020B0606020202030204" pitchFamily="34" charset="0"/>
            </a:endParaRPr>
          </a:p>
          <a:p>
            <a:r>
              <a:rPr lang="da-DK" sz="1800" dirty="0" smtClean="0">
                <a:latin typeface="Arial Narrow" panose="020B0606020202030204" pitchFamily="34" charset="0"/>
              </a:rPr>
              <a:t>					Strukturering af aftalerne / kontrakter </a:t>
            </a:r>
          </a:p>
          <a:p>
            <a:r>
              <a:rPr lang="da-DK" sz="1800" dirty="0" smtClean="0">
                <a:latin typeface="Arial Narrow" panose="020B0606020202030204" pitchFamily="34" charset="0"/>
              </a:rPr>
              <a:t>					Implementering af nye  aftaler</a:t>
            </a:r>
          </a:p>
          <a:p>
            <a:r>
              <a:rPr lang="da-DK" sz="1800" dirty="0" smtClean="0">
                <a:latin typeface="Arial Narrow" panose="020B0606020202030204" pitchFamily="34" charset="0"/>
              </a:rPr>
              <a:t>					Fastholdelse af de samarbejdsaftaler der er indgået</a:t>
            </a:r>
          </a:p>
          <a:p>
            <a:endParaRPr lang="da-DK" sz="1800" dirty="0" smtClean="0">
              <a:latin typeface="Arial Narrow" panose="020B0606020202030204" pitchFamily="34" charset="0"/>
            </a:endParaRPr>
          </a:p>
          <a:p>
            <a:r>
              <a:rPr lang="da-DK" sz="1800" dirty="0" smtClean="0">
                <a:latin typeface="Arial Narrow" panose="020B0606020202030204" pitchFamily="34" charset="0"/>
              </a:rPr>
              <a:t>Det så vi sikrer at organisationen får optimal udbytte af aftalerne.</a:t>
            </a:r>
          </a:p>
          <a:p>
            <a:pPr marL="0" indent="0"/>
            <a:r>
              <a:rPr lang="da-DK" sz="1800" dirty="0" smtClean="0">
                <a:latin typeface="Arial Narrow" panose="020B0606020202030204" pitchFamily="34" charset="0"/>
              </a:rPr>
              <a:t>Med </a:t>
            </a:r>
            <a:r>
              <a:rPr lang="da-DK" sz="1800" dirty="0" err="1" smtClean="0">
                <a:latin typeface="Arial Narrow" panose="020B0606020202030204" pitchFamily="34" charset="0"/>
              </a:rPr>
              <a:t>Complaince</a:t>
            </a:r>
            <a:r>
              <a:rPr lang="da-DK" sz="1800" dirty="0" smtClean="0">
                <a:latin typeface="Arial Narrow" panose="020B0606020202030204" pitchFamily="34" charset="0"/>
              </a:rPr>
              <a:t> mener jeg vi analyserer indkøbet indenfor hver indkøbskategori som er fortaget hos</a:t>
            </a:r>
          </a:p>
          <a:p>
            <a:pPr marL="0" indent="0"/>
            <a:r>
              <a:rPr lang="da-DK" sz="1800" dirty="0">
                <a:latin typeface="Arial Narrow" panose="020B0606020202030204" pitchFamily="34" charset="0"/>
              </a:rPr>
              <a:t>v</a:t>
            </a:r>
            <a:r>
              <a:rPr lang="da-DK" sz="1800" dirty="0" smtClean="0">
                <a:latin typeface="Arial Narrow" panose="020B0606020202030204" pitchFamily="34" charset="0"/>
              </a:rPr>
              <a:t>algte leverandør – vi kan lave mange gode aftaler, men hvis ikke de benyttes, opnår vi ikke den </a:t>
            </a:r>
          </a:p>
          <a:p>
            <a:pPr marL="0" indent="0"/>
            <a:r>
              <a:rPr lang="da-DK" sz="1800" dirty="0" smtClean="0">
                <a:latin typeface="Arial Narrow" panose="020B0606020202030204" pitchFamily="34" charset="0"/>
              </a:rPr>
              <a:t>potentielle besparelse .</a:t>
            </a:r>
          </a:p>
          <a:p>
            <a:pPr marL="0" indent="0"/>
            <a:endParaRPr lang="da-DK" sz="1800" dirty="0">
              <a:latin typeface="Arial Narrow" panose="020B0606020202030204" pitchFamily="34" charset="0"/>
            </a:endParaRPr>
          </a:p>
          <a:p>
            <a:pPr marL="0" indent="0"/>
            <a:r>
              <a:rPr lang="da-DK" sz="1800" dirty="0" smtClean="0">
                <a:latin typeface="Arial Narrow" panose="020B0606020202030204" pitchFamily="34" charset="0"/>
              </a:rPr>
              <a:t>Overblikket har vi i dag i form at et regneark, jeg har udfærdiget. Men vi arbejder på at få et rigtig </a:t>
            </a:r>
          </a:p>
          <a:p>
            <a:pPr marL="0" indent="0"/>
            <a:r>
              <a:rPr lang="da-DK" sz="1800" dirty="0" smtClean="0">
                <a:latin typeface="Arial Narrow" panose="020B0606020202030204" pitchFamily="34" charset="0"/>
              </a:rPr>
              <a:t>kontraktstyringssystem på skolen, hvor samtlige af skolens aftaler skal fremgå, så man som </a:t>
            </a:r>
          </a:p>
          <a:p>
            <a:pPr marL="0" indent="0"/>
            <a:r>
              <a:rPr lang="da-DK" sz="1800" dirty="0" smtClean="0">
                <a:latin typeface="Arial Narrow" panose="020B0606020202030204" pitchFamily="34" charset="0"/>
              </a:rPr>
              <a:t>organisation, har et samlet overblik over kontrakterne og summen af skolens kontrakter</a:t>
            </a:r>
            <a:r>
              <a:rPr lang="da-DK" sz="1800" dirty="0">
                <a:latin typeface="Arial Narrow" panose="020B0606020202030204" pitchFamily="34" charset="0"/>
              </a:rPr>
              <a:t>.</a:t>
            </a:r>
            <a:endParaRPr lang="da-DK" sz="1800" dirty="0" smtClean="0">
              <a:solidFill>
                <a:srgbClr val="FF0000"/>
              </a:solidFill>
              <a:latin typeface="Arial Narrow" panose="020B0606020202030204" pitchFamily="34" charset="0"/>
            </a:endParaRPr>
          </a:p>
          <a:p>
            <a:pPr marL="0" indent="0"/>
            <a:endParaRPr lang="da-DK" dirty="0" smtClean="0"/>
          </a:p>
          <a:p>
            <a:pPr marL="0" indent="0"/>
            <a:endParaRPr lang="da-DK" dirty="0"/>
          </a:p>
        </p:txBody>
      </p:sp>
    </p:spTree>
    <p:extLst>
      <p:ext uri="{BB962C8B-B14F-4D97-AF65-F5344CB8AC3E}">
        <p14:creationId xmlns:p14="http://schemas.microsoft.com/office/powerpoint/2010/main" val="30579130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indhold 2"/>
          <p:cNvSpPr txBox="1">
            <a:spLocks/>
          </p:cNvSpPr>
          <p:nvPr/>
        </p:nvSpPr>
        <p:spPr>
          <a:xfrm>
            <a:off x="1856656" y="908720"/>
            <a:ext cx="10515600" cy="5949280"/>
          </a:xfrm>
          <a:prstGeom prst="rect">
            <a:avLst/>
          </a:prstGeom>
        </p:spPr>
        <p:txBody>
          <a:bodyPr>
            <a:noAutofit/>
          </a:bodyPr>
          <a:lstStyle>
            <a:lvl1pPr marL="386855" indent="-386855" algn="l" rtl="0" eaLnBrk="0" fontAlgn="base" hangingPunct="0">
              <a:spcBef>
                <a:spcPct val="20000"/>
              </a:spcBef>
              <a:spcAft>
                <a:spcPct val="0"/>
              </a:spcAft>
              <a:defRPr sz="1600" kern="1200">
                <a:solidFill>
                  <a:schemeClr val="tx1"/>
                </a:solidFill>
                <a:latin typeface="Verdana" pitchFamily="34" charset="0"/>
                <a:ea typeface="Verdana" pitchFamily="34" charset="0"/>
                <a:cs typeface="Verdana" pitchFamily="34" charset="0"/>
              </a:defRPr>
            </a:lvl1pPr>
            <a:lvl2pPr marL="838186" indent="-322380" algn="l" rtl="0" eaLnBrk="0" fontAlgn="base" hangingPunct="0">
              <a:spcBef>
                <a:spcPct val="20000"/>
              </a:spcBef>
              <a:spcAft>
                <a:spcPct val="0"/>
              </a:spcAft>
              <a:defRPr sz="1800" kern="1200">
                <a:solidFill>
                  <a:schemeClr val="tx1"/>
                </a:solidFill>
                <a:latin typeface="+mn-lt"/>
                <a:ea typeface="+mn-ea"/>
                <a:cs typeface="+mn-cs"/>
              </a:defRPr>
            </a:lvl2pPr>
            <a:lvl3pPr marL="1289517" indent="-257903" algn="l" rtl="0" eaLnBrk="0" fontAlgn="base" hangingPunct="0">
              <a:spcBef>
                <a:spcPct val="20000"/>
              </a:spcBef>
              <a:spcAft>
                <a:spcPct val="0"/>
              </a:spcAft>
              <a:defRPr sz="1800" kern="1200">
                <a:solidFill>
                  <a:schemeClr val="tx1"/>
                </a:solidFill>
                <a:latin typeface="+mn-lt"/>
                <a:ea typeface="+mn-ea"/>
                <a:cs typeface="+mn-cs"/>
              </a:defRPr>
            </a:lvl3pPr>
            <a:lvl4pPr marL="1805324" indent="-257903" algn="l" rtl="0" eaLnBrk="0" fontAlgn="base" hangingPunct="0">
              <a:spcBef>
                <a:spcPct val="20000"/>
              </a:spcBef>
              <a:spcAft>
                <a:spcPct val="0"/>
              </a:spcAft>
              <a:defRPr sz="1800" kern="1200">
                <a:solidFill>
                  <a:schemeClr val="tx1"/>
                </a:solidFill>
                <a:latin typeface="+mn-lt"/>
                <a:ea typeface="+mn-ea"/>
                <a:cs typeface="+mn-cs"/>
              </a:defRPr>
            </a:lvl4pPr>
            <a:lvl5pPr marL="2321131" indent="-257903" algn="l" rtl="0" eaLnBrk="0" fontAlgn="base" hangingPunct="0">
              <a:spcBef>
                <a:spcPct val="20000"/>
              </a:spcBef>
              <a:spcAft>
                <a:spcPct val="0"/>
              </a:spcAft>
              <a:defRPr sz="1800" kern="1200">
                <a:solidFill>
                  <a:schemeClr val="tx1"/>
                </a:solidFill>
                <a:latin typeface="+mn-lt"/>
                <a:ea typeface="+mn-ea"/>
                <a:cs typeface="+mn-cs"/>
              </a:defRPr>
            </a:lvl5pPr>
            <a:lvl6pPr marL="2836938"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52745"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868553"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384358"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indent="0"/>
            <a:r>
              <a:rPr lang="da-DK" sz="1800" dirty="0" smtClean="0">
                <a:latin typeface="Arial Narrow" panose="020B0606020202030204" pitchFamily="34" charset="0"/>
              </a:rPr>
              <a:t>Får at sikre optimal </a:t>
            </a:r>
            <a:r>
              <a:rPr lang="da-DK" sz="1800" dirty="0" smtClean="0">
                <a:solidFill>
                  <a:srgbClr val="FF0000"/>
                </a:solidFill>
                <a:latin typeface="Arial Narrow" panose="020B0606020202030204" pitchFamily="34" charset="0"/>
              </a:rPr>
              <a:t>udnyttelse af aftalerne</a:t>
            </a:r>
            <a:r>
              <a:rPr lang="da-DK" sz="1800" dirty="0" smtClean="0">
                <a:latin typeface="Arial Narrow" panose="020B0606020202030204" pitchFamily="34" charset="0"/>
              </a:rPr>
              <a:t>,</a:t>
            </a:r>
            <a:r>
              <a:rPr lang="da-DK" sz="1800" dirty="0" smtClean="0">
                <a:solidFill>
                  <a:srgbClr val="FF0000"/>
                </a:solidFill>
                <a:latin typeface="Arial Narrow" panose="020B0606020202030204" pitchFamily="34" charset="0"/>
              </a:rPr>
              <a:t> </a:t>
            </a:r>
            <a:r>
              <a:rPr lang="da-DK" sz="1800" dirty="0" smtClean="0">
                <a:latin typeface="Arial Narrow" panose="020B0606020202030204" pitchFamily="34" charset="0"/>
              </a:rPr>
              <a:t>holdes der implementeringsmøder </a:t>
            </a:r>
          </a:p>
          <a:p>
            <a:pPr marL="0" indent="0"/>
            <a:r>
              <a:rPr lang="da-DK" sz="1800" dirty="0" smtClean="0">
                <a:latin typeface="Arial Narrow" panose="020B0606020202030204" pitchFamily="34" charset="0"/>
              </a:rPr>
              <a:t>med alle leverandører, hvor vi har en forventningsafstemning, så vi er helt </a:t>
            </a:r>
          </a:p>
          <a:p>
            <a:pPr marL="0" indent="0"/>
            <a:r>
              <a:rPr lang="da-DK" sz="1800" dirty="0" smtClean="0">
                <a:latin typeface="Arial Narrow" panose="020B0606020202030204" pitchFamily="34" charset="0"/>
              </a:rPr>
              <a:t>enige om, hvad det er, vi hver især skal levere, for at få det optimale samarbejde.</a:t>
            </a:r>
          </a:p>
          <a:p>
            <a:pPr marL="0" indent="0"/>
            <a:endParaRPr lang="da-DK" sz="1800" dirty="0" smtClean="0">
              <a:latin typeface="Arial Narrow" panose="020B0606020202030204" pitchFamily="34" charset="0"/>
            </a:endParaRPr>
          </a:p>
          <a:p>
            <a:pPr marL="0" indent="0"/>
            <a:r>
              <a:rPr lang="da-DK" sz="1800" dirty="0" smtClean="0">
                <a:latin typeface="Arial Narrow" panose="020B0606020202030204" pitchFamily="34" charset="0"/>
              </a:rPr>
              <a:t>Tre måneder efter indgåelse af en aftale, foretager jeg en </a:t>
            </a:r>
            <a:r>
              <a:rPr lang="da-DK" sz="1800" dirty="0" smtClean="0">
                <a:solidFill>
                  <a:srgbClr val="FF0000"/>
                </a:solidFill>
                <a:latin typeface="Arial Narrow" panose="020B0606020202030204" pitchFamily="34" charset="0"/>
              </a:rPr>
              <a:t>aftaleevaluering </a:t>
            </a:r>
            <a:r>
              <a:rPr lang="da-DK" sz="1800" dirty="0" smtClean="0">
                <a:latin typeface="Arial Narrow" panose="020B0606020202030204" pitchFamily="34" charset="0"/>
              </a:rPr>
              <a:t>i forhold til</a:t>
            </a:r>
          </a:p>
          <a:p>
            <a:pPr marL="0" indent="0"/>
            <a:r>
              <a:rPr lang="da-DK" sz="1800" dirty="0">
                <a:latin typeface="Arial Narrow" panose="020B0606020202030204" pitchFamily="34" charset="0"/>
              </a:rPr>
              <a:t>b</a:t>
            </a:r>
            <a:r>
              <a:rPr lang="da-DK" sz="1800" dirty="0" smtClean="0">
                <a:latin typeface="Arial Narrow" panose="020B0606020202030204" pitchFamily="34" charset="0"/>
              </a:rPr>
              <a:t>rugerne af aftalen, for at sikre at alt er hensigtsmæssigt.</a:t>
            </a:r>
          </a:p>
          <a:p>
            <a:pPr marL="0" indent="0"/>
            <a:endParaRPr lang="da-DK" sz="1800" dirty="0" smtClean="0">
              <a:latin typeface="Arial Narrow" panose="020B0606020202030204" pitchFamily="34" charset="0"/>
            </a:endParaRPr>
          </a:p>
          <a:p>
            <a:pPr marL="0" indent="0"/>
            <a:r>
              <a:rPr lang="da-DK" sz="1800" dirty="0" smtClean="0">
                <a:latin typeface="Arial Narrow" panose="020B0606020202030204" pitchFamily="34" charset="0"/>
              </a:rPr>
              <a:t>Organisationen er i dag så langt på indkøbsområdet, at de forskellige afdelinger </a:t>
            </a:r>
          </a:p>
          <a:p>
            <a:pPr marL="0" indent="0"/>
            <a:r>
              <a:rPr lang="da-DK" sz="1800" dirty="0" smtClean="0">
                <a:latin typeface="Arial Narrow" panose="020B0606020202030204" pitchFamily="34" charset="0"/>
              </a:rPr>
              <a:t>tager fat i mig, hvis der er noget, som ikke fungerer optimalt. </a:t>
            </a:r>
          </a:p>
          <a:p>
            <a:pPr marL="0" indent="0"/>
            <a:endParaRPr lang="da-DK" sz="1800" dirty="0" smtClean="0">
              <a:latin typeface="Arial Narrow" panose="020B0606020202030204" pitchFamily="34" charset="0"/>
            </a:endParaRPr>
          </a:p>
          <a:p>
            <a:pPr marL="0" indent="0"/>
            <a:r>
              <a:rPr lang="da-DK" sz="1800" dirty="0" smtClean="0">
                <a:latin typeface="Arial Narrow" panose="020B0606020202030204" pitchFamily="34" charset="0"/>
              </a:rPr>
              <a:t>Det er vigtigt, at indkøb aldrig bliver </a:t>
            </a:r>
            <a:r>
              <a:rPr lang="da-DK" sz="1800" dirty="0" smtClean="0">
                <a:solidFill>
                  <a:srgbClr val="FF0000"/>
                </a:solidFill>
                <a:latin typeface="Arial Narrow" panose="020B0606020202030204" pitchFamily="34" charset="0"/>
              </a:rPr>
              <a:t>en belastning ude i afdelingerne</a:t>
            </a:r>
            <a:r>
              <a:rPr lang="da-DK" sz="1800" dirty="0" smtClean="0">
                <a:latin typeface="Arial Narrow" panose="020B0606020202030204" pitchFamily="34" charset="0"/>
              </a:rPr>
              <a:t>, da </a:t>
            </a:r>
          </a:p>
          <a:p>
            <a:pPr marL="0" indent="0"/>
            <a:r>
              <a:rPr lang="da-DK" sz="1800" dirty="0" smtClean="0">
                <a:latin typeface="Arial Narrow" panose="020B0606020202030204" pitchFamily="34" charset="0"/>
              </a:rPr>
              <a:t>deres kernekompetence i vores organisation, er undervisning. Varerne er blot noget, </a:t>
            </a:r>
          </a:p>
          <a:p>
            <a:pPr marL="0" indent="0"/>
            <a:r>
              <a:rPr lang="da-DK" sz="1800" dirty="0" smtClean="0">
                <a:latin typeface="Arial Narrow" panose="020B0606020202030204" pitchFamily="34" charset="0"/>
              </a:rPr>
              <a:t>som skal være der, når behovet er der – og det skal være den rette mængde til rette pris.</a:t>
            </a:r>
          </a:p>
          <a:p>
            <a:pPr marL="0" indent="0"/>
            <a:endParaRPr lang="da-DK" sz="1800" dirty="0" smtClean="0">
              <a:latin typeface="Arial Narrow" panose="020B0606020202030204" pitchFamily="34" charset="0"/>
            </a:endParaRPr>
          </a:p>
          <a:p>
            <a:pPr marL="0" indent="0"/>
            <a:r>
              <a:rPr lang="da-DK" sz="1800" dirty="0" smtClean="0">
                <a:latin typeface="Arial Narrow" panose="020B0606020202030204" pitchFamily="34" charset="0"/>
              </a:rPr>
              <a:t>Husk, at aftaleindgåelse er den mindste del. Det er </a:t>
            </a:r>
            <a:r>
              <a:rPr lang="da-DK" sz="1800" dirty="0" smtClean="0">
                <a:solidFill>
                  <a:srgbClr val="FF0000"/>
                </a:solidFill>
                <a:latin typeface="Arial Narrow" panose="020B0606020202030204" pitchFamily="34" charset="0"/>
              </a:rPr>
              <a:t>implementering og </a:t>
            </a:r>
          </a:p>
          <a:p>
            <a:pPr marL="0" indent="0"/>
            <a:r>
              <a:rPr lang="da-DK" sz="1800" dirty="0" smtClean="0">
                <a:solidFill>
                  <a:srgbClr val="FF0000"/>
                </a:solidFill>
                <a:latin typeface="Arial Narrow" panose="020B0606020202030204" pitchFamily="34" charset="0"/>
              </a:rPr>
              <a:t>vedligeholdelse af aftalen </a:t>
            </a:r>
            <a:r>
              <a:rPr lang="da-DK" sz="1800" dirty="0" smtClean="0">
                <a:latin typeface="Arial Narrow" panose="020B0606020202030204" pitchFamily="34" charset="0"/>
              </a:rPr>
              <a:t>og det fremadrettet samarbejdet, </a:t>
            </a:r>
            <a:r>
              <a:rPr lang="da-DK" sz="1800" dirty="0" smtClean="0">
                <a:solidFill>
                  <a:srgbClr val="FF0000"/>
                </a:solidFill>
                <a:latin typeface="Arial Narrow" panose="020B0606020202030204" pitchFamily="34" charset="0"/>
              </a:rPr>
              <a:t>(</a:t>
            </a:r>
            <a:r>
              <a:rPr lang="da-DK" sz="1800" dirty="0" err="1" smtClean="0">
                <a:solidFill>
                  <a:srgbClr val="FF0000"/>
                </a:solidFill>
                <a:latin typeface="Arial Narrow" panose="020B0606020202030204" pitchFamily="34" charset="0"/>
              </a:rPr>
              <a:t>complaince</a:t>
            </a:r>
            <a:r>
              <a:rPr lang="da-DK" sz="1800" dirty="0" smtClean="0">
                <a:solidFill>
                  <a:srgbClr val="FF0000"/>
                </a:solidFill>
                <a:latin typeface="Arial Narrow" panose="020B0606020202030204" pitchFamily="34" charset="0"/>
              </a:rPr>
              <a:t>)</a:t>
            </a:r>
          </a:p>
          <a:p>
            <a:pPr marL="0" indent="0"/>
            <a:r>
              <a:rPr lang="da-DK" sz="1800" dirty="0" smtClean="0">
                <a:latin typeface="Arial Narrow" panose="020B0606020202030204" pitchFamily="34" charset="0"/>
              </a:rPr>
              <a:t>der bruges mest tid på.</a:t>
            </a:r>
            <a:endParaRPr lang="da-DK" sz="1800" dirty="0">
              <a:latin typeface="Arial Narrow" panose="020B0606020202030204" pitchFamily="34" charset="0"/>
            </a:endParaRPr>
          </a:p>
        </p:txBody>
      </p:sp>
    </p:spTree>
    <p:extLst>
      <p:ext uri="{BB962C8B-B14F-4D97-AF65-F5344CB8AC3E}">
        <p14:creationId xmlns:p14="http://schemas.microsoft.com/office/powerpoint/2010/main" val="41841944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432720" y="1052736"/>
            <a:ext cx="3179075" cy="461665"/>
          </a:xfrm>
          <a:prstGeom prst="rect">
            <a:avLst/>
          </a:prstGeom>
        </p:spPr>
        <p:txBody>
          <a:bodyPr wrap="none">
            <a:spAutoFit/>
          </a:bodyPr>
          <a:lstStyle/>
          <a:p>
            <a:r>
              <a:rPr lang="da-DK" sz="2400" b="1" i="1" dirty="0">
                <a:latin typeface="Arial Narrow" panose="020B0606020202030204" pitchFamily="34" charset="0"/>
              </a:rPr>
              <a:t>Hvad så nu? Er vi i mål? </a:t>
            </a:r>
            <a:endParaRPr lang="da-DK" sz="2400" dirty="0">
              <a:latin typeface="Arial Narrow" panose="020B0606020202030204" pitchFamily="34" charset="0"/>
            </a:endParaRPr>
          </a:p>
        </p:txBody>
      </p:sp>
      <p:sp>
        <p:nvSpPr>
          <p:cNvPr id="3" name="Pladsholder til indhold 2"/>
          <p:cNvSpPr txBox="1">
            <a:spLocks/>
          </p:cNvSpPr>
          <p:nvPr/>
        </p:nvSpPr>
        <p:spPr>
          <a:xfrm>
            <a:off x="1928664" y="1772816"/>
            <a:ext cx="7056784" cy="4752528"/>
          </a:xfrm>
          <a:prstGeom prst="rect">
            <a:avLst/>
          </a:prstGeom>
        </p:spPr>
        <p:txBody>
          <a:bodyPr>
            <a:normAutofit fontScale="25000" lnSpcReduction="20000"/>
          </a:bodyPr>
          <a:lstStyle>
            <a:lvl1pPr marL="386855" indent="-386855" algn="l" rtl="0" eaLnBrk="0" fontAlgn="base" hangingPunct="0">
              <a:spcBef>
                <a:spcPct val="20000"/>
              </a:spcBef>
              <a:spcAft>
                <a:spcPct val="0"/>
              </a:spcAft>
              <a:defRPr sz="1600" kern="1200">
                <a:solidFill>
                  <a:schemeClr val="tx1"/>
                </a:solidFill>
                <a:latin typeface="Verdana" pitchFamily="34" charset="0"/>
                <a:ea typeface="Verdana" pitchFamily="34" charset="0"/>
                <a:cs typeface="Verdana" pitchFamily="34" charset="0"/>
              </a:defRPr>
            </a:lvl1pPr>
            <a:lvl2pPr marL="838186" indent="-322380" algn="l" rtl="0" eaLnBrk="0" fontAlgn="base" hangingPunct="0">
              <a:spcBef>
                <a:spcPct val="20000"/>
              </a:spcBef>
              <a:spcAft>
                <a:spcPct val="0"/>
              </a:spcAft>
              <a:defRPr sz="1800" kern="1200">
                <a:solidFill>
                  <a:schemeClr val="tx1"/>
                </a:solidFill>
                <a:latin typeface="+mn-lt"/>
                <a:ea typeface="+mn-ea"/>
                <a:cs typeface="+mn-cs"/>
              </a:defRPr>
            </a:lvl2pPr>
            <a:lvl3pPr marL="1289517" indent="-257903" algn="l" rtl="0" eaLnBrk="0" fontAlgn="base" hangingPunct="0">
              <a:spcBef>
                <a:spcPct val="20000"/>
              </a:spcBef>
              <a:spcAft>
                <a:spcPct val="0"/>
              </a:spcAft>
              <a:defRPr sz="1800" kern="1200">
                <a:solidFill>
                  <a:schemeClr val="tx1"/>
                </a:solidFill>
                <a:latin typeface="+mn-lt"/>
                <a:ea typeface="+mn-ea"/>
                <a:cs typeface="+mn-cs"/>
              </a:defRPr>
            </a:lvl3pPr>
            <a:lvl4pPr marL="1805324" indent="-257903" algn="l" rtl="0" eaLnBrk="0" fontAlgn="base" hangingPunct="0">
              <a:spcBef>
                <a:spcPct val="20000"/>
              </a:spcBef>
              <a:spcAft>
                <a:spcPct val="0"/>
              </a:spcAft>
              <a:defRPr sz="1800" kern="1200">
                <a:solidFill>
                  <a:schemeClr val="tx1"/>
                </a:solidFill>
                <a:latin typeface="+mn-lt"/>
                <a:ea typeface="+mn-ea"/>
                <a:cs typeface="+mn-cs"/>
              </a:defRPr>
            </a:lvl4pPr>
            <a:lvl5pPr marL="2321131" indent="-257903" algn="l" rtl="0" eaLnBrk="0" fontAlgn="base" hangingPunct="0">
              <a:spcBef>
                <a:spcPct val="20000"/>
              </a:spcBef>
              <a:spcAft>
                <a:spcPct val="0"/>
              </a:spcAft>
              <a:defRPr sz="1800" kern="1200">
                <a:solidFill>
                  <a:schemeClr val="tx1"/>
                </a:solidFill>
                <a:latin typeface="+mn-lt"/>
                <a:ea typeface="+mn-ea"/>
                <a:cs typeface="+mn-cs"/>
              </a:defRPr>
            </a:lvl5pPr>
            <a:lvl6pPr marL="2836938"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52745"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868553"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384358"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indent="0"/>
            <a:r>
              <a:rPr lang="da-DK" sz="7200" dirty="0" smtClean="0">
                <a:latin typeface="Arial Narrow" panose="020B0606020202030204" pitchFamily="34" charset="0"/>
              </a:rPr>
              <a:t>Nej, ikke helt. Vi mangler at få struktureret vores søgninger i SAS indkøbssystem, der gør det muligt at få et overblik over </a:t>
            </a:r>
            <a:r>
              <a:rPr lang="da-DK" sz="7200" dirty="0">
                <a:latin typeface="Arial Narrow" panose="020B0606020202030204" pitchFamily="34" charset="0"/>
              </a:rPr>
              <a:t> </a:t>
            </a:r>
            <a:r>
              <a:rPr lang="da-DK" sz="7200" dirty="0" smtClean="0">
                <a:latin typeface="Arial Narrow" panose="020B0606020202030204" pitchFamily="34" charset="0"/>
              </a:rPr>
              <a:t>vores samlede indkøbsdata.</a:t>
            </a:r>
          </a:p>
          <a:p>
            <a:pPr marL="0" indent="0"/>
            <a:endParaRPr lang="da-DK" sz="7200" dirty="0" smtClean="0">
              <a:latin typeface="Arial Narrow" panose="020B0606020202030204" pitchFamily="34" charset="0"/>
            </a:endParaRPr>
          </a:p>
          <a:p>
            <a:pPr marL="0" indent="0"/>
            <a:r>
              <a:rPr lang="da-DK" sz="7200" dirty="0" smtClean="0">
                <a:latin typeface="Arial Narrow" panose="020B0606020202030204" pitchFamily="34" charset="0"/>
              </a:rPr>
              <a:t>Overblikket skal gøre det muligt at arbejde endnu mere  strategisk og intelligent med indkøb og dermed få optimeret indkøbene endnu mere.</a:t>
            </a:r>
          </a:p>
          <a:p>
            <a:pPr marL="0" indent="0"/>
            <a:endParaRPr lang="da-DK" sz="7200" dirty="0">
              <a:latin typeface="Arial Narrow" panose="020B0606020202030204" pitchFamily="34" charset="0"/>
            </a:endParaRPr>
          </a:p>
          <a:p>
            <a:pPr marL="0" indent="0"/>
            <a:r>
              <a:rPr lang="da-DK" sz="7200" dirty="0" smtClean="0">
                <a:latin typeface="Arial Narrow" panose="020B0606020202030204" pitchFamily="34" charset="0"/>
              </a:rPr>
              <a:t>Vi mangler et elektronisk kontraktstyringssystem</a:t>
            </a:r>
          </a:p>
          <a:p>
            <a:pPr marL="0" indent="0"/>
            <a:endParaRPr lang="da-DK" sz="5500" dirty="0" smtClean="0">
              <a:latin typeface="Arial Narrow" panose="020B0606020202030204" pitchFamily="34" charset="0"/>
            </a:endParaRPr>
          </a:p>
          <a:p>
            <a:pPr marL="0" indent="0"/>
            <a:r>
              <a:rPr lang="da-DK" sz="7200" dirty="0" smtClean="0">
                <a:latin typeface="Arial Narrow" panose="020B0606020202030204" pitchFamily="34" charset="0"/>
              </a:rPr>
              <a:t>Fokus på TCO (total </a:t>
            </a:r>
            <a:r>
              <a:rPr lang="da-DK" sz="7200" dirty="0" err="1" smtClean="0">
                <a:latin typeface="Arial Narrow" panose="020B0606020202030204" pitchFamily="34" charset="0"/>
              </a:rPr>
              <a:t>Cost</a:t>
            </a:r>
            <a:r>
              <a:rPr lang="da-DK" sz="7200" dirty="0" smtClean="0">
                <a:latin typeface="Arial Narrow" panose="020B0606020202030204" pitchFamily="34" charset="0"/>
              </a:rPr>
              <a:t> of </a:t>
            </a:r>
            <a:r>
              <a:rPr lang="da-DK" sz="7200" dirty="0" err="1" smtClean="0">
                <a:latin typeface="Arial Narrow" panose="020B0606020202030204" pitchFamily="34" charset="0"/>
              </a:rPr>
              <a:t>Ownership</a:t>
            </a:r>
            <a:r>
              <a:rPr lang="da-DK" sz="7200" dirty="0" smtClean="0">
                <a:latin typeface="Arial Narrow" panose="020B0606020202030204" pitchFamily="34" charset="0"/>
              </a:rPr>
              <a:t>) som er summen af samlede </a:t>
            </a:r>
          </a:p>
          <a:p>
            <a:pPr marL="0" indent="0"/>
            <a:r>
              <a:rPr lang="da-DK" sz="7200" dirty="0" smtClean="0">
                <a:latin typeface="Arial Narrow" panose="020B0606020202030204" pitchFamily="34" charset="0"/>
              </a:rPr>
              <a:t>omkostninger ved anskaffelse og brug af et produkt samt de relaterede </a:t>
            </a:r>
          </a:p>
          <a:p>
            <a:pPr marL="0" indent="0"/>
            <a:r>
              <a:rPr lang="da-DK" sz="7200" dirty="0" smtClean="0">
                <a:latin typeface="Arial Narrow" panose="020B0606020202030204" pitchFamily="34" charset="0"/>
              </a:rPr>
              <a:t>driftsomkostninger.</a:t>
            </a:r>
          </a:p>
          <a:p>
            <a:pPr marL="0" indent="0"/>
            <a:endParaRPr lang="da-DK" sz="7200" dirty="0">
              <a:latin typeface="Arial Narrow" panose="020B0606020202030204" pitchFamily="34" charset="0"/>
            </a:endParaRPr>
          </a:p>
          <a:p>
            <a:pPr marL="0" indent="0"/>
            <a:r>
              <a:rPr lang="da-DK" sz="7200" dirty="0" smtClean="0">
                <a:latin typeface="Arial Narrow" panose="020B0606020202030204" pitchFamily="34" charset="0"/>
              </a:rPr>
              <a:t>Systematiseret performancestyringen – således vi erhvervet os erfaring til næste udbud/aftale – så vi hele tiden tænker indkøb som en cirkulærproces, hvor vi hele tiden kan blive bedre. De erfaringer vi får med en aftale skal bruges til næste</a:t>
            </a:r>
          </a:p>
          <a:p>
            <a:pPr marL="0" indent="0"/>
            <a:r>
              <a:rPr lang="da-DK" sz="7200" dirty="0">
                <a:latin typeface="Arial Narrow" panose="020B0606020202030204" pitchFamily="34" charset="0"/>
              </a:rPr>
              <a:t>u</a:t>
            </a:r>
            <a:r>
              <a:rPr lang="da-DK" sz="7200" dirty="0" smtClean="0">
                <a:latin typeface="Arial Narrow" panose="020B0606020202030204" pitchFamily="34" charset="0"/>
              </a:rPr>
              <a:t>dbud /aftale-</a:t>
            </a:r>
          </a:p>
          <a:p>
            <a:pPr marL="0" indent="0"/>
            <a:r>
              <a:rPr lang="da-DK" sz="7200" b="1" dirty="0" smtClean="0">
                <a:solidFill>
                  <a:srgbClr val="FF0000"/>
                </a:solidFill>
                <a:latin typeface="Arial Narrow" panose="020B0606020202030204" pitchFamily="34" charset="0"/>
              </a:rPr>
              <a:t>Men spørgsmål er om vi nogensinde kommer i på </a:t>
            </a:r>
            <a:r>
              <a:rPr lang="da-DK" sz="7200" b="1" dirty="0" err="1" smtClean="0">
                <a:solidFill>
                  <a:srgbClr val="FF0000"/>
                </a:solidFill>
                <a:latin typeface="Arial Narrow" panose="020B0606020202030204" pitchFamily="34" charset="0"/>
              </a:rPr>
              <a:t>på</a:t>
            </a:r>
            <a:r>
              <a:rPr lang="da-DK" sz="7200" b="1" dirty="0" smtClean="0">
                <a:solidFill>
                  <a:srgbClr val="FF0000"/>
                </a:solidFill>
                <a:latin typeface="Arial Narrow" panose="020B0606020202030204" pitchFamily="34" charset="0"/>
              </a:rPr>
              <a:t> sådan et dynamisk område.</a:t>
            </a:r>
            <a:endParaRPr lang="da-DK" sz="7200" b="1" dirty="0">
              <a:solidFill>
                <a:srgbClr val="FF0000"/>
              </a:solidFill>
              <a:latin typeface="Arial Narrow" panose="020B0606020202030204" pitchFamily="34" charset="0"/>
            </a:endParaRPr>
          </a:p>
          <a:p>
            <a:pPr marL="2450083" lvl="5" indent="0"/>
            <a:r>
              <a:rPr lang="da-DK" sz="7900" b="1" dirty="0">
                <a:latin typeface="Arial Narrow" panose="020B0606020202030204" pitchFamily="34" charset="0"/>
              </a:rPr>
              <a:t>SPØRGSMÅL?</a:t>
            </a:r>
          </a:p>
          <a:p>
            <a:pPr marL="0" indent="0"/>
            <a:endParaRPr lang="da-DK" sz="7200" dirty="0" smtClean="0">
              <a:latin typeface="Arial Narrow" panose="020B0606020202030204" pitchFamily="34" charset="0"/>
            </a:endParaRPr>
          </a:p>
          <a:p>
            <a:pPr marL="0" indent="0"/>
            <a:endParaRPr lang="da-DK" sz="5500" dirty="0" smtClean="0">
              <a:latin typeface="Arial Narrow" panose="020B0606020202030204" pitchFamily="34" charset="0"/>
            </a:endParaRPr>
          </a:p>
          <a:p>
            <a:pPr marL="0" indent="0"/>
            <a:endParaRPr lang="da-DK" dirty="0" smtClean="0"/>
          </a:p>
          <a:p>
            <a:pPr marL="0" indent="0"/>
            <a:r>
              <a:rPr lang="da-DK" dirty="0" smtClean="0"/>
              <a:t>			</a:t>
            </a:r>
            <a:endParaRPr lang="da-DK" sz="7200" b="1" dirty="0">
              <a:latin typeface="Arial Narrow" panose="020B0606020202030204" pitchFamily="34" charset="0"/>
            </a:endParaRPr>
          </a:p>
        </p:txBody>
      </p:sp>
    </p:spTree>
    <p:extLst>
      <p:ext uri="{BB962C8B-B14F-4D97-AF65-F5344CB8AC3E}">
        <p14:creationId xmlns:p14="http://schemas.microsoft.com/office/powerpoint/2010/main" val="2845021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21719" y="1052736"/>
            <a:ext cx="7135416" cy="685990"/>
          </a:xfrm>
        </p:spPr>
        <p:txBody>
          <a:bodyPr/>
          <a:lstStyle/>
          <a:p>
            <a:r>
              <a:rPr lang="da-DK" sz="1400" i="1" dirty="0" smtClean="0">
                <a:solidFill>
                  <a:schemeClr val="tx1"/>
                </a:solidFill>
              </a:rPr>
              <a:t>EUC Sjælland – Hvem er vi &amp; hvordan er vi organiseret på indkøb?</a:t>
            </a:r>
            <a:endParaRPr lang="da-DK" sz="1400" i="1" dirty="0">
              <a:solidFill>
                <a:schemeClr val="tx1"/>
              </a:solidFill>
            </a:endParaRPr>
          </a:p>
        </p:txBody>
      </p:sp>
      <p:sp>
        <p:nvSpPr>
          <p:cNvPr id="3" name="Pladsholder til indhold 2"/>
          <p:cNvSpPr>
            <a:spLocks noGrp="1"/>
          </p:cNvSpPr>
          <p:nvPr>
            <p:ph sz="half" idx="2"/>
          </p:nvPr>
        </p:nvSpPr>
        <p:spPr>
          <a:xfrm>
            <a:off x="5062709" y="1628800"/>
            <a:ext cx="4448312" cy="4824536"/>
          </a:xfrm>
        </p:spPr>
        <p:txBody>
          <a:bodyPr/>
          <a:lstStyle/>
          <a:p>
            <a:pPr algn="ctr"/>
            <a:endParaRPr lang="da-DK" sz="1800" dirty="0" smtClean="0">
              <a:solidFill>
                <a:schemeClr val="bg1"/>
              </a:solidFill>
            </a:endParaRPr>
          </a:p>
          <a:p>
            <a:pPr algn="ctr"/>
            <a:endParaRPr lang="da-DK" sz="1800" dirty="0">
              <a:solidFill>
                <a:schemeClr val="bg1"/>
              </a:solidFill>
            </a:endParaRPr>
          </a:p>
        </p:txBody>
      </p:sp>
      <p:sp>
        <p:nvSpPr>
          <p:cNvPr id="4" name="Pladsholder til indhold 3"/>
          <p:cNvSpPr>
            <a:spLocks noGrp="1"/>
          </p:cNvSpPr>
          <p:nvPr>
            <p:ph sz="half" idx="1"/>
          </p:nvPr>
        </p:nvSpPr>
        <p:spPr>
          <a:xfrm>
            <a:off x="1777944" y="1628801"/>
            <a:ext cx="2740990" cy="4824536"/>
          </a:xfrm>
        </p:spPr>
        <p:txBody>
          <a:bodyPr/>
          <a:lstStyle/>
          <a:p>
            <a:pPr algn="ctr"/>
            <a:endParaRPr lang="da-DK" sz="1800" dirty="0" smtClean="0"/>
          </a:p>
          <a:p>
            <a:pPr algn="ctr"/>
            <a:r>
              <a:rPr lang="da-DK" sz="1800" dirty="0" smtClean="0">
                <a:solidFill>
                  <a:schemeClr val="bg1"/>
                </a:solidFill>
              </a:rPr>
              <a:t>Cirka 2000 årselever</a:t>
            </a:r>
          </a:p>
          <a:p>
            <a:pPr algn="ctr"/>
            <a:endParaRPr lang="da-DK" sz="1800" dirty="0">
              <a:solidFill>
                <a:schemeClr val="bg1"/>
              </a:solidFill>
            </a:endParaRPr>
          </a:p>
          <a:p>
            <a:pPr algn="ctr"/>
            <a:r>
              <a:rPr lang="da-DK" sz="1800" dirty="0" smtClean="0">
                <a:solidFill>
                  <a:schemeClr val="bg1"/>
                </a:solidFill>
              </a:rPr>
              <a:t>Materiale indkøb på cirka 20 millioner hvilket svarer til ca. 10% af vores omsætning.</a:t>
            </a:r>
          </a:p>
          <a:p>
            <a:pPr algn="ctr"/>
            <a:endParaRPr lang="da-DK" sz="1800" dirty="0">
              <a:solidFill>
                <a:schemeClr val="bg1"/>
              </a:solidFill>
            </a:endParaRPr>
          </a:p>
          <a:p>
            <a:pPr algn="ctr"/>
            <a:r>
              <a:rPr lang="da-DK" sz="1800" dirty="0" smtClean="0">
                <a:solidFill>
                  <a:schemeClr val="bg1"/>
                </a:solidFill>
              </a:rPr>
              <a:t>Vi er placeret på 7 adresser i 3 forskellige byer.</a:t>
            </a:r>
          </a:p>
          <a:p>
            <a:endParaRPr lang="da-DK" sz="1800" dirty="0"/>
          </a:p>
          <a:p>
            <a:endParaRPr lang="da-DK" sz="1800" dirty="0"/>
          </a:p>
        </p:txBody>
      </p:sp>
      <p:sp>
        <p:nvSpPr>
          <p:cNvPr id="5" name="Tekstfelt 4"/>
          <p:cNvSpPr txBox="1"/>
          <p:nvPr/>
        </p:nvSpPr>
        <p:spPr>
          <a:xfrm>
            <a:off x="5879653" y="2091284"/>
            <a:ext cx="2016224" cy="307777"/>
          </a:xfrm>
          <a:prstGeom prst="rect">
            <a:avLst/>
          </a:prstGeom>
          <a:solidFill>
            <a:schemeClr val="bg1"/>
          </a:solidFill>
        </p:spPr>
        <p:txBody>
          <a:bodyPr wrap="square" rtlCol="0">
            <a:spAutoFit/>
          </a:bodyPr>
          <a:lstStyle/>
          <a:p>
            <a:pPr algn="ctr"/>
            <a:r>
              <a:rPr lang="da-DK" sz="1400" b="1" dirty="0" smtClean="0"/>
              <a:t>EUC Sjælland indkøb</a:t>
            </a:r>
            <a:endParaRPr lang="da-DK" sz="1400" b="1" dirty="0"/>
          </a:p>
        </p:txBody>
      </p:sp>
      <p:sp>
        <p:nvSpPr>
          <p:cNvPr id="6" name="Tekstfelt 5"/>
          <p:cNvSpPr txBox="1"/>
          <p:nvPr/>
        </p:nvSpPr>
        <p:spPr>
          <a:xfrm>
            <a:off x="5397462" y="2562422"/>
            <a:ext cx="1365661" cy="246221"/>
          </a:xfrm>
          <a:prstGeom prst="rect">
            <a:avLst/>
          </a:prstGeom>
          <a:solidFill>
            <a:schemeClr val="bg1"/>
          </a:solidFill>
        </p:spPr>
        <p:txBody>
          <a:bodyPr wrap="square" rtlCol="0">
            <a:spAutoFit/>
          </a:bodyPr>
          <a:lstStyle/>
          <a:p>
            <a:pPr algn="ctr"/>
            <a:r>
              <a:rPr lang="da-DK" sz="1000" dirty="0" smtClean="0"/>
              <a:t>Strategisk Indkøb</a:t>
            </a:r>
            <a:endParaRPr lang="da-DK" sz="1000" dirty="0"/>
          </a:p>
        </p:txBody>
      </p:sp>
      <p:sp>
        <p:nvSpPr>
          <p:cNvPr id="8" name="Tekstfelt 7"/>
          <p:cNvSpPr txBox="1"/>
          <p:nvPr/>
        </p:nvSpPr>
        <p:spPr>
          <a:xfrm>
            <a:off x="7183274" y="2563846"/>
            <a:ext cx="1316554" cy="400110"/>
          </a:xfrm>
          <a:prstGeom prst="rect">
            <a:avLst/>
          </a:prstGeom>
          <a:solidFill>
            <a:schemeClr val="bg1"/>
          </a:solidFill>
        </p:spPr>
        <p:txBody>
          <a:bodyPr wrap="square" rtlCol="0">
            <a:spAutoFit/>
          </a:bodyPr>
          <a:lstStyle/>
          <a:p>
            <a:r>
              <a:rPr lang="da-DK" sz="1000" dirty="0" smtClean="0"/>
              <a:t>Operationelt Indkøb inkl. analyse</a:t>
            </a:r>
            <a:endParaRPr lang="da-DK" sz="1000" dirty="0"/>
          </a:p>
        </p:txBody>
      </p:sp>
      <p:sp>
        <p:nvSpPr>
          <p:cNvPr id="9" name="Tekstfelt 8"/>
          <p:cNvSpPr txBox="1"/>
          <p:nvPr/>
        </p:nvSpPr>
        <p:spPr>
          <a:xfrm>
            <a:off x="7057956" y="3175132"/>
            <a:ext cx="958346" cy="246221"/>
          </a:xfrm>
          <a:prstGeom prst="rect">
            <a:avLst/>
          </a:prstGeom>
          <a:solidFill>
            <a:schemeClr val="bg1"/>
          </a:solidFill>
        </p:spPr>
        <p:txBody>
          <a:bodyPr wrap="square" rtlCol="0">
            <a:spAutoFit/>
          </a:bodyPr>
          <a:lstStyle/>
          <a:p>
            <a:pPr algn="ctr"/>
            <a:r>
              <a:rPr lang="da-DK" sz="1000" dirty="0" smtClean="0"/>
              <a:t>Indkøb</a:t>
            </a:r>
            <a:endParaRPr lang="da-DK" sz="1000" dirty="0"/>
          </a:p>
        </p:txBody>
      </p:sp>
      <p:sp>
        <p:nvSpPr>
          <p:cNvPr id="10" name="Tekstfelt 9"/>
          <p:cNvSpPr txBox="1"/>
          <p:nvPr/>
        </p:nvSpPr>
        <p:spPr>
          <a:xfrm>
            <a:off x="6988477" y="3656248"/>
            <a:ext cx="1027825" cy="2092881"/>
          </a:xfrm>
          <a:prstGeom prst="rect">
            <a:avLst/>
          </a:prstGeom>
          <a:solidFill>
            <a:schemeClr val="bg1"/>
          </a:solidFill>
        </p:spPr>
        <p:txBody>
          <a:bodyPr wrap="square" rtlCol="0">
            <a:spAutoFit/>
          </a:bodyPr>
          <a:lstStyle/>
          <a:p>
            <a:pPr algn="ctr"/>
            <a:r>
              <a:rPr lang="da-DK" sz="1000" dirty="0" smtClean="0"/>
              <a:t>Hjælp, rådgivning og vejledning på indkøbsområdet til alle skolens afdelinger .</a:t>
            </a:r>
          </a:p>
          <a:p>
            <a:pPr algn="ctr"/>
            <a:endParaRPr lang="da-DK" sz="1000" dirty="0"/>
          </a:p>
          <a:p>
            <a:pPr algn="ctr"/>
            <a:endParaRPr lang="da-DK" sz="1000" dirty="0" smtClean="0"/>
          </a:p>
          <a:p>
            <a:pPr algn="ctr"/>
            <a:r>
              <a:rPr lang="da-DK" sz="1000" dirty="0" smtClean="0"/>
              <a:t>Indkøbsgruppemøder – vidensdeling og sparring.</a:t>
            </a:r>
            <a:endParaRPr lang="da-DK" sz="1000" dirty="0"/>
          </a:p>
        </p:txBody>
      </p:sp>
      <p:sp>
        <p:nvSpPr>
          <p:cNvPr id="11" name="Tekstfelt 10"/>
          <p:cNvSpPr txBox="1"/>
          <p:nvPr/>
        </p:nvSpPr>
        <p:spPr>
          <a:xfrm>
            <a:off x="8399467" y="3183600"/>
            <a:ext cx="772840" cy="246988"/>
          </a:xfrm>
          <a:prstGeom prst="rect">
            <a:avLst/>
          </a:prstGeom>
          <a:solidFill>
            <a:schemeClr val="bg1"/>
          </a:solidFill>
        </p:spPr>
        <p:txBody>
          <a:bodyPr wrap="square" rtlCol="0">
            <a:spAutoFit/>
          </a:bodyPr>
          <a:lstStyle/>
          <a:p>
            <a:pPr algn="ctr"/>
            <a:r>
              <a:rPr lang="da-DK" sz="1000" dirty="0" smtClean="0"/>
              <a:t>Analyse</a:t>
            </a:r>
            <a:endParaRPr lang="da-DK" sz="1000" dirty="0"/>
          </a:p>
        </p:txBody>
      </p:sp>
      <p:sp>
        <p:nvSpPr>
          <p:cNvPr id="12" name="Tekstfelt 11"/>
          <p:cNvSpPr txBox="1"/>
          <p:nvPr/>
        </p:nvSpPr>
        <p:spPr>
          <a:xfrm>
            <a:off x="5383726" y="3183600"/>
            <a:ext cx="1123547" cy="2708434"/>
          </a:xfrm>
          <a:prstGeom prst="rect">
            <a:avLst/>
          </a:prstGeom>
          <a:solidFill>
            <a:schemeClr val="bg1"/>
          </a:solidFill>
        </p:spPr>
        <p:txBody>
          <a:bodyPr wrap="square" rtlCol="0">
            <a:spAutoFit/>
          </a:bodyPr>
          <a:lstStyle/>
          <a:p>
            <a:pPr algn="ctr"/>
            <a:r>
              <a:rPr lang="da-DK" sz="1000" dirty="0" smtClean="0"/>
              <a:t>Udarbejdelse af indkøbs og kommunikationspolitik.</a:t>
            </a:r>
          </a:p>
          <a:p>
            <a:pPr algn="ctr"/>
            <a:endParaRPr lang="da-DK" sz="1000" dirty="0"/>
          </a:p>
          <a:p>
            <a:pPr algn="ctr"/>
            <a:r>
              <a:rPr lang="da-DK" sz="1000" dirty="0" smtClean="0"/>
              <a:t>Planlægning af udbud.</a:t>
            </a:r>
          </a:p>
          <a:p>
            <a:pPr algn="ctr"/>
            <a:endParaRPr lang="da-DK" sz="1000" dirty="0"/>
          </a:p>
          <a:p>
            <a:pPr algn="ctr"/>
            <a:r>
              <a:rPr lang="da-DK" sz="1000" dirty="0" smtClean="0"/>
              <a:t>Indgåelse af kontrakter.</a:t>
            </a:r>
          </a:p>
          <a:p>
            <a:pPr algn="ctr"/>
            <a:endParaRPr lang="da-DK" sz="1000" dirty="0"/>
          </a:p>
          <a:p>
            <a:pPr algn="ctr"/>
            <a:r>
              <a:rPr lang="da-DK" sz="1000" dirty="0" smtClean="0"/>
              <a:t>Tilmelding til aftaler.</a:t>
            </a:r>
          </a:p>
          <a:p>
            <a:pPr algn="ctr"/>
            <a:endParaRPr lang="da-DK" sz="1000" dirty="0"/>
          </a:p>
          <a:p>
            <a:pPr algn="ctr"/>
            <a:r>
              <a:rPr lang="da-DK" sz="1000" dirty="0" smtClean="0"/>
              <a:t>Opfølgning på leverandør-performance.</a:t>
            </a:r>
            <a:endParaRPr lang="da-DK" sz="1000" dirty="0"/>
          </a:p>
        </p:txBody>
      </p:sp>
      <p:sp>
        <p:nvSpPr>
          <p:cNvPr id="13" name="Tekstfelt 12"/>
          <p:cNvSpPr txBox="1"/>
          <p:nvPr/>
        </p:nvSpPr>
        <p:spPr>
          <a:xfrm>
            <a:off x="8193361" y="3672900"/>
            <a:ext cx="1224136" cy="1938992"/>
          </a:xfrm>
          <a:prstGeom prst="rect">
            <a:avLst/>
          </a:prstGeom>
          <a:solidFill>
            <a:schemeClr val="bg1"/>
          </a:solidFill>
        </p:spPr>
        <p:txBody>
          <a:bodyPr wrap="square" rtlCol="0">
            <a:spAutoFit/>
          </a:bodyPr>
          <a:lstStyle/>
          <a:p>
            <a:pPr algn="ctr"/>
            <a:r>
              <a:rPr lang="da-DK" sz="1000" dirty="0" err="1" smtClean="0"/>
              <a:t>Complaince</a:t>
            </a:r>
            <a:r>
              <a:rPr lang="da-DK" sz="1000" dirty="0" smtClean="0"/>
              <a:t> analyser</a:t>
            </a:r>
          </a:p>
          <a:p>
            <a:pPr algn="ctr"/>
            <a:endParaRPr lang="da-DK" sz="1000" dirty="0"/>
          </a:p>
          <a:p>
            <a:pPr algn="ctr"/>
            <a:r>
              <a:rPr lang="da-DK" sz="1000" dirty="0" smtClean="0"/>
              <a:t>Ledelses information</a:t>
            </a:r>
          </a:p>
          <a:p>
            <a:pPr algn="ctr"/>
            <a:endParaRPr lang="da-DK" sz="1000" dirty="0" smtClean="0"/>
          </a:p>
          <a:p>
            <a:pPr algn="ctr"/>
            <a:r>
              <a:rPr lang="da-DK" sz="1000" dirty="0" smtClean="0"/>
              <a:t>Markedsanalyser</a:t>
            </a:r>
          </a:p>
          <a:p>
            <a:pPr algn="ctr"/>
            <a:endParaRPr lang="da-DK" sz="1000" dirty="0"/>
          </a:p>
          <a:p>
            <a:pPr algn="ctr"/>
            <a:r>
              <a:rPr lang="da-DK" sz="1000" dirty="0" smtClean="0"/>
              <a:t>Opdatering af indkøbssystemer og indkøbsoversigter</a:t>
            </a:r>
            <a:endParaRPr lang="da-DK" sz="1000" dirty="0"/>
          </a:p>
        </p:txBody>
      </p:sp>
      <p:cxnSp>
        <p:nvCxnSpPr>
          <p:cNvPr id="15" name="Lige forbindelse 14"/>
          <p:cNvCxnSpPr/>
          <p:nvPr/>
        </p:nvCxnSpPr>
        <p:spPr>
          <a:xfrm>
            <a:off x="6897216" y="2399061"/>
            <a:ext cx="0" cy="163361"/>
          </a:xfrm>
          <a:prstGeom prst="line">
            <a:avLst/>
          </a:prstGeom>
        </p:spPr>
        <p:style>
          <a:lnRef idx="1">
            <a:schemeClr val="dk1"/>
          </a:lnRef>
          <a:fillRef idx="0">
            <a:schemeClr val="dk1"/>
          </a:fillRef>
          <a:effectRef idx="0">
            <a:schemeClr val="dk1"/>
          </a:effectRef>
          <a:fontRef idx="minor">
            <a:schemeClr val="tx1"/>
          </a:fontRef>
        </p:style>
      </p:cxnSp>
      <p:cxnSp>
        <p:nvCxnSpPr>
          <p:cNvPr id="17" name="Lige forbindelse 16"/>
          <p:cNvCxnSpPr/>
          <p:nvPr/>
        </p:nvCxnSpPr>
        <p:spPr>
          <a:xfrm flipH="1">
            <a:off x="6763123" y="2562422"/>
            <a:ext cx="134093" cy="0"/>
          </a:xfrm>
          <a:prstGeom prst="line">
            <a:avLst/>
          </a:prstGeom>
        </p:spPr>
        <p:style>
          <a:lnRef idx="1">
            <a:schemeClr val="dk1"/>
          </a:lnRef>
          <a:fillRef idx="0">
            <a:schemeClr val="dk1"/>
          </a:fillRef>
          <a:effectRef idx="0">
            <a:schemeClr val="dk1"/>
          </a:effectRef>
          <a:fontRef idx="minor">
            <a:schemeClr val="tx1"/>
          </a:fontRef>
        </p:style>
      </p:cxnSp>
      <p:cxnSp>
        <p:nvCxnSpPr>
          <p:cNvPr id="21" name="Lige forbindelse 20"/>
          <p:cNvCxnSpPr/>
          <p:nvPr/>
        </p:nvCxnSpPr>
        <p:spPr>
          <a:xfrm>
            <a:off x="6887765" y="2562422"/>
            <a:ext cx="295509" cy="0"/>
          </a:xfrm>
          <a:prstGeom prst="line">
            <a:avLst/>
          </a:prstGeom>
        </p:spPr>
        <p:style>
          <a:lnRef idx="1">
            <a:schemeClr val="dk1"/>
          </a:lnRef>
          <a:fillRef idx="0">
            <a:schemeClr val="dk1"/>
          </a:fillRef>
          <a:effectRef idx="0">
            <a:schemeClr val="dk1"/>
          </a:effectRef>
          <a:fontRef idx="minor">
            <a:schemeClr val="tx1"/>
          </a:fontRef>
        </p:style>
      </p:cxnSp>
      <p:cxnSp>
        <p:nvCxnSpPr>
          <p:cNvPr id="23" name="Lige forbindelse 22"/>
          <p:cNvCxnSpPr/>
          <p:nvPr/>
        </p:nvCxnSpPr>
        <p:spPr>
          <a:xfrm>
            <a:off x="5889427" y="2808643"/>
            <a:ext cx="0" cy="366489"/>
          </a:xfrm>
          <a:prstGeom prst="line">
            <a:avLst/>
          </a:prstGeom>
        </p:spPr>
        <p:style>
          <a:lnRef idx="1">
            <a:schemeClr val="dk1"/>
          </a:lnRef>
          <a:fillRef idx="0">
            <a:schemeClr val="dk1"/>
          </a:fillRef>
          <a:effectRef idx="0">
            <a:schemeClr val="dk1"/>
          </a:effectRef>
          <a:fontRef idx="minor">
            <a:schemeClr val="tx1"/>
          </a:fontRef>
        </p:style>
      </p:cxnSp>
      <p:cxnSp>
        <p:nvCxnSpPr>
          <p:cNvPr id="27" name="Lige forbindelse 26"/>
          <p:cNvCxnSpPr/>
          <p:nvPr/>
        </p:nvCxnSpPr>
        <p:spPr>
          <a:xfrm>
            <a:off x="7841551" y="2963956"/>
            <a:ext cx="0" cy="105004"/>
          </a:xfrm>
          <a:prstGeom prst="line">
            <a:avLst/>
          </a:prstGeom>
        </p:spPr>
        <p:style>
          <a:lnRef idx="1">
            <a:schemeClr val="dk1"/>
          </a:lnRef>
          <a:fillRef idx="0">
            <a:schemeClr val="dk1"/>
          </a:fillRef>
          <a:effectRef idx="0">
            <a:schemeClr val="dk1"/>
          </a:effectRef>
          <a:fontRef idx="minor">
            <a:schemeClr val="tx1"/>
          </a:fontRef>
        </p:style>
      </p:cxnSp>
      <p:cxnSp>
        <p:nvCxnSpPr>
          <p:cNvPr id="30" name="Lige forbindelse 29"/>
          <p:cNvCxnSpPr/>
          <p:nvPr/>
        </p:nvCxnSpPr>
        <p:spPr>
          <a:xfrm flipH="1">
            <a:off x="7537129" y="3068960"/>
            <a:ext cx="304422" cy="0"/>
          </a:xfrm>
          <a:prstGeom prst="line">
            <a:avLst/>
          </a:prstGeom>
        </p:spPr>
        <p:style>
          <a:lnRef idx="1">
            <a:schemeClr val="dk1"/>
          </a:lnRef>
          <a:fillRef idx="0">
            <a:schemeClr val="dk1"/>
          </a:fillRef>
          <a:effectRef idx="0">
            <a:schemeClr val="dk1"/>
          </a:effectRef>
          <a:fontRef idx="minor">
            <a:schemeClr val="tx1"/>
          </a:fontRef>
        </p:style>
      </p:cxnSp>
      <p:cxnSp>
        <p:nvCxnSpPr>
          <p:cNvPr id="34" name="Lige forbindelse 33"/>
          <p:cNvCxnSpPr/>
          <p:nvPr/>
        </p:nvCxnSpPr>
        <p:spPr>
          <a:xfrm>
            <a:off x="7841551" y="3068960"/>
            <a:ext cx="944336" cy="0"/>
          </a:xfrm>
          <a:prstGeom prst="line">
            <a:avLst/>
          </a:prstGeom>
        </p:spPr>
        <p:style>
          <a:lnRef idx="1">
            <a:schemeClr val="dk1"/>
          </a:lnRef>
          <a:fillRef idx="0">
            <a:schemeClr val="dk1"/>
          </a:fillRef>
          <a:effectRef idx="0">
            <a:schemeClr val="dk1"/>
          </a:effectRef>
          <a:fontRef idx="minor">
            <a:schemeClr val="tx1"/>
          </a:fontRef>
        </p:style>
      </p:cxnSp>
      <p:cxnSp>
        <p:nvCxnSpPr>
          <p:cNvPr id="36" name="Lige forbindelse 35"/>
          <p:cNvCxnSpPr/>
          <p:nvPr/>
        </p:nvCxnSpPr>
        <p:spPr>
          <a:xfrm>
            <a:off x="7537129" y="3068960"/>
            <a:ext cx="0" cy="106172"/>
          </a:xfrm>
          <a:prstGeom prst="line">
            <a:avLst/>
          </a:prstGeom>
        </p:spPr>
        <p:style>
          <a:lnRef idx="1">
            <a:schemeClr val="dk1"/>
          </a:lnRef>
          <a:fillRef idx="0">
            <a:schemeClr val="dk1"/>
          </a:fillRef>
          <a:effectRef idx="0">
            <a:schemeClr val="dk1"/>
          </a:effectRef>
          <a:fontRef idx="minor">
            <a:schemeClr val="tx1"/>
          </a:fontRef>
        </p:style>
      </p:cxnSp>
      <p:cxnSp>
        <p:nvCxnSpPr>
          <p:cNvPr id="38" name="Lige forbindelse 37"/>
          <p:cNvCxnSpPr>
            <a:endCxn id="11" idx="0"/>
          </p:cNvCxnSpPr>
          <p:nvPr/>
        </p:nvCxnSpPr>
        <p:spPr>
          <a:xfrm>
            <a:off x="8785887" y="3068960"/>
            <a:ext cx="0" cy="114640"/>
          </a:xfrm>
          <a:prstGeom prst="line">
            <a:avLst/>
          </a:prstGeom>
        </p:spPr>
        <p:style>
          <a:lnRef idx="1">
            <a:schemeClr val="dk1"/>
          </a:lnRef>
          <a:fillRef idx="0">
            <a:schemeClr val="dk1"/>
          </a:fillRef>
          <a:effectRef idx="0">
            <a:schemeClr val="dk1"/>
          </a:effectRef>
          <a:fontRef idx="minor">
            <a:schemeClr val="tx1"/>
          </a:fontRef>
        </p:style>
      </p:cxnSp>
      <p:cxnSp>
        <p:nvCxnSpPr>
          <p:cNvPr id="47" name="Lige forbindelse 46"/>
          <p:cNvCxnSpPr/>
          <p:nvPr/>
        </p:nvCxnSpPr>
        <p:spPr>
          <a:xfrm>
            <a:off x="7537129" y="3430588"/>
            <a:ext cx="0" cy="225660"/>
          </a:xfrm>
          <a:prstGeom prst="line">
            <a:avLst/>
          </a:prstGeom>
        </p:spPr>
        <p:style>
          <a:lnRef idx="1">
            <a:schemeClr val="dk1"/>
          </a:lnRef>
          <a:fillRef idx="0">
            <a:schemeClr val="dk1"/>
          </a:fillRef>
          <a:effectRef idx="0">
            <a:schemeClr val="dk1"/>
          </a:effectRef>
          <a:fontRef idx="minor">
            <a:schemeClr val="tx1"/>
          </a:fontRef>
        </p:style>
      </p:cxnSp>
      <p:cxnSp>
        <p:nvCxnSpPr>
          <p:cNvPr id="49" name="Lige forbindelse 48"/>
          <p:cNvCxnSpPr>
            <a:stCxn id="11" idx="2"/>
          </p:cNvCxnSpPr>
          <p:nvPr/>
        </p:nvCxnSpPr>
        <p:spPr>
          <a:xfrm>
            <a:off x="8785887" y="3430588"/>
            <a:ext cx="0" cy="242312"/>
          </a:xfrm>
          <a:prstGeom prst="line">
            <a:avLst/>
          </a:prstGeom>
        </p:spPr>
        <p:style>
          <a:lnRef idx="1">
            <a:schemeClr val="dk1"/>
          </a:lnRef>
          <a:fillRef idx="0">
            <a:schemeClr val="dk1"/>
          </a:fillRef>
          <a:effectRef idx="0">
            <a:schemeClr val="dk1"/>
          </a:effectRef>
          <a:fontRef idx="minor">
            <a:schemeClr val="tx1"/>
          </a:fontRef>
        </p:style>
      </p:cxnSp>
      <p:sp>
        <p:nvSpPr>
          <p:cNvPr id="50" name="Tekstfelt 49"/>
          <p:cNvSpPr txBox="1"/>
          <p:nvPr/>
        </p:nvSpPr>
        <p:spPr>
          <a:xfrm>
            <a:off x="5413087" y="5956219"/>
            <a:ext cx="3876018" cy="307777"/>
          </a:xfrm>
          <a:prstGeom prst="rect">
            <a:avLst/>
          </a:prstGeom>
          <a:solidFill>
            <a:schemeClr val="bg1"/>
          </a:solidFill>
        </p:spPr>
        <p:txBody>
          <a:bodyPr wrap="square" rtlCol="0">
            <a:spAutoFit/>
          </a:bodyPr>
          <a:lstStyle/>
          <a:p>
            <a:pPr algn="ctr"/>
            <a:r>
              <a:rPr lang="da-DK" sz="1400" dirty="0" smtClean="0"/>
              <a:t>Skolens disponenter/indkøbere</a:t>
            </a:r>
            <a:endParaRPr lang="da-DK" sz="1400" dirty="0"/>
          </a:p>
        </p:txBody>
      </p:sp>
    </p:spTree>
    <p:extLst>
      <p:ext uri="{BB962C8B-B14F-4D97-AF65-F5344CB8AC3E}">
        <p14:creationId xmlns:p14="http://schemas.microsoft.com/office/powerpoint/2010/main" val="39756274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928664" y="1014818"/>
            <a:ext cx="7135416" cy="685990"/>
          </a:xfrm>
        </p:spPr>
        <p:txBody>
          <a:bodyPr/>
          <a:lstStyle/>
          <a:p>
            <a:r>
              <a:rPr lang="da-DK" sz="2400" i="1" dirty="0">
                <a:solidFill>
                  <a:schemeClr val="tx1"/>
                </a:solidFill>
                <a:latin typeface="Arial Narrow" panose="020B0606020202030204" pitchFamily="34" charset="0"/>
              </a:rPr>
              <a:t>Effektivt indkøb </a:t>
            </a:r>
            <a:r>
              <a:rPr lang="da-DK" sz="2400" i="1" dirty="0" smtClean="0">
                <a:solidFill>
                  <a:schemeClr val="tx1"/>
                </a:solidFill>
                <a:latin typeface="Arial Narrow" panose="020B0606020202030204" pitchFamily="34" charset="0"/>
              </a:rPr>
              <a:t>&amp; </a:t>
            </a:r>
            <a:r>
              <a:rPr lang="da-DK" sz="2400" i="1" dirty="0" err="1" smtClean="0">
                <a:solidFill>
                  <a:schemeClr val="tx1"/>
                </a:solidFill>
                <a:latin typeface="Arial Narrow" panose="020B0606020202030204" pitchFamily="34" charset="0"/>
              </a:rPr>
              <a:t>Compliance</a:t>
            </a:r>
            <a:r>
              <a:rPr lang="da-DK" sz="2400" i="1" dirty="0" smtClean="0">
                <a:solidFill>
                  <a:schemeClr val="tx1"/>
                </a:solidFill>
                <a:latin typeface="Arial Narrow" panose="020B0606020202030204" pitchFamily="34" charset="0"/>
              </a:rPr>
              <a:t> – Hvorfor nu det?</a:t>
            </a:r>
            <a:endParaRPr lang="da-DK" sz="2400" dirty="0">
              <a:solidFill>
                <a:schemeClr val="tx1"/>
              </a:solidFill>
              <a:latin typeface="Arial Narrow" panose="020B0606020202030204" pitchFamily="34" charset="0"/>
            </a:endParaRPr>
          </a:p>
        </p:txBody>
      </p:sp>
      <p:sp>
        <p:nvSpPr>
          <p:cNvPr id="5" name="Pladsholder til indhold 4"/>
          <p:cNvSpPr>
            <a:spLocks noGrp="1"/>
          </p:cNvSpPr>
          <p:nvPr>
            <p:ph idx="1"/>
          </p:nvPr>
        </p:nvSpPr>
        <p:spPr>
          <a:xfrm>
            <a:off x="1856656" y="1357813"/>
            <a:ext cx="7848872" cy="4968552"/>
          </a:xfrm>
        </p:spPr>
        <p:txBody>
          <a:bodyPr/>
          <a:lstStyle/>
          <a:p>
            <a:r>
              <a:rPr lang="da-DK" dirty="0" smtClean="0"/>
              <a:t>			</a:t>
            </a:r>
            <a:endParaRPr lang="da-DK" dirty="0"/>
          </a:p>
          <a:p>
            <a:r>
              <a:rPr lang="da-DK" sz="1800" dirty="0" smtClean="0">
                <a:latin typeface="Arial Narrow" panose="020B0606020202030204" pitchFamily="34" charset="0"/>
              </a:rPr>
              <a:t>Træffer en organisation </a:t>
            </a:r>
            <a:r>
              <a:rPr lang="da-DK" sz="1800" dirty="0">
                <a:latin typeface="Arial Narrow" panose="020B0606020202030204" pitchFamily="34" charset="0"/>
              </a:rPr>
              <a:t>beslutning om etablering af central </a:t>
            </a:r>
            <a:r>
              <a:rPr lang="da-DK" sz="1800" dirty="0" smtClean="0">
                <a:latin typeface="Arial Narrow" panose="020B0606020202030204" pitchFamily="34" charset="0"/>
              </a:rPr>
              <a:t>indkøbsfunktion</a:t>
            </a:r>
          </a:p>
          <a:p>
            <a:r>
              <a:rPr lang="da-DK" sz="1800" dirty="0" smtClean="0">
                <a:latin typeface="Arial Narrow" panose="020B0606020202030204" pitchFamily="34" charset="0"/>
              </a:rPr>
              <a:t>med </a:t>
            </a:r>
            <a:r>
              <a:rPr lang="da-DK" sz="1800" dirty="0">
                <a:latin typeface="Arial Narrow" panose="020B0606020202030204" pitchFamily="34" charset="0"/>
              </a:rPr>
              <a:t>en </a:t>
            </a:r>
            <a:r>
              <a:rPr lang="da-DK" sz="1800" dirty="0" smtClean="0">
                <a:latin typeface="Arial Narrow" panose="020B0606020202030204" pitchFamily="34" charset="0"/>
              </a:rPr>
              <a:t>indkøbsansvarlig, </a:t>
            </a:r>
            <a:r>
              <a:rPr lang="da-DK" sz="1800" dirty="0">
                <a:latin typeface="Arial Narrow" panose="020B0606020202030204" pitchFamily="34" charset="0"/>
              </a:rPr>
              <a:t>er der flere elementer, </a:t>
            </a:r>
            <a:r>
              <a:rPr lang="da-DK" sz="1800" dirty="0" smtClean="0">
                <a:latin typeface="Arial Narrow" panose="020B0606020202030204" pitchFamily="34" charset="0"/>
              </a:rPr>
              <a:t>man bør have taget stilling til.</a:t>
            </a:r>
          </a:p>
          <a:p>
            <a:endParaRPr lang="da-DK" sz="1800" dirty="0">
              <a:latin typeface="Arial Narrow" panose="020B0606020202030204" pitchFamily="34" charset="0"/>
            </a:endParaRPr>
          </a:p>
          <a:p>
            <a:r>
              <a:rPr lang="da-DK" sz="1800" dirty="0" smtClean="0">
                <a:latin typeface="Arial Narrow" panose="020B0606020202030204" pitchFamily="34" charset="0"/>
              </a:rPr>
              <a:t>Nogle af dem jeg ser som meget relevant, vil gennemgå i dag er:</a:t>
            </a:r>
            <a:endParaRPr lang="da-DK" sz="1800" dirty="0">
              <a:latin typeface="Arial Narrow" panose="020B0606020202030204" pitchFamily="34" charset="0"/>
            </a:endParaRPr>
          </a:p>
          <a:p>
            <a:pPr>
              <a:lnSpc>
                <a:spcPct val="150000"/>
              </a:lnSpc>
              <a:buFont typeface="+mj-lt"/>
              <a:buAutoNum type="arabicPeriod"/>
            </a:pPr>
            <a:r>
              <a:rPr lang="da-DK" sz="1800" dirty="0" smtClean="0">
                <a:latin typeface="Arial Narrow" panose="020B0606020202030204" pitchFamily="34" charset="0"/>
              </a:rPr>
              <a:t>Ledelsesopbakning</a:t>
            </a:r>
            <a:endParaRPr lang="da-DK" sz="1800" dirty="0">
              <a:latin typeface="Arial Narrow" panose="020B0606020202030204" pitchFamily="34" charset="0"/>
            </a:endParaRPr>
          </a:p>
          <a:p>
            <a:pPr>
              <a:lnSpc>
                <a:spcPct val="150000"/>
              </a:lnSpc>
              <a:buFont typeface="+mj-lt"/>
              <a:buAutoNum type="arabicPeriod"/>
            </a:pPr>
            <a:r>
              <a:rPr lang="da-DK" sz="1800" dirty="0" smtClean="0">
                <a:latin typeface="Arial Narrow" panose="020B0606020202030204" pitchFamily="34" charset="0"/>
              </a:rPr>
              <a:t>Organisering af indkøbet </a:t>
            </a:r>
          </a:p>
          <a:p>
            <a:pPr>
              <a:lnSpc>
                <a:spcPct val="150000"/>
              </a:lnSpc>
              <a:buFont typeface="+mj-lt"/>
              <a:buAutoNum type="arabicPeriod"/>
            </a:pPr>
            <a:r>
              <a:rPr lang="da-DK" sz="1800" dirty="0" smtClean="0">
                <a:latin typeface="Arial Narrow" panose="020B0606020202030204" pitchFamily="34" charset="0"/>
              </a:rPr>
              <a:t>Indkøbspolitikken</a:t>
            </a:r>
            <a:endParaRPr lang="da-DK" sz="1800" dirty="0">
              <a:latin typeface="Arial Narrow" panose="020B0606020202030204" pitchFamily="34" charset="0"/>
            </a:endParaRPr>
          </a:p>
          <a:p>
            <a:pPr>
              <a:lnSpc>
                <a:spcPct val="150000"/>
              </a:lnSpc>
              <a:buFont typeface="+mj-lt"/>
              <a:buAutoNum type="arabicPeriod"/>
            </a:pPr>
            <a:r>
              <a:rPr lang="da-DK" sz="1800" dirty="0" smtClean="0">
                <a:latin typeface="Arial Narrow" panose="020B0606020202030204" pitchFamily="34" charset="0"/>
              </a:rPr>
              <a:t>Leverandørerne</a:t>
            </a:r>
          </a:p>
          <a:p>
            <a:pPr>
              <a:lnSpc>
                <a:spcPct val="150000"/>
              </a:lnSpc>
              <a:buFont typeface="+mj-lt"/>
              <a:buAutoNum type="arabicPeriod"/>
            </a:pPr>
            <a:r>
              <a:rPr lang="da-DK" sz="1800" dirty="0">
                <a:latin typeface="Arial Narrow" panose="020B0606020202030204" pitchFamily="34" charset="0"/>
              </a:rPr>
              <a:t>R</a:t>
            </a:r>
            <a:r>
              <a:rPr lang="da-DK" sz="1800" dirty="0" smtClean="0">
                <a:latin typeface="Arial Narrow" panose="020B0606020202030204" pitchFamily="34" charset="0"/>
              </a:rPr>
              <a:t>ammeaftaler / indkøbskontrakter</a:t>
            </a:r>
            <a:endParaRPr lang="da-DK" sz="1800" dirty="0">
              <a:latin typeface="Arial Narrow" panose="020B0606020202030204" pitchFamily="34" charset="0"/>
            </a:endParaRPr>
          </a:p>
          <a:p>
            <a:pPr>
              <a:lnSpc>
                <a:spcPct val="150000"/>
              </a:lnSpc>
              <a:buFont typeface="+mj-lt"/>
              <a:buAutoNum type="arabicPeriod"/>
            </a:pPr>
            <a:r>
              <a:rPr lang="da-DK" sz="1800" dirty="0" smtClean="0">
                <a:latin typeface="Arial Narrow" panose="020B0606020202030204" pitchFamily="34" charset="0"/>
              </a:rPr>
              <a:t>Indkøbsregistrering</a:t>
            </a:r>
            <a:endParaRPr lang="da-DK" sz="1800" dirty="0">
              <a:latin typeface="Arial Narrow" panose="020B0606020202030204" pitchFamily="34" charset="0"/>
            </a:endParaRPr>
          </a:p>
          <a:p>
            <a:endParaRPr lang="da-DK" dirty="0" smtClean="0"/>
          </a:p>
          <a:p>
            <a:endParaRPr lang="da-DK"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a:xfrm>
            <a:off x="1928664" y="1162588"/>
            <a:ext cx="7776863" cy="5328198"/>
          </a:xfrm>
        </p:spPr>
        <p:txBody>
          <a:bodyPr/>
          <a:lstStyle/>
          <a:p>
            <a:r>
              <a:rPr lang="da-DK" dirty="0" smtClean="0"/>
              <a:t>	</a:t>
            </a:r>
            <a:endParaRPr lang="da-DK" dirty="0"/>
          </a:p>
          <a:p>
            <a:r>
              <a:rPr lang="da-DK" dirty="0" smtClean="0"/>
              <a:t>	</a:t>
            </a:r>
            <a:endParaRPr lang="da-DK" dirty="0"/>
          </a:p>
          <a:p>
            <a:pPr marL="0" indent="0">
              <a:buNone/>
            </a:pPr>
            <a:r>
              <a:rPr lang="da-DK" sz="1800" dirty="0" smtClean="0">
                <a:latin typeface="Arial Narrow" panose="020B0606020202030204" pitchFamily="34" charset="0"/>
              </a:rPr>
              <a:t>Som indkøbsansvarlig skal man bede om at der udfærdiges </a:t>
            </a:r>
            <a:r>
              <a:rPr lang="da-DK" sz="1800" dirty="0">
                <a:latin typeface="Arial Narrow" panose="020B0606020202030204" pitchFamily="34" charset="0"/>
              </a:rPr>
              <a:t>en </a:t>
            </a:r>
            <a:r>
              <a:rPr lang="da-DK" sz="1800" dirty="0" smtClean="0">
                <a:latin typeface="Arial Narrow" panose="020B0606020202030204" pitchFamily="34" charset="0"/>
              </a:rPr>
              <a:t>form for ”kontrakt</a:t>
            </a:r>
            <a:r>
              <a:rPr lang="da-DK" sz="1800" dirty="0">
                <a:latin typeface="Arial Narrow" panose="020B0606020202030204" pitchFamily="34" charset="0"/>
              </a:rPr>
              <a:t>” med den øverste </a:t>
            </a:r>
            <a:r>
              <a:rPr lang="da-DK" sz="1800" dirty="0" smtClean="0">
                <a:latin typeface="Arial Narrow" panose="020B0606020202030204" pitchFamily="34" charset="0"/>
              </a:rPr>
              <a:t>ledelse, </a:t>
            </a:r>
            <a:r>
              <a:rPr lang="da-DK" sz="1800" dirty="0">
                <a:latin typeface="Arial Narrow" panose="020B0606020202030204" pitchFamily="34" charset="0"/>
              </a:rPr>
              <a:t>der udtrykker ledelsens fulde opbakning til indkøbsafdelingens arbejde</a:t>
            </a:r>
            <a:r>
              <a:rPr lang="da-DK" sz="1800" dirty="0" smtClean="0">
                <a:latin typeface="Arial Narrow" panose="020B0606020202030204" pitchFamily="34" charset="0"/>
              </a:rPr>
              <a:t>.</a:t>
            </a:r>
          </a:p>
          <a:p>
            <a:pPr marL="0" indent="0">
              <a:buNone/>
            </a:pPr>
            <a:endParaRPr lang="da-DK" sz="1800" dirty="0">
              <a:latin typeface="Arial Narrow" panose="020B0606020202030204" pitchFamily="34" charset="0"/>
            </a:endParaRPr>
          </a:p>
          <a:p>
            <a:r>
              <a:rPr lang="da-DK" sz="1800" dirty="0" smtClean="0">
                <a:latin typeface="Arial Narrow" panose="020B0606020202030204" pitchFamily="34" charset="0"/>
              </a:rPr>
              <a:t>       Udmelding til hele organisationen skal være </a:t>
            </a:r>
            <a:r>
              <a:rPr lang="da-DK" sz="1800" dirty="0" smtClean="0">
                <a:solidFill>
                  <a:srgbClr val="FF0000"/>
                </a:solidFill>
                <a:latin typeface="Arial Narrow" panose="020B0606020202030204" pitchFamily="34" charset="0"/>
              </a:rPr>
              <a:t>central </a:t>
            </a:r>
            <a:r>
              <a:rPr lang="da-DK" sz="1800" dirty="0">
                <a:solidFill>
                  <a:srgbClr val="FF0000"/>
                </a:solidFill>
                <a:latin typeface="Arial Narrow" panose="020B0606020202030204" pitchFamily="34" charset="0"/>
              </a:rPr>
              <a:t>aftalestyring </a:t>
            </a:r>
            <a:r>
              <a:rPr lang="da-DK" sz="1800" dirty="0">
                <a:latin typeface="Arial Narrow" panose="020B0606020202030204" pitchFamily="34" charset="0"/>
              </a:rPr>
              <a:t>og </a:t>
            </a:r>
            <a:r>
              <a:rPr lang="da-DK" sz="1800" dirty="0">
                <a:solidFill>
                  <a:srgbClr val="FF0000"/>
                </a:solidFill>
                <a:latin typeface="Arial Narrow" panose="020B0606020202030204" pitchFamily="34" charset="0"/>
              </a:rPr>
              <a:t>decentrale </a:t>
            </a:r>
            <a:r>
              <a:rPr lang="da-DK" sz="1800" dirty="0" smtClean="0">
                <a:solidFill>
                  <a:srgbClr val="FF0000"/>
                </a:solidFill>
                <a:latin typeface="Arial Narrow" panose="020B0606020202030204" pitchFamily="34" charset="0"/>
              </a:rPr>
              <a:t>indkøb.</a:t>
            </a:r>
          </a:p>
          <a:p>
            <a:endParaRPr lang="da-DK" sz="1800" dirty="0">
              <a:solidFill>
                <a:srgbClr val="FF0000"/>
              </a:solidFill>
              <a:latin typeface="Arial Narrow" panose="020B0606020202030204" pitchFamily="34" charset="0"/>
            </a:endParaRPr>
          </a:p>
          <a:p>
            <a:pPr marL="800100" lvl="1" indent="-342900">
              <a:buFont typeface="+mj-lt"/>
              <a:buAutoNum type="arabicPeriod"/>
            </a:pPr>
            <a:r>
              <a:rPr lang="da-DK" dirty="0">
                <a:latin typeface="Arial Narrow" panose="020B0606020202030204" pitchFamily="34" charset="0"/>
              </a:rPr>
              <a:t>Det er indkøbsafdelingen der </a:t>
            </a:r>
            <a:r>
              <a:rPr lang="da-DK" dirty="0" smtClean="0">
                <a:latin typeface="Arial Narrow" panose="020B0606020202030204" pitchFamily="34" charset="0"/>
              </a:rPr>
              <a:t>indgår, drifter kontrakt og er ansvarlig for den efterfølgende </a:t>
            </a:r>
            <a:r>
              <a:rPr lang="da-DK" dirty="0" err="1" smtClean="0">
                <a:latin typeface="Arial Narrow" panose="020B0606020202030204" pitchFamily="34" charset="0"/>
              </a:rPr>
              <a:t>compliance</a:t>
            </a:r>
            <a:r>
              <a:rPr lang="da-DK" dirty="0">
                <a:latin typeface="Arial Narrow" panose="020B0606020202030204" pitchFamily="34" charset="0"/>
              </a:rPr>
              <a:t>.</a:t>
            </a:r>
          </a:p>
          <a:p>
            <a:pPr marL="800100" lvl="1" indent="-342900">
              <a:buFont typeface="+mj-lt"/>
              <a:buAutoNum type="arabicPeriod"/>
            </a:pPr>
            <a:r>
              <a:rPr lang="da-DK" dirty="0">
                <a:latin typeface="Arial Narrow" panose="020B0606020202030204" pitchFamily="34" charset="0"/>
              </a:rPr>
              <a:t>Det er de decentrale </a:t>
            </a:r>
            <a:r>
              <a:rPr lang="da-DK" dirty="0" smtClean="0">
                <a:latin typeface="Arial Narrow" panose="020B0606020202030204" pitchFamily="34" charset="0"/>
              </a:rPr>
              <a:t>indkøbsambassadører (udpeget) </a:t>
            </a:r>
            <a:r>
              <a:rPr lang="da-DK" dirty="0">
                <a:latin typeface="Arial Narrow" panose="020B0606020202030204" pitchFamily="34" charset="0"/>
              </a:rPr>
              <a:t>der </a:t>
            </a:r>
            <a:r>
              <a:rPr lang="da-DK" dirty="0" smtClean="0">
                <a:latin typeface="Arial Narrow" panose="020B0606020202030204" pitchFamily="34" charset="0"/>
              </a:rPr>
              <a:t>er ansvarlige for at aftalerne efterleves og implementeres i de respektive afdelinger. Hos EUC Sjælland er det indkøbsgruppen.</a:t>
            </a:r>
          </a:p>
          <a:p>
            <a:pPr marL="457200" lvl="1" indent="0"/>
            <a:endParaRPr lang="da-DK" dirty="0">
              <a:latin typeface="Arial Narrow" panose="020B0606020202030204" pitchFamily="34" charset="0"/>
            </a:endParaRPr>
          </a:p>
          <a:p>
            <a:r>
              <a:rPr lang="da-DK" sz="1800" dirty="0" smtClean="0">
                <a:latin typeface="Arial Narrow" panose="020B0606020202030204" pitchFamily="34" charset="0"/>
              </a:rPr>
              <a:t>         Ledelsen </a:t>
            </a:r>
            <a:r>
              <a:rPr lang="da-DK" sz="1800" dirty="0">
                <a:latin typeface="Arial Narrow" panose="020B0606020202030204" pitchFamily="34" charset="0"/>
              </a:rPr>
              <a:t>skal udtrykke, hvad der skal ske med </a:t>
            </a:r>
            <a:r>
              <a:rPr lang="da-DK" sz="1800" dirty="0">
                <a:solidFill>
                  <a:srgbClr val="FF0000"/>
                </a:solidFill>
                <a:latin typeface="Arial Narrow" panose="020B0606020202030204" pitchFamily="34" charset="0"/>
              </a:rPr>
              <a:t>opnåede besparelser</a:t>
            </a:r>
          </a:p>
          <a:p>
            <a:pPr marL="457200" lvl="1" indent="0">
              <a:buNone/>
            </a:pPr>
            <a:r>
              <a:rPr lang="da-DK" dirty="0">
                <a:latin typeface="Arial Narrow" panose="020B0606020202030204" pitchFamily="34" charset="0"/>
              </a:rPr>
              <a:t>Opnåede besparelser har kun effekt, hvis budgetterne beskæres med det sparede – i modsat fald kan besparelser føre til øget forbrug.</a:t>
            </a:r>
          </a:p>
          <a:p>
            <a:endParaRPr lang="da-DK" dirty="0"/>
          </a:p>
        </p:txBody>
      </p:sp>
      <p:sp>
        <p:nvSpPr>
          <p:cNvPr id="3" name="Rektangel 2"/>
          <p:cNvSpPr/>
          <p:nvPr/>
        </p:nvSpPr>
        <p:spPr>
          <a:xfrm>
            <a:off x="3944888" y="1162588"/>
            <a:ext cx="2627642" cy="461665"/>
          </a:xfrm>
          <a:prstGeom prst="rect">
            <a:avLst/>
          </a:prstGeom>
        </p:spPr>
        <p:txBody>
          <a:bodyPr wrap="none">
            <a:spAutoFit/>
          </a:bodyPr>
          <a:lstStyle/>
          <a:p>
            <a:r>
              <a:rPr lang="da-DK" sz="2400" b="1" i="1" dirty="0">
                <a:latin typeface="Arial Narrow" panose="020B0606020202030204" pitchFamily="34" charset="0"/>
              </a:rPr>
              <a:t>Ledelsesopbakning:</a:t>
            </a:r>
            <a:endParaRPr lang="da-DK" sz="2400" dirty="0">
              <a:latin typeface="Arial Narrow" panose="020B060602020203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546782" y="764704"/>
            <a:ext cx="8136903" cy="685990"/>
          </a:xfrm>
        </p:spPr>
        <p:txBody>
          <a:bodyPr/>
          <a:lstStyle/>
          <a:p>
            <a:pPr algn="ctr"/>
            <a:r>
              <a:rPr lang="da-DK" sz="2400" i="1" dirty="0" smtClean="0">
                <a:solidFill>
                  <a:schemeClr val="tx1"/>
                </a:solidFill>
                <a:latin typeface="Arial Narrow" panose="020B0606020202030204" pitchFamily="34" charset="0"/>
              </a:rPr>
              <a:t>Organisering af indkøb.</a:t>
            </a:r>
            <a:endParaRPr lang="da-DK" sz="2400" dirty="0">
              <a:solidFill>
                <a:schemeClr val="tx1"/>
              </a:solidFill>
              <a:latin typeface="Arial Narrow" panose="020B0606020202030204" pitchFamily="34" charset="0"/>
            </a:endParaRPr>
          </a:p>
        </p:txBody>
      </p:sp>
      <p:sp>
        <p:nvSpPr>
          <p:cNvPr id="5" name="Pladsholder til indhold 4"/>
          <p:cNvSpPr>
            <a:spLocks noGrp="1"/>
          </p:cNvSpPr>
          <p:nvPr>
            <p:ph idx="1"/>
          </p:nvPr>
        </p:nvSpPr>
        <p:spPr>
          <a:xfrm>
            <a:off x="1352600" y="1340768"/>
            <a:ext cx="7842078" cy="5184576"/>
          </a:xfrm>
        </p:spPr>
        <p:txBody>
          <a:bodyPr/>
          <a:lstStyle/>
          <a:p>
            <a:pPr>
              <a:lnSpc>
                <a:spcPct val="100000"/>
              </a:lnSpc>
            </a:pPr>
            <a:r>
              <a:rPr lang="da-DK" sz="1800" dirty="0" smtClean="0">
                <a:solidFill>
                  <a:srgbClr val="FF0000"/>
                </a:solidFill>
                <a:latin typeface="Arial Narrow" panose="020B0606020202030204" pitchFamily="34" charset="0"/>
              </a:rPr>
              <a:t>	En </a:t>
            </a:r>
            <a:r>
              <a:rPr lang="da-DK" sz="1800" dirty="0">
                <a:solidFill>
                  <a:srgbClr val="FF0000"/>
                </a:solidFill>
                <a:latin typeface="Arial Narrow" panose="020B0606020202030204" pitchFamily="34" charset="0"/>
              </a:rPr>
              <a:t>central indkøbsfunktion </a:t>
            </a:r>
            <a:r>
              <a:rPr lang="da-DK" sz="1800" dirty="0">
                <a:latin typeface="Arial Narrow" panose="020B0606020202030204" pitchFamily="34" charset="0"/>
              </a:rPr>
              <a:t>får </a:t>
            </a:r>
            <a:r>
              <a:rPr lang="da-DK" sz="1800" dirty="0" smtClean="0">
                <a:latin typeface="Arial Narrow" panose="020B0606020202030204" pitchFamily="34" charset="0"/>
              </a:rPr>
              <a:t>markant betydning </a:t>
            </a:r>
            <a:r>
              <a:rPr lang="da-DK" sz="1800" dirty="0">
                <a:latin typeface="Arial Narrow" panose="020B0606020202030204" pitchFamily="34" charset="0"/>
              </a:rPr>
              <a:t>for, hvordan </a:t>
            </a:r>
            <a:r>
              <a:rPr lang="da-DK" sz="1800" dirty="0" smtClean="0">
                <a:latin typeface="Arial Narrow" panose="020B0606020202030204" pitchFamily="34" charset="0"/>
              </a:rPr>
              <a:t>organisationens indkøbere/disponenter </a:t>
            </a:r>
            <a:r>
              <a:rPr lang="da-DK" sz="1800" dirty="0">
                <a:latin typeface="Arial Narrow" panose="020B0606020202030204" pitchFamily="34" charset="0"/>
              </a:rPr>
              <a:t>skal agere i fremtiden</a:t>
            </a:r>
            <a:r>
              <a:rPr lang="da-DK" sz="1800" dirty="0" smtClean="0">
                <a:latin typeface="Arial Narrow" panose="020B0606020202030204" pitchFamily="34" charset="0"/>
              </a:rPr>
              <a:t>.</a:t>
            </a:r>
          </a:p>
          <a:p>
            <a:pPr>
              <a:lnSpc>
                <a:spcPct val="100000"/>
              </a:lnSpc>
            </a:pPr>
            <a:endParaRPr lang="da-DK" sz="1800" dirty="0">
              <a:latin typeface="Arial Narrow" panose="020B0606020202030204" pitchFamily="34" charset="0"/>
            </a:endParaRPr>
          </a:p>
          <a:p>
            <a:pPr>
              <a:lnSpc>
                <a:spcPct val="100000"/>
              </a:lnSpc>
            </a:pPr>
            <a:r>
              <a:rPr lang="da-DK" sz="1800" dirty="0" smtClean="0">
                <a:latin typeface="Arial Narrow" panose="020B0606020202030204" pitchFamily="34" charset="0"/>
              </a:rPr>
              <a:t>	Organisationen </a:t>
            </a:r>
            <a:r>
              <a:rPr lang="da-DK" sz="1800" dirty="0">
                <a:latin typeface="Arial Narrow" panose="020B0606020202030204" pitchFamily="34" charset="0"/>
              </a:rPr>
              <a:t>går </a:t>
            </a:r>
            <a:r>
              <a:rPr lang="da-DK" sz="1800" dirty="0">
                <a:solidFill>
                  <a:srgbClr val="FF0000"/>
                </a:solidFill>
                <a:latin typeface="Arial Narrow" panose="020B0606020202030204" pitchFamily="34" charset="0"/>
              </a:rPr>
              <a:t>fra individuelle køb med eller uden aftaler</a:t>
            </a:r>
            <a:r>
              <a:rPr lang="da-DK" sz="1800" dirty="0">
                <a:latin typeface="Arial Narrow" panose="020B0606020202030204" pitchFamily="34" charset="0"/>
              </a:rPr>
              <a:t>, der ikke umiddelbart er indgået af skolens ledelse, </a:t>
            </a:r>
            <a:r>
              <a:rPr lang="da-DK" sz="1800" dirty="0">
                <a:solidFill>
                  <a:srgbClr val="FF0000"/>
                </a:solidFill>
                <a:latin typeface="Arial Narrow" panose="020B0606020202030204" pitchFamily="34" charset="0"/>
              </a:rPr>
              <a:t>til en centralt styret indkøbsorganisation</a:t>
            </a:r>
            <a:r>
              <a:rPr lang="da-DK" sz="1800" dirty="0">
                <a:latin typeface="Arial Narrow" panose="020B0606020202030204" pitchFamily="34" charset="0"/>
              </a:rPr>
              <a:t>, hvor indkøbet på skolen nu er med i</a:t>
            </a:r>
            <a:r>
              <a:rPr lang="da-DK" sz="1800" dirty="0" smtClean="0">
                <a:latin typeface="Arial Narrow" panose="020B0606020202030204" pitchFamily="34" charset="0"/>
              </a:rPr>
              <a:t> </a:t>
            </a:r>
            <a:r>
              <a:rPr lang="da-DK" sz="1800" dirty="0">
                <a:latin typeface="Arial Narrow" panose="020B0606020202030204" pitchFamily="34" charset="0"/>
              </a:rPr>
              <a:t>skolens strategiske </a:t>
            </a:r>
            <a:r>
              <a:rPr lang="da-DK" sz="1800" dirty="0" smtClean="0">
                <a:latin typeface="Arial Narrow" panose="020B0606020202030204" pitchFamily="34" charset="0"/>
              </a:rPr>
              <a:t>planer.</a:t>
            </a:r>
          </a:p>
          <a:p>
            <a:pPr>
              <a:lnSpc>
                <a:spcPct val="100000"/>
              </a:lnSpc>
            </a:pPr>
            <a:endParaRPr lang="da-DK" sz="1800" dirty="0">
              <a:latin typeface="Arial Narrow" panose="020B0606020202030204" pitchFamily="34" charset="0"/>
            </a:endParaRPr>
          </a:p>
          <a:p>
            <a:pPr>
              <a:lnSpc>
                <a:spcPct val="100000"/>
              </a:lnSpc>
            </a:pPr>
            <a:r>
              <a:rPr lang="da-DK" sz="1800" dirty="0" smtClean="0">
                <a:latin typeface="Arial Narrow" panose="020B0606020202030204" pitchFamily="34" charset="0"/>
              </a:rPr>
              <a:t>	Indkøberne/disponenterne </a:t>
            </a:r>
            <a:r>
              <a:rPr lang="da-DK" sz="1800" dirty="0">
                <a:latin typeface="Arial Narrow" panose="020B0606020202030204" pitchFamily="34" charset="0"/>
              </a:rPr>
              <a:t>i de respektive organisationer vil forsat foretage indkøb, men nu hos </a:t>
            </a:r>
            <a:r>
              <a:rPr lang="da-DK" sz="1800" dirty="0">
                <a:solidFill>
                  <a:srgbClr val="FF0000"/>
                </a:solidFill>
                <a:latin typeface="Arial Narrow" panose="020B0606020202030204" pitchFamily="34" charset="0"/>
              </a:rPr>
              <a:t>foruddefinerede </a:t>
            </a:r>
            <a:r>
              <a:rPr lang="da-DK" sz="1800" dirty="0" smtClean="0">
                <a:solidFill>
                  <a:srgbClr val="FF0000"/>
                </a:solidFill>
                <a:latin typeface="Arial Narrow" panose="020B0606020202030204" pitchFamily="34" charset="0"/>
              </a:rPr>
              <a:t>leverandører</a:t>
            </a:r>
            <a:r>
              <a:rPr lang="da-DK" sz="1800" dirty="0" smtClean="0">
                <a:latin typeface="Arial Narrow" panose="020B0606020202030204" pitchFamily="34" charset="0"/>
              </a:rPr>
              <a:t>, </a:t>
            </a:r>
            <a:r>
              <a:rPr lang="da-DK" sz="1800" dirty="0">
                <a:latin typeface="Arial Narrow" panose="020B0606020202030204" pitchFamily="34" charset="0"/>
              </a:rPr>
              <a:t>der hver i sær har indgået en </a:t>
            </a:r>
            <a:r>
              <a:rPr lang="da-DK" sz="1800" dirty="0">
                <a:solidFill>
                  <a:srgbClr val="FF0000"/>
                </a:solidFill>
                <a:latin typeface="Arial Narrow" panose="020B0606020202030204" pitchFamily="34" charset="0"/>
              </a:rPr>
              <a:t>samhandelsaftale </a:t>
            </a:r>
            <a:r>
              <a:rPr lang="da-DK" sz="1800" dirty="0">
                <a:latin typeface="Arial Narrow" panose="020B0606020202030204" pitchFamily="34" charset="0"/>
              </a:rPr>
              <a:t>med skolen.</a:t>
            </a:r>
          </a:p>
          <a:p>
            <a:pPr>
              <a:lnSpc>
                <a:spcPct val="100000"/>
              </a:lnSpc>
            </a:pPr>
            <a:endParaRPr lang="da-DK" sz="1800" dirty="0">
              <a:latin typeface="Arial Narrow" panose="020B0606020202030204" pitchFamily="34" charset="0"/>
            </a:endParaRPr>
          </a:p>
          <a:p>
            <a:pPr>
              <a:lnSpc>
                <a:spcPct val="100000"/>
              </a:lnSpc>
            </a:pPr>
            <a:r>
              <a:rPr lang="da-DK" sz="1800" dirty="0" smtClean="0">
                <a:latin typeface="Arial Narrow" panose="020B0606020202030204" pitchFamily="34" charset="0"/>
              </a:rPr>
              <a:t>	Som </a:t>
            </a:r>
            <a:r>
              <a:rPr lang="da-DK" sz="1800" dirty="0">
                <a:latin typeface="Arial Narrow" panose="020B0606020202030204" pitchFamily="34" charset="0"/>
              </a:rPr>
              <a:t>mange andre forandringer </a:t>
            </a:r>
            <a:r>
              <a:rPr lang="da-DK" sz="1800" dirty="0" smtClean="0">
                <a:latin typeface="Arial Narrow" panose="020B0606020202030204" pitchFamily="34" charset="0"/>
              </a:rPr>
              <a:t>kan </a:t>
            </a:r>
            <a:r>
              <a:rPr lang="da-DK" sz="1800" dirty="0">
                <a:latin typeface="Arial Narrow" panose="020B0606020202030204" pitchFamily="34" charset="0"/>
              </a:rPr>
              <a:t>den ændring </a:t>
            </a:r>
            <a:r>
              <a:rPr lang="da-DK" sz="1800" dirty="0" smtClean="0">
                <a:latin typeface="Arial Narrow" panose="020B0606020202030204" pitchFamily="34" charset="0"/>
              </a:rPr>
              <a:t>møde </a:t>
            </a:r>
            <a:r>
              <a:rPr lang="da-DK" sz="1800" dirty="0">
                <a:latin typeface="Arial Narrow" panose="020B0606020202030204" pitchFamily="34" charset="0"/>
              </a:rPr>
              <a:t>modstand. Mange føler deres </a:t>
            </a:r>
            <a:r>
              <a:rPr lang="da-DK" sz="1800" dirty="0">
                <a:solidFill>
                  <a:srgbClr val="FF0000"/>
                </a:solidFill>
                <a:latin typeface="Arial Narrow" panose="020B0606020202030204" pitchFamily="34" charset="0"/>
              </a:rPr>
              <a:t>beslutningskompetence fratages</a:t>
            </a:r>
            <a:r>
              <a:rPr lang="da-DK" sz="1800" dirty="0">
                <a:latin typeface="Arial Narrow" panose="020B0606020202030204" pitchFamily="34" charset="0"/>
              </a:rPr>
              <a:t>, hvilket til dels er korrekt.</a:t>
            </a:r>
          </a:p>
          <a:p>
            <a:pPr>
              <a:lnSpc>
                <a:spcPct val="100000"/>
              </a:lnSpc>
            </a:pPr>
            <a:endParaRPr lang="da-DK" sz="1800" dirty="0">
              <a:latin typeface="Arial Narrow" panose="020B0606020202030204" pitchFamily="34" charset="0"/>
            </a:endParaRPr>
          </a:p>
          <a:p>
            <a:pPr>
              <a:lnSpc>
                <a:spcPct val="100000"/>
              </a:lnSpc>
            </a:pPr>
            <a:r>
              <a:rPr lang="da-DK" sz="1800" dirty="0" smtClean="0">
                <a:solidFill>
                  <a:srgbClr val="FF0000"/>
                </a:solidFill>
                <a:latin typeface="Arial Narrow" panose="020B0606020202030204" pitchFamily="34" charset="0"/>
              </a:rPr>
              <a:t>	Ledelsens </a:t>
            </a:r>
            <a:r>
              <a:rPr lang="da-DK" sz="1800" dirty="0">
                <a:solidFill>
                  <a:srgbClr val="FF0000"/>
                </a:solidFill>
                <a:latin typeface="Arial Narrow" panose="020B0606020202030204" pitchFamily="34" charset="0"/>
              </a:rPr>
              <a:t>opbakning</a:t>
            </a:r>
            <a:r>
              <a:rPr lang="da-DK" sz="1800" dirty="0">
                <a:latin typeface="Arial Narrow" panose="020B0606020202030204" pitchFamily="34" charset="0"/>
              </a:rPr>
              <a:t> er derfor helt afgørende for, at indkøbsafdelingen bliver en succes </a:t>
            </a:r>
            <a:r>
              <a:rPr lang="da-DK" sz="1800" dirty="0" smtClean="0">
                <a:latin typeface="Arial Narrow" panose="020B0606020202030204" pitchFamily="34" charset="0"/>
              </a:rPr>
              <a:t>i en </a:t>
            </a:r>
            <a:r>
              <a:rPr lang="da-DK" sz="1800" dirty="0">
                <a:latin typeface="Arial Narrow" panose="020B0606020202030204" pitchFamily="34" charset="0"/>
              </a:rPr>
              <a:t>organisation, og det gør sig gældende  i såvel små som større </a:t>
            </a:r>
            <a:r>
              <a:rPr lang="da-DK" sz="1800" dirty="0" smtClean="0">
                <a:latin typeface="Arial Narrow" panose="020B0606020202030204" pitchFamily="34" charset="0"/>
              </a:rPr>
              <a:t>organisationer</a:t>
            </a:r>
            <a:r>
              <a:rPr lang="da-DK" sz="1800" dirty="0">
                <a:latin typeface="Arial Narrow" panose="020B0606020202030204" pitchFamily="34" charset="0"/>
              </a:rPr>
              <a:t>.</a:t>
            </a:r>
          </a:p>
          <a:p>
            <a:pPr>
              <a:lnSpc>
                <a:spcPct val="100000"/>
              </a:lnSpc>
            </a:pPr>
            <a:endParaRPr lang="da-DK" sz="1800" dirty="0">
              <a:latin typeface="Arial Narrow" panose="020B0606020202030204" pitchFamily="34" charset="0"/>
            </a:endParaRPr>
          </a:p>
          <a:p>
            <a:endParaRPr lang="da-DK"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856656" y="1772816"/>
            <a:ext cx="7135416" cy="2617944"/>
          </a:xfrm>
        </p:spPr>
        <p:txBody>
          <a:bodyPr/>
          <a:lstStyle/>
          <a:p>
            <a:pPr>
              <a:lnSpc>
                <a:spcPct val="100000"/>
              </a:lnSpc>
            </a:pPr>
            <a:r>
              <a:rPr lang="da-DK" sz="1800" b="0" dirty="0" smtClean="0">
                <a:latin typeface="Arial Narrow" panose="020B0606020202030204" pitchFamily="34" charset="0"/>
              </a:rPr>
              <a:t>Hos EUC Sjælland blev indkøb sat på dagsorden af min chef, som er ressourcedirektør og en del af skolens direktion.</a:t>
            </a:r>
            <a:br>
              <a:rPr lang="da-DK" sz="1800" b="0" dirty="0" smtClean="0">
                <a:latin typeface="Arial Narrow" panose="020B0606020202030204" pitchFamily="34" charset="0"/>
              </a:rPr>
            </a:br>
            <a:r>
              <a:rPr lang="da-DK" sz="1800" b="0" dirty="0">
                <a:latin typeface="Arial Narrow" panose="020B0606020202030204" pitchFamily="34" charset="0"/>
              </a:rPr>
              <a:t/>
            </a:r>
            <a:br>
              <a:rPr lang="da-DK" sz="1800" b="0" dirty="0">
                <a:latin typeface="Arial Narrow" panose="020B0606020202030204" pitchFamily="34" charset="0"/>
              </a:rPr>
            </a:br>
            <a:r>
              <a:rPr lang="da-DK" sz="1800" b="0" dirty="0" smtClean="0">
                <a:latin typeface="Arial Narrow" panose="020B0606020202030204" pitchFamily="34" charset="0"/>
              </a:rPr>
              <a:t>Udmeldingen fra direktionen var:</a:t>
            </a:r>
            <a:br>
              <a:rPr lang="da-DK" sz="1800" b="0" dirty="0" smtClean="0">
                <a:latin typeface="Arial Narrow" panose="020B0606020202030204" pitchFamily="34" charset="0"/>
              </a:rPr>
            </a:br>
            <a:r>
              <a:rPr lang="da-DK" sz="1800" dirty="0" smtClean="0">
                <a:solidFill>
                  <a:schemeClr val="tx1"/>
                </a:solidFill>
                <a:latin typeface="Arial Narrow" panose="020B0606020202030204" pitchFamily="34" charset="0"/>
              </a:rPr>
              <a:t/>
            </a:r>
            <a:br>
              <a:rPr lang="da-DK" sz="1800" dirty="0" smtClean="0">
                <a:solidFill>
                  <a:schemeClr val="tx1"/>
                </a:solidFill>
                <a:latin typeface="Arial Narrow" panose="020B0606020202030204" pitchFamily="34" charset="0"/>
              </a:rPr>
            </a:br>
            <a:r>
              <a:rPr lang="da-DK" sz="1800" dirty="0" smtClean="0">
                <a:solidFill>
                  <a:schemeClr val="tx1"/>
                </a:solidFill>
                <a:latin typeface="Arial Narrow" panose="020B0606020202030204" pitchFamily="34" charset="0"/>
              </a:rPr>
              <a:t>Det er altså ikke et valg mellem, om man havde </a:t>
            </a:r>
            <a:r>
              <a:rPr lang="da-DK" sz="1800" i="1" u="sng" dirty="0" smtClean="0">
                <a:solidFill>
                  <a:schemeClr val="tx1"/>
                </a:solidFill>
                <a:latin typeface="Arial Narrow" panose="020B0606020202030204" pitchFamily="34" charset="0"/>
              </a:rPr>
              <a:t>lyst</a:t>
            </a:r>
            <a:r>
              <a:rPr lang="da-DK" sz="1800" dirty="0" smtClean="0">
                <a:solidFill>
                  <a:schemeClr val="tx1"/>
                </a:solidFill>
                <a:latin typeface="Arial Narrow" panose="020B0606020202030204" pitchFamily="34" charset="0"/>
              </a:rPr>
              <a:t> eller </a:t>
            </a:r>
            <a:r>
              <a:rPr lang="da-DK" sz="1800" u="sng" dirty="0" smtClean="0">
                <a:solidFill>
                  <a:schemeClr val="tx1"/>
                </a:solidFill>
                <a:latin typeface="Arial Narrow" panose="020B0606020202030204" pitchFamily="34" charset="0"/>
              </a:rPr>
              <a:t>ikke lyst </a:t>
            </a:r>
            <a:r>
              <a:rPr lang="da-DK" sz="1800" dirty="0" smtClean="0">
                <a:solidFill>
                  <a:schemeClr val="tx1"/>
                </a:solidFill>
                <a:latin typeface="Arial Narrow" panose="020B0606020202030204" pitchFamily="34" charset="0"/>
              </a:rPr>
              <a:t>til at benytte den centrale indkøbsfunktion og de aftaler der er indgået herigennem, det er et </a:t>
            </a:r>
            <a:r>
              <a:rPr lang="da-DK" sz="1800" b="0" dirty="0" smtClean="0">
                <a:solidFill>
                  <a:srgbClr val="FF0000"/>
                </a:solidFill>
                <a:latin typeface="Arial Narrow" panose="020B0606020202030204" pitchFamily="34" charset="0"/>
              </a:rPr>
              <a:t>SKAL.</a:t>
            </a:r>
            <a:endParaRPr lang="da-DK" sz="1800" b="0" dirty="0">
              <a:solidFill>
                <a:srgbClr val="FF0000"/>
              </a:solidFill>
              <a:latin typeface="Arial Narrow" panose="020B060602020203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felt 2"/>
          <p:cNvSpPr txBox="1"/>
          <p:nvPr/>
        </p:nvSpPr>
        <p:spPr>
          <a:xfrm>
            <a:off x="1928664" y="1196752"/>
            <a:ext cx="7488832" cy="4680520"/>
          </a:xfrm>
          <a:prstGeom prst="rect">
            <a:avLst/>
          </a:prstGeom>
          <a:noFill/>
        </p:spPr>
        <p:txBody>
          <a:bodyPr wrap="square" rtlCol="0">
            <a:spAutoFit/>
          </a:bodyPr>
          <a:lstStyle/>
          <a:p>
            <a:endParaRPr lang="da-DK" dirty="0"/>
          </a:p>
        </p:txBody>
      </p:sp>
      <p:sp>
        <p:nvSpPr>
          <p:cNvPr id="6" name="Pladsholder til indhold 2"/>
          <p:cNvSpPr>
            <a:spLocks noGrp="1"/>
          </p:cNvSpPr>
          <p:nvPr>
            <p:ph idx="1"/>
          </p:nvPr>
        </p:nvSpPr>
        <p:spPr>
          <a:xfrm>
            <a:off x="1568624" y="692696"/>
            <a:ext cx="10688714" cy="6434415"/>
          </a:xfrm>
        </p:spPr>
        <p:txBody>
          <a:bodyPr>
            <a:normAutofit fontScale="25000" lnSpcReduction="20000"/>
          </a:bodyPr>
          <a:lstStyle/>
          <a:p>
            <a:pPr marL="0" indent="0">
              <a:lnSpc>
                <a:spcPct val="120000"/>
              </a:lnSpc>
              <a:buNone/>
            </a:pPr>
            <a:endParaRPr lang="da-DK" sz="7200" dirty="0" smtClean="0">
              <a:latin typeface="Arial Narrow" panose="020B0606020202030204" pitchFamily="34" charset="0"/>
            </a:endParaRPr>
          </a:p>
          <a:p>
            <a:pPr>
              <a:lnSpc>
                <a:spcPct val="120000"/>
              </a:lnSpc>
            </a:pPr>
            <a:r>
              <a:rPr lang="da-DK" sz="7200" dirty="0" smtClean="0">
                <a:solidFill>
                  <a:srgbClr val="FF0000"/>
                </a:solidFill>
                <a:latin typeface="Arial Narrow" panose="020B0606020202030204" pitchFamily="34" charset="0"/>
              </a:rPr>
              <a:t>Implementeringen</a:t>
            </a:r>
            <a:r>
              <a:rPr lang="da-DK" sz="7200" dirty="0" smtClean="0">
                <a:latin typeface="Arial Narrow" panose="020B0606020202030204" pitchFamily="34" charset="0"/>
              </a:rPr>
              <a:t> vil formentlig skabe modstand, men med ledelsens opbakning samt brugernes</a:t>
            </a:r>
          </a:p>
          <a:p>
            <a:pPr>
              <a:lnSpc>
                <a:spcPct val="120000"/>
              </a:lnSpc>
            </a:pPr>
            <a:r>
              <a:rPr lang="da-DK" sz="7200" dirty="0" smtClean="0">
                <a:latin typeface="Arial Narrow" panose="020B0606020202030204" pitchFamily="34" charset="0"/>
              </a:rPr>
              <a:t>deltagelse i processen, kan opnås en reducering af modstanden og større mulighed for at komme </a:t>
            </a:r>
          </a:p>
          <a:p>
            <a:pPr>
              <a:lnSpc>
                <a:spcPct val="120000"/>
              </a:lnSpc>
            </a:pPr>
            <a:r>
              <a:rPr lang="da-DK" sz="7200" dirty="0" smtClean="0">
                <a:latin typeface="Arial Narrow" panose="020B0606020202030204" pitchFamily="34" charset="0"/>
              </a:rPr>
              <a:t>igennem med de tiltag, du som indkøber iværksætter.</a:t>
            </a:r>
          </a:p>
          <a:p>
            <a:pPr marL="0" indent="0">
              <a:lnSpc>
                <a:spcPct val="120000"/>
              </a:lnSpc>
              <a:buNone/>
            </a:pPr>
            <a:endParaRPr lang="da-DK" sz="7200" dirty="0" smtClean="0">
              <a:latin typeface="Arial Narrow" panose="020B0606020202030204" pitchFamily="34" charset="0"/>
            </a:endParaRPr>
          </a:p>
          <a:p>
            <a:pPr>
              <a:lnSpc>
                <a:spcPct val="120000"/>
              </a:lnSpc>
            </a:pPr>
            <a:r>
              <a:rPr lang="da-DK" sz="7200" dirty="0" smtClean="0">
                <a:latin typeface="Arial Narrow" panose="020B0606020202030204" pitchFamily="34" charset="0"/>
              </a:rPr>
              <a:t>Det er vigtigt, at ledelsen tager beslutning om, hvor indkøbsafdelingen skal </a:t>
            </a:r>
            <a:r>
              <a:rPr lang="da-DK" sz="7200" dirty="0" smtClean="0">
                <a:solidFill>
                  <a:srgbClr val="FF0000"/>
                </a:solidFill>
                <a:latin typeface="Arial Narrow" panose="020B0606020202030204" pitchFamily="34" charset="0"/>
              </a:rPr>
              <a:t>placeres organisatorisk</a:t>
            </a:r>
            <a:r>
              <a:rPr lang="da-DK" sz="7200" dirty="0" smtClean="0">
                <a:latin typeface="Arial Narrow" panose="020B0606020202030204" pitchFamily="34" charset="0"/>
              </a:rPr>
              <a:t>,</a:t>
            </a:r>
          </a:p>
          <a:p>
            <a:pPr>
              <a:lnSpc>
                <a:spcPct val="120000"/>
              </a:lnSpc>
            </a:pPr>
            <a:r>
              <a:rPr lang="da-DK" sz="7200" dirty="0" smtClean="0">
                <a:latin typeface="Arial Narrow" panose="020B0606020202030204" pitchFamily="34" charset="0"/>
              </a:rPr>
              <a:t>så der sendes et signal om prioriteringen af indkøbsområdet</a:t>
            </a:r>
            <a:r>
              <a:rPr lang="da-DK" sz="7200" dirty="0">
                <a:latin typeface="Arial Narrow" panose="020B0606020202030204" pitchFamily="34" charset="0"/>
              </a:rPr>
              <a:t> </a:t>
            </a:r>
            <a:r>
              <a:rPr lang="da-DK" sz="7200" dirty="0" smtClean="0">
                <a:latin typeface="Arial Narrow" panose="020B0606020202030204" pitchFamily="34" charset="0"/>
              </a:rPr>
              <a:t>i organisationen. Hos EUC Sjælland </a:t>
            </a:r>
          </a:p>
          <a:p>
            <a:pPr>
              <a:lnSpc>
                <a:spcPct val="120000"/>
              </a:lnSpc>
            </a:pPr>
            <a:r>
              <a:rPr lang="da-DK" sz="7200" dirty="0">
                <a:latin typeface="Arial Narrow" panose="020B0606020202030204" pitchFamily="34" charset="0"/>
              </a:rPr>
              <a:t>e</a:t>
            </a:r>
            <a:r>
              <a:rPr lang="da-DK" sz="7200" dirty="0" smtClean="0">
                <a:latin typeface="Arial Narrow" panose="020B0606020202030204" pitchFamily="34" charset="0"/>
              </a:rPr>
              <a:t>r indkøbsafdelingen placeret som en stabsfunktion under ressourcedirektøren – altså ret højt i </a:t>
            </a:r>
          </a:p>
          <a:p>
            <a:pPr>
              <a:lnSpc>
                <a:spcPct val="120000"/>
              </a:lnSpc>
            </a:pPr>
            <a:r>
              <a:rPr lang="da-DK" sz="7200" dirty="0">
                <a:latin typeface="Arial Narrow" panose="020B0606020202030204" pitchFamily="34" charset="0"/>
              </a:rPr>
              <a:t>o</a:t>
            </a:r>
            <a:r>
              <a:rPr lang="da-DK" sz="7200" dirty="0" smtClean="0">
                <a:latin typeface="Arial Narrow" panose="020B0606020202030204" pitchFamily="34" charset="0"/>
              </a:rPr>
              <a:t>rganisationsdiagrammet.</a:t>
            </a:r>
          </a:p>
          <a:p>
            <a:pPr marL="0" indent="0">
              <a:lnSpc>
                <a:spcPct val="120000"/>
              </a:lnSpc>
              <a:buNone/>
            </a:pPr>
            <a:endParaRPr lang="da-DK" sz="7200" dirty="0" smtClean="0">
              <a:latin typeface="Arial Narrow" panose="020B0606020202030204" pitchFamily="34" charset="0"/>
            </a:endParaRPr>
          </a:p>
          <a:p>
            <a:pPr>
              <a:lnSpc>
                <a:spcPct val="120000"/>
              </a:lnSpc>
            </a:pPr>
            <a:r>
              <a:rPr lang="da-DK" sz="7200" dirty="0" smtClean="0">
                <a:latin typeface="Arial Narrow" panose="020B0606020202030204" pitchFamily="34" charset="0"/>
              </a:rPr>
              <a:t>Det er også vigtigt at indkøbsafdelingen opbygges som et ”Profit-center” ikke som et ”</a:t>
            </a:r>
            <a:r>
              <a:rPr lang="da-DK" sz="7200" dirty="0" err="1" smtClean="0">
                <a:latin typeface="Arial Narrow" panose="020B0606020202030204" pitchFamily="34" charset="0"/>
              </a:rPr>
              <a:t>Cost</a:t>
            </a:r>
            <a:r>
              <a:rPr lang="da-DK" sz="7200" dirty="0" smtClean="0">
                <a:latin typeface="Arial Narrow" panose="020B0606020202030204" pitchFamily="34" charset="0"/>
              </a:rPr>
              <a:t>-center”.</a:t>
            </a:r>
          </a:p>
          <a:p>
            <a:pPr>
              <a:lnSpc>
                <a:spcPct val="120000"/>
              </a:lnSpc>
            </a:pPr>
            <a:r>
              <a:rPr lang="da-DK" sz="7200" dirty="0" smtClean="0">
                <a:latin typeface="Arial Narrow" panose="020B0606020202030204" pitchFamily="34" charset="0"/>
              </a:rPr>
              <a:t>Dette gøres ved hjælp af </a:t>
            </a:r>
            <a:r>
              <a:rPr lang="da-DK" sz="7200" dirty="0" smtClean="0">
                <a:solidFill>
                  <a:srgbClr val="FF0000"/>
                </a:solidFill>
                <a:latin typeface="Arial Narrow" panose="020B0606020202030204" pitchFamily="34" charset="0"/>
              </a:rPr>
              <a:t>årlige besparelsesrapporteringer</a:t>
            </a:r>
            <a:r>
              <a:rPr lang="da-DK" sz="7200" dirty="0" smtClean="0">
                <a:latin typeface="Arial Narrow" panose="020B0606020202030204" pitchFamily="34" charset="0"/>
              </a:rPr>
              <a:t>, der viser, at </a:t>
            </a:r>
            <a:r>
              <a:rPr lang="da-DK" sz="7200" dirty="0">
                <a:latin typeface="Arial Narrow" panose="020B0606020202030204" pitchFamily="34" charset="0"/>
              </a:rPr>
              <a:t>effekten af de </a:t>
            </a:r>
            <a:endParaRPr lang="da-DK" sz="7200" dirty="0" smtClean="0">
              <a:latin typeface="Arial Narrow" panose="020B0606020202030204" pitchFamily="34" charset="0"/>
            </a:endParaRPr>
          </a:p>
          <a:p>
            <a:pPr>
              <a:lnSpc>
                <a:spcPct val="120000"/>
              </a:lnSpc>
            </a:pPr>
            <a:r>
              <a:rPr lang="da-DK" sz="7200" dirty="0" smtClean="0">
                <a:latin typeface="Arial Narrow" panose="020B0606020202030204" pitchFamily="34" charset="0"/>
              </a:rPr>
              <a:t>opnåede </a:t>
            </a:r>
            <a:r>
              <a:rPr lang="da-DK" sz="7200" dirty="0">
                <a:latin typeface="Arial Narrow" panose="020B0606020202030204" pitchFamily="34" charset="0"/>
              </a:rPr>
              <a:t>besparelser </a:t>
            </a:r>
            <a:r>
              <a:rPr lang="da-DK" sz="7200" dirty="0" smtClean="0">
                <a:latin typeface="Arial Narrow" panose="020B0606020202030204" pitchFamily="34" charset="0"/>
              </a:rPr>
              <a:t>er langt større end omkostningerne i indkøbsafdelingen.</a:t>
            </a:r>
          </a:p>
          <a:p>
            <a:pPr>
              <a:lnSpc>
                <a:spcPct val="120000"/>
              </a:lnSpc>
            </a:pPr>
            <a:endParaRPr lang="da-DK" sz="7200" dirty="0">
              <a:latin typeface="Arial Narrow" panose="020B0606020202030204" pitchFamily="34" charset="0"/>
            </a:endParaRPr>
          </a:p>
          <a:p>
            <a:pPr>
              <a:lnSpc>
                <a:spcPct val="120000"/>
              </a:lnSpc>
            </a:pPr>
            <a:r>
              <a:rPr lang="da-DK" sz="7200" dirty="0" smtClean="0">
                <a:latin typeface="Arial Narrow" panose="020B0606020202030204" pitchFamily="34" charset="0"/>
              </a:rPr>
              <a:t>Når rammerne om indkøbets organisering og hvilke ”spilleregler” der arbejdes under i </a:t>
            </a:r>
          </a:p>
          <a:p>
            <a:pPr>
              <a:lnSpc>
                <a:spcPct val="120000"/>
              </a:lnSpc>
            </a:pPr>
            <a:r>
              <a:rPr lang="da-DK" sz="7200" dirty="0" smtClean="0">
                <a:latin typeface="Arial Narrow" panose="020B0606020202030204" pitchFamily="34" charset="0"/>
              </a:rPr>
              <a:t>forhold til indkøb, starte selve analyse arbejdet med at danne sig et overblik over </a:t>
            </a:r>
          </a:p>
          <a:p>
            <a:pPr>
              <a:lnSpc>
                <a:spcPct val="120000"/>
              </a:lnSpc>
            </a:pPr>
            <a:r>
              <a:rPr lang="da-DK" sz="7200" dirty="0">
                <a:latin typeface="Arial Narrow" panose="020B0606020202030204" pitchFamily="34" charset="0"/>
              </a:rPr>
              <a:t>o</a:t>
            </a:r>
            <a:r>
              <a:rPr lang="da-DK" sz="7200" dirty="0" smtClean="0">
                <a:latin typeface="Arial Narrow" panose="020B0606020202030204" pitchFamily="34" charset="0"/>
              </a:rPr>
              <a:t>rganisationens leverandør- og aftaleportefølje og forberedelsen til at arbejde </a:t>
            </a:r>
          </a:p>
          <a:p>
            <a:pPr>
              <a:lnSpc>
                <a:spcPct val="120000"/>
              </a:lnSpc>
            </a:pPr>
            <a:r>
              <a:rPr lang="da-DK" sz="7200" dirty="0">
                <a:latin typeface="Arial Narrow" panose="020B0606020202030204" pitchFamily="34" charset="0"/>
              </a:rPr>
              <a:t>s</a:t>
            </a:r>
            <a:r>
              <a:rPr lang="da-DK" sz="7200" dirty="0" smtClean="0">
                <a:latin typeface="Arial Narrow" panose="020B0606020202030204" pitchFamily="34" charset="0"/>
              </a:rPr>
              <a:t>trategisk med indkøb.</a:t>
            </a:r>
          </a:p>
          <a:p>
            <a:pPr marL="457200" lvl="1" indent="0">
              <a:lnSpc>
                <a:spcPct val="120000"/>
              </a:lnSpc>
              <a:buNone/>
            </a:pPr>
            <a:endParaRPr lang="da-DK" sz="7200" dirty="0">
              <a:latin typeface="Arial Narrow" panose="020B0606020202030204" pitchFamily="34" charset="0"/>
            </a:endParaRPr>
          </a:p>
          <a:p>
            <a:pPr>
              <a:lnSpc>
                <a:spcPct val="120000"/>
              </a:lnSpc>
            </a:pPr>
            <a:r>
              <a:rPr lang="da-DK" sz="7200" dirty="0" smtClean="0">
                <a:latin typeface="Arial Narrow" panose="020B0606020202030204" pitchFamily="34" charset="0"/>
              </a:rPr>
              <a:t>. </a:t>
            </a:r>
          </a:p>
          <a:p>
            <a:pPr marL="0" indent="0">
              <a:lnSpc>
                <a:spcPct val="120000"/>
              </a:lnSpc>
              <a:buNone/>
            </a:pPr>
            <a:endParaRPr lang="da-DK" sz="7200" dirty="0" smtClean="0">
              <a:latin typeface="Arial Narrow" panose="020B0606020202030204" pitchFamily="34" charset="0"/>
            </a:endParaRPr>
          </a:p>
          <a:p>
            <a:pPr marL="0" indent="0">
              <a:lnSpc>
                <a:spcPct val="100000"/>
              </a:lnSpc>
              <a:buNone/>
            </a:pPr>
            <a:endParaRPr lang="da-DK" sz="2100" dirty="0"/>
          </a:p>
          <a:p>
            <a:pPr marL="0" indent="0">
              <a:lnSpc>
                <a:spcPct val="100000"/>
              </a:lnSpc>
              <a:buNone/>
            </a:pPr>
            <a:r>
              <a:rPr lang="da-DK" sz="1800" dirty="0" smtClean="0"/>
              <a:t>  </a:t>
            </a:r>
          </a:p>
          <a:p>
            <a:pPr marL="0" indent="0">
              <a:buNone/>
            </a:pPr>
            <a:endParaRPr lang="da-DK" sz="1800" dirty="0"/>
          </a:p>
          <a:p>
            <a:pPr marL="0" indent="0">
              <a:buNone/>
            </a:pPr>
            <a:r>
              <a:rPr lang="da-DK" sz="1800" dirty="0" smtClean="0"/>
              <a:t>    </a:t>
            </a:r>
            <a:endParaRPr lang="da-DK" sz="1800" dirty="0"/>
          </a:p>
          <a:p>
            <a:pPr marL="0" indent="0">
              <a:buNone/>
            </a:pPr>
            <a:r>
              <a:rPr lang="da-DK" sz="1800" dirty="0" smtClean="0"/>
              <a:t> </a:t>
            </a:r>
            <a:endParaRPr lang="da-DK"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84648" y="764704"/>
            <a:ext cx="7135416" cy="685990"/>
          </a:xfrm>
        </p:spPr>
        <p:txBody>
          <a:bodyPr/>
          <a:lstStyle/>
          <a:p>
            <a:pPr algn="ctr"/>
            <a:r>
              <a:rPr lang="da-DK" dirty="0" smtClean="0"/>
              <a:t>Indkøbspolitikken</a:t>
            </a:r>
            <a:endParaRPr lang="da-DK" dirty="0"/>
          </a:p>
        </p:txBody>
      </p:sp>
      <p:sp>
        <p:nvSpPr>
          <p:cNvPr id="3" name="Pladsholder til indhold 2"/>
          <p:cNvSpPr>
            <a:spLocks noGrp="1"/>
          </p:cNvSpPr>
          <p:nvPr>
            <p:ph idx="1"/>
          </p:nvPr>
        </p:nvSpPr>
        <p:spPr>
          <a:xfrm>
            <a:off x="2000672" y="1412776"/>
            <a:ext cx="7088981" cy="4968552"/>
          </a:xfrm>
        </p:spPr>
        <p:txBody>
          <a:bodyPr/>
          <a:lstStyle/>
          <a:p>
            <a:pPr algn="ctr">
              <a:lnSpc>
                <a:spcPct val="120000"/>
              </a:lnSpc>
            </a:pPr>
            <a:r>
              <a:rPr lang="da-DK" dirty="0">
                <a:latin typeface="Arial Narrow" panose="020B0606020202030204" pitchFamily="34" charset="0"/>
              </a:rPr>
              <a:t>Det er vigtigt at processen understøttes af en </a:t>
            </a:r>
            <a:r>
              <a:rPr lang="da-DK" dirty="0">
                <a:solidFill>
                  <a:srgbClr val="FF0000"/>
                </a:solidFill>
                <a:latin typeface="Arial Narrow" panose="020B0606020202030204" pitchFamily="34" charset="0"/>
              </a:rPr>
              <a:t>indkøbspolitik</a:t>
            </a:r>
            <a:r>
              <a:rPr lang="da-DK" dirty="0">
                <a:latin typeface="Arial Narrow" panose="020B0606020202030204" pitchFamily="34" charset="0"/>
              </a:rPr>
              <a:t>, som offentligøres i hele </a:t>
            </a:r>
            <a:endParaRPr lang="da-DK" dirty="0" smtClean="0">
              <a:latin typeface="Arial Narrow" panose="020B0606020202030204" pitchFamily="34" charset="0"/>
            </a:endParaRPr>
          </a:p>
          <a:p>
            <a:pPr algn="ctr">
              <a:lnSpc>
                <a:spcPct val="120000"/>
              </a:lnSpc>
            </a:pPr>
            <a:r>
              <a:rPr lang="da-DK" dirty="0" smtClean="0">
                <a:latin typeface="Arial Narrow" panose="020B0606020202030204" pitchFamily="34" charset="0"/>
              </a:rPr>
              <a:t>organisationen. Organisationen får dermed en fornemmelse af, at struktureret og organiseret indkøb, er noget organisationen prioriterer.</a:t>
            </a:r>
          </a:p>
          <a:p>
            <a:pPr algn="ctr">
              <a:lnSpc>
                <a:spcPct val="120000"/>
              </a:lnSpc>
            </a:pPr>
            <a:endParaRPr lang="da-DK" dirty="0" smtClean="0">
              <a:latin typeface="Arial Narrow" panose="020B0606020202030204" pitchFamily="34" charset="0"/>
            </a:endParaRPr>
          </a:p>
          <a:p>
            <a:pPr algn="ctr">
              <a:lnSpc>
                <a:spcPct val="120000"/>
              </a:lnSpc>
            </a:pPr>
            <a:r>
              <a:rPr lang="da-DK" dirty="0">
                <a:latin typeface="Arial Narrow" panose="020B0606020202030204" pitchFamily="34" charset="0"/>
              </a:rPr>
              <a:t>EUC Sjællands indkøbspolitik er ret detaljeret. Forhold som håndtering af lager, fakturering </a:t>
            </a:r>
            <a:r>
              <a:rPr lang="da-DK" dirty="0" smtClean="0">
                <a:latin typeface="Arial Narrow" panose="020B0606020202030204" pitchFamily="34" charset="0"/>
              </a:rPr>
              <a:t>af leverandør</a:t>
            </a:r>
            <a:r>
              <a:rPr lang="da-DK" dirty="0">
                <a:latin typeface="Arial Narrow" panose="020B0606020202030204" pitchFamily="34" charset="0"/>
              </a:rPr>
              <a:t>, uddannelse af indkøbspersonale – alle forhold som har betydning for </a:t>
            </a:r>
            <a:r>
              <a:rPr lang="da-DK" dirty="0" smtClean="0">
                <a:latin typeface="Arial Narrow" panose="020B0606020202030204" pitchFamily="34" charset="0"/>
              </a:rPr>
              <a:t>indkøb i forhold til skolen </a:t>
            </a:r>
            <a:r>
              <a:rPr lang="da-DK" dirty="0">
                <a:latin typeface="Arial Narrow" panose="020B0606020202030204" pitchFamily="34" charset="0"/>
              </a:rPr>
              <a:t>bør fremgå af denne indkøbspolitik.</a:t>
            </a:r>
          </a:p>
          <a:p>
            <a:pPr algn="ctr">
              <a:lnSpc>
                <a:spcPct val="120000"/>
              </a:lnSpc>
            </a:pPr>
            <a:endParaRPr lang="da-DK" dirty="0">
              <a:latin typeface="Arial Narrow" panose="020B0606020202030204" pitchFamily="34" charset="0"/>
            </a:endParaRPr>
          </a:p>
          <a:p>
            <a:pPr algn="ctr">
              <a:lnSpc>
                <a:spcPct val="120000"/>
              </a:lnSpc>
            </a:pPr>
            <a:r>
              <a:rPr lang="da-DK" dirty="0">
                <a:latin typeface="Arial Narrow" panose="020B0606020202030204" pitchFamily="34" charset="0"/>
              </a:rPr>
              <a:t>Indkøbspolitikken hos EUC Sjælland er under revidering i </a:t>
            </a:r>
            <a:r>
              <a:rPr lang="da-DK" dirty="0" smtClean="0">
                <a:latin typeface="Arial Narrow" panose="020B0606020202030204" pitchFamily="34" charset="0"/>
              </a:rPr>
              <a:t>øjeblikket, da </a:t>
            </a:r>
            <a:r>
              <a:rPr lang="da-DK" dirty="0">
                <a:latin typeface="Arial Narrow" panose="020B0606020202030204" pitchFamily="34" charset="0"/>
              </a:rPr>
              <a:t>vi har konstateret der er punkter der skal </a:t>
            </a:r>
            <a:r>
              <a:rPr lang="da-DK" dirty="0" smtClean="0">
                <a:latin typeface="Arial Narrow" panose="020B0606020202030204" pitchFamily="34" charset="0"/>
              </a:rPr>
              <a:t>tydeliggøres og redigeres, da vi har beskrevet nogle processer lidt tydeligere.</a:t>
            </a:r>
            <a:endParaRPr lang="da-DK" dirty="0">
              <a:latin typeface="Arial Narrow" panose="020B0606020202030204" pitchFamily="34" charset="0"/>
            </a:endParaRPr>
          </a:p>
          <a:p>
            <a:pPr marL="0" indent="0" algn="ctr">
              <a:lnSpc>
                <a:spcPct val="120000"/>
              </a:lnSpc>
              <a:buNone/>
            </a:pPr>
            <a:endParaRPr lang="da-DK" dirty="0">
              <a:latin typeface="Arial Narrow" panose="020B0606020202030204" pitchFamily="34" charset="0"/>
            </a:endParaRPr>
          </a:p>
          <a:p>
            <a:pPr algn="ctr">
              <a:lnSpc>
                <a:spcPct val="120000"/>
              </a:lnSpc>
            </a:pPr>
            <a:r>
              <a:rPr lang="da-DK" dirty="0">
                <a:latin typeface="Arial Narrow" panose="020B0606020202030204" pitchFamily="34" charset="0"/>
              </a:rPr>
              <a:t>Når rammerne </a:t>
            </a:r>
            <a:r>
              <a:rPr lang="da-DK" dirty="0" smtClean="0">
                <a:latin typeface="Arial Narrow" panose="020B0606020202030204" pitchFamily="34" charset="0"/>
              </a:rPr>
              <a:t>vedrørende </a:t>
            </a:r>
            <a:r>
              <a:rPr lang="da-DK" dirty="0">
                <a:latin typeface="Arial Narrow" panose="020B0606020202030204" pitchFamily="34" charset="0"/>
              </a:rPr>
              <a:t>indkøbet er fastsat og orienteringen har fundet sted, begynder selve analysearbejdet og dannelse af overblikket over skolens indkøb og forberedelsen til at begynde </a:t>
            </a:r>
            <a:r>
              <a:rPr lang="da-DK" dirty="0">
                <a:solidFill>
                  <a:srgbClr val="FF0000"/>
                </a:solidFill>
                <a:latin typeface="Arial Narrow" panose="020B0606020202030204" pitchFamily="34" charset="0"/>
              </a:rPr>
              <a:t>at arbejde strategisk med indkøb</a:t>
            </a:r>
            <a:r>
              <a:rPr lang="da-DK" dirty="0">
                <a:latin typeface="Arial Narrow" panose="020B0606020202030204" pitchFamily="34" charset="0"/>
              </a:rPr>
              <a:t>.</a:t>
            </a:r>
          </a:p>
          <a:p>
            <a:pPr>
              <a:lnSpc>
                <a:spcPct val="120000"/>
              </a:lnSpc>
            </a:pPr>
            <a:endParaRPr lang="da-DK" dirty="0" smtClean="0">
              <a:latin typeface="Arial Narrow" panose="020B0606020202030204" pitchFamily="34" charset="0"/>
            </a:endParaRPr>
          </a:p>
          <a:p>
            <a:pPr>
              <a:lnSpc>
                <a:spcPct val="120000"/>
              </a:lnSpc>
            </a:pPr>
            <a:endParaRPr lang="da-DK" dirty="0">
              <a:latin typeface="Arial Narrow" panose="020B0606020202030204" pitchFamily="34" charset="0"/>
            </a:endParaRPr>
          </a:p>
          <a:p>
            <a:pPr>
              <a:lnSpc>
                <a:spcPct val="120000"/>
              </a:lnSpc>
            </a:pPr>
            <a:endParaRPr lang="da-DK" dirty="0">
              <a:latin typeface="Arial Narrow" panose="020B0606020202030204" pitchFamily="34" charset="0"/>
            </a:endParaRPr>
          </a:p>
          <a:p>
            <a:endParaRPr lang="da-DK" dirty="0"/>
          </a:p>
        </p:txBody>
      </p:sp>
    </p:spTree>
    <p:extLst>
      <p:ext uri="{BB962C8B-B14F-4D97-AF65-F5344CB8AC3E}">
        <p14:creationId xmlns:p14="http://schemas.microsoft.com/office/powerpoint/2010/main" val="5785442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568624" y="814183"/>
            <a:ext cx="7135416" cy="685990"/>
          </a:xfrm>
        </p:spPr>
        <p:txBody>
          <a:bodyPr/>
          <a:lstStyle/>
          <a:p>
            <a:pPr algn="ctr"/>
            <a:r>
              <a:rPr lang="da-DK" sz="2400" i="1" dirty="0">
                <a:solidFill>
                  <a:schemeClr val="tx1"/>
                </a:solidFill>
                <a:latin typeface="Arial Narrow" panose="020B0606020202030204" pitchFamily="34" charset="0"/>
              </a:rPr>
              <a:t>Leverandørerne</a:t>
            </a:r>
            <a:endParaRPr lang="da-DK" sz="2400" dirty="0">
              <a:solidFill>
                <a:schemeClr val="tx1"/>
              </a:solidFill>
              <a:latin typeface="Arial Narrow" panose="020B0606020202030204" pitchFamily="34" charset="0"/>
            </a:endParaRPr>
          </a:p>
        </p:txBody>
      </p:sp>
      <p:sp>
        <p:nvSpPr>
          <p:cNvPr id="5" name="Pladsholder til indhold 4"/>
          <p:cNvSpPr>
            <a:spLocks noGrp="1"/>
          </p:cNvSpPr>
          <p:nvPr>
            <p:ph idx="1"/>
          </p:nvPr>
        </p:nvSpPr>
        <p:spPr>
          <a:xfrm>
            <a:off x="1856657" y="1798821"/>
            <a:ext cx="7554046" cy="4327457"/>
          </a:xfrm>
        </p:spPr>
        <p:txBody>
          <a:bodyPr/>
          <a:lstStyle/>
          <a:p>
            <a:endParaRPr lang="da-DK" dirty="0"/>
          </a:p>
          <a:p>
            <a:r>
              <a:rPr lang="da-DK" dirty="0" smtClean="0"/>
              <a:t>	</a:t>
            </a:r>
            <a:endParaRPr lang="da-DK" dirty="0"/>
          </a:p>
        </p:txBody>
      </p:sp>
      <p:sp>
        <p:nvSpPr>
          <p:cNvPr id="6" name="Pladsholder til indhold 2"/>
          <p:cNvSpPr txBox="1">
            <a:spLocks/>
          </p:cNvSpPr>
          <p:nvPr/>
        </p:nvSpPr>
        <p:spPr bwMode="auto">
          <a:xfrm>
            <a:off x="2072680" y="1157178"/>
            <a:ext cx="6840760" cy="4809487"/>
          </a:xfrm>
          <a:prstGeom prst="rect">
            <a:avLst/>
          </a:prstGeom>
          <a:noFill/>
          <a:ln w="9525">
            <a:noFill/>
            <a:miter lim="800000"/>
            <a:headEnd/>
            <a:tailEnd/>
          </a:ln>
        </p:spPr>
        <p:txBody>
          <a:bodyPr vert="horz" wrap="square" lIns="103162" tIns="51581" rIns="103162" bIns="51581" numCol="1" anchor="t" anchorCtr="0" compatLnSpc="1">
            <a:prstTxWarp prst="textNoShape">
              <a:avLst/>
            </a:prstTxWarp>
            <a:noAutofit/>
          </a:bodyPr>
          <a:lstStyle>
            <a:lvl1pPr marL="386855" indent="-386855" algn="l" rtl="0" eaLnBrk="0" fontAlgn="base" hangingPunct="0">
              <a:spcBef>
                <a:spcPct val="20000"/>
              </a:spcBef>
              <a:spcAft>
                <a:spcPct val="0"/>
              </a:spcAft>
              <a:defRPr sz="1600" kern="1200">
                <a:solidFill>
                  <a:schemeClr val="tx1"/>
                </a:solidFill>
                <a:latin typeface="Verdana" pitchFamily="34" charset="0"/>
                <a:ea typeface="Verdana" pitchFamily="34" charset="0"/>
                <a:cs typeface="Verdana" pitchFamily="34" charset="0"/>
              </a:defRPr>
            </a:lvl1pPr>
            <a:lvl2pPr marL="838186" indent="-322380" algn="l" rtl="0" eaLnBrk="0" fontAlgn="base" hangingPunct="0">
              <a:spcBef>
                <a:spcPct val="20000"/>
              </a:spcBef>
              <a:spcAft>
                <a:spcPct val="0"/>
              </a:spcAft>
              <a:defRPr sz="1800" kern="1200">
                <a:solidFill>
                  <a:schemeClr val="tx1"/>
                </a:solidFill>
                <a:latin typeface="+mn-lt"/>
                <a:ea typeface="+mn-ea"/>
                <a:cs typeface="+mn-cs"/>
              </a:defRPr>
            </a:lvl2pPr>
            <a:lvl3pPr marL="1289517" indent="-257903" algn="l" rtl="0" eaLnBrk="0" fontAlgn="base" hangingPunct="0">
              <a:spcBef>
                <a:spcPct val="20000"/>
              </a:spcBef>
              <a:spcAft>
                <a:spcPct val="0"/>
              </a:spcAft>
              <a:defRPr sz="1800" kern="1200">
                <a:solidFill>
                  <a:schemeClr val="tx1"/>
                </a:solidFill>
                <a:latin typeface="+mn-lt"/>
                <a:ea typeface="+mn-ea"/>
                <a:cs typeface="+mn-cs"/>
              </a:defRPr>
            </a:lvl3pPr>
            <a:lvl4pPr marL="1805324" indent="-257903" algn="l" rtl="0" eaLnBrk="0" fontAlgn="base" hangingPunct="0">
              <a:spcBef>
                <a:spcPct val="20000"/>
              </a:spcBef>
              <a:spcAft>
                <a:spcPct val="0"/>
              </a:spcAft>
              <a:defRPr sz="1800" kern="1200">
                <a:solidFill>
                  <a:schemeClr val="tx1"/>
                </a:solidFill>
                <a:latin typeface="+mn-lt"/>
                <a:ea typeface="+mn-ea"/>
                <a:cs typeface="+mn-cs"/>
              </a:defRPr>
            </a:lvl4pPr>
            <a:lvl5pPr marL="2321131" indent="-257903" algn="l" rtl="0" eaLnBrk="0" fontAlgn="base" hangingPunct="0">
              <a:spcBef>
                <a:spcPct val="20000"/>
              </a:spcBef>
              <a:spcAft>
                <a:spcPct val="0"/>
              </a:spcAft>
              <a:defRPr sz="1800" kern="1200">
                <a:solidFill>
                  <a:schemeClr val="tx1"/>
                </a:solidFill>
                <a:latin typeface="+mn-lt"/>
                <a:ea typeface="+mn-ea"/>
                <a:cs typeface="+mn-cs"/>
              </a:defRPr>
            </a:lvl5pPr>
            <a:lvl6pPr marL="2836938"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52745"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868553"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384358" indent="-257903" algn="l" defTabSz="1031614"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endParaRPr lang="da-DK" sz="1800" dirty="0" smtClean="0">
              <a:latin typeface="Arial Narrow" panose="020B0606020202030204" pitchFamily="34" charset="0"/>
            </a:endParaRPr>
          </a:p>
          <a:p>
            <a:pPr marL="0" indent="0"/>
            <a:r>
              <a:rPr lang="da-DK" sz="1800" dirty="0" smtClean="0">
                <a:latin typeface="Arial Narrow" panose="020B0606020202030204" pitchFamily="34" charset="0"/>
              </a:rPr>
              <a:t>Overblikket over organisationens indkøb kan fås at trække en </a:t>
            </a:r>
            <a:r>
              <a:rPr lang="da-DK" sz="1800" dirty="0" smtClean="0">
                <a:solidFill>
                  <a:srgbClr val="FF0000"/>
                </a:solidFill>
                <a:latin typeface="Arial Narrow" panose="020B0606020202030204" pitchFamily="34" charset="0"/>
              </a:rPr>
              <a:t>Top 10 liste fra Navision</a:t>
            </a:r>
            <a:r>
              <a:rPr lang="da-DK" sz="1800" dirty="0" smtClean="0">
                <a:latin typeface="Arial Narrow" panose="020B0606020202030204" pitchFamily="34" charset="0"/>
              </a:rPr>
              <a:t>, som er det bedste analyseredskab de fleste har på nuværende tidspunkt, med mindre man har SAS, som vi hos EUC Sjælland har fået her i 2015.</a:t>
            </a:r>
          </a:p>
          <a:p>
            <a:pPr marL="0" indent="0"/>
            <a:endParaRPr lang="da-DK" sz="1800" dirty="0" smtClean="0">
              <a:latin typeface="Arial Narrow" panose="020B0606020202030204" pitchFamily="34" charset="0"/>
            </a:endParaRPr>
          </a:p>
          <a:p>
            <a:pPr marL="0" indent="0"/>
            <a:r>
              <a:rPr lang="da-DK" sz="1800" dirty="0" smtClean="0">
                <a:latin typeface="Arial Narrow" panose="020B0606020202030204" pitchFamily="34" charset="0"/>
              </a:rPr>
              <a:t>Hjælp med en top 10 liste kan eventuelt hentes hos </a:t>
            </a:r>
            <a:r>
              <a:rPr lang="da-DK" sz="1800" dirty="0" smtClean="0">
                <a:solidFill>
                  <a:srgbClr val="FF0000"/>
                </a:solidFill>
                <a:latin typeface="Arial Narrow" panose="020B0606020202030204" pitchFamily="34" charset="0"/>
              </a:rPr>
              <a:t>organisationens bogholderi</a:t>
            </a:r>
            <a:r>
              <a:rPr lang="da-DK" sz="1800" dirty="0" smtClean="0">
                <a:latin typeface="Arial Narrow" panose="020B0606020202030204" pitchFamily="34" charset="0"/>
              </a:rPr>
              <a:t>, såfremt man ikke selv er vant til at arbejde i det system.</a:t>
            </a:r>
          </a:p>
          <a:p>
            <a:pPr marL="0" indent="0"/>
            <a:endParaRPr lang="da-DK" sz="1800" dirty="0" smtClean="0">
              <a:latin typeface="Arial Narrow" panose="020B0606020202030204" pitchFamily="34" charset="0"/>
            </a:endParaRPr>
          </a:p>
          <a:p>
            <a:pPr marL="0" indent="0"/>
            <a:r>
              <a:rPr lang="da-DK" sz="1800" dirty="0" smtClean="0">
                <a:latin typeface="Arial Narrow" panose="020B0606020202030204" pitchFamily="34" charset="0"/>
              </a:rPr>
              <a:t>Listen her vil  give et </a:t>
            </a:r>
            <a:r>
              <a:rPr lang="da-DK" sz="1800" dirty="0" smtClean="0">
                <a:solidFill>
                  <a:srgbClr val="FF0000"/>
                </a:solidFill>
                <a:latin typeface="Arial Narrow" panose="020B0606020202030204" pitchFamily="34" charset="0"/>
              </a:rPr>
              <a:t>overblik over skolens leverandører  </a:t>
            </a:r>
            <a:r>
              <a:rPr lang="da-DK" sz="1800" dirty="0" smtClean="0">
                <a:latin typeface="Arial Narrow" panose="020B0606020202030204" pitchFamily="34" charset="0"/>
              </a:rPr>
              <a:t>og hvor mange penge, vi køber for os den enkelte leverandør, rangordnet med den største omkostning først.</a:t>
            </a:r>
          </a:p>
          <a:p>
            <a:pPr marL="0" indent="0"/>
            <a:endParaRPr lang="da-DK" sz="1800" dirty="0" smtClean="0">
              <a:latin typeface="Arial Narrow" panose="020B0606020202030204" pitchFamily="34" charset="0"/>
            </a:endParaRPr>
          </a:p>
          <a:p>
            <a:pPr marL="0" indent="0"/>
            <a:r>
              <a:rPr lang="da-DK" sz="1800" dirty="0" smtClean="0">
                <a:latin typeface="Arial Narrow" panose="020B0606020202030204" pitchFamily="34" charset="0"/>
              </a:rPr>
              <a:t>Herefter gælder det om at finde ud af hvilke leverandører, de enkelte afdelinger benytter, og herfra evt. foretage  </a:t>
            </a:r>
            <a:r>
              <a:rPr lang="da-DK" sz="1800" dirty="0" smtClean="0">
                <a:solidFill>
                  <a:srgbClr val="FF0000"/>
                </a:solidFill>
                <a:latin typeface="Arial Narrow" panose="020B0606020202030204" pitchFamily="34" charset="0"/>
              </a:rPr>
              <a:t>leverandøroptimering</a:t>
            </a:r>
            <a:r>
              <a:rPr lang="da-DK" sz="1800" dirty="0" smtClean="0">
                <a:latin typeface="Arial Narrow" panose="020B0606020202030204" pitchFamily="34" charset="0"/>
              </a:rPr>
              <a:t>, hvis der er grundlag for det.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2513</TotalTime>
  <Words>2343</Words>
  <Application>Microsoft Office PowerPoint</Application>
  <PresentationFormat>A4 (210 x 297 mm)</PresentationFormat>
  <Paragraphs>516</Paragraphs>
  <Slides>18</Slides>
  <Notes>2</Notes>
  <HiddenSlides>0</HiddenSlides>
  <MMClips>0</MMClips>
  <ScaleCrop>false</ScaleCrop>
  <HeadingPairs>
    <vt:vector size="4" baseType="variant">
      <vt:variant>
        <vt:lpstr>Tema</vt:lpstr>
      </vt:variant>
      <vt:variant>
        <vt:i4>1</vt:i4>
      </vt:variant>
      <vt:variant>
        <vt:lpstr>Diastitler</vt:lpstr>
      </vt:variant>
      <vt:variant>
        <vt:i4>18</vt:i4>
      </vt:variant>
    </vt:vector>
  </HeadingPairs>
  <TitlesOfParts>
    <vt:vector size="19" baseType="lpstr">
      <vt:lpstr>Kontortema</vt:lpstr>
      <vt:lpstr>Præsentation  af Tina Karsberg Nygaard</vt:lpstr>
      <vt:lpstr>EUC Sjælland – Hvem er vi &amp; hvordan er vi organiseret på indkøb?</vt:lpstr>
      <vt:lpstr>Effektivt indkøb &amp; Compliance – Hvorfor nu det?</vt:lpstr>
      <vt:lpstr>PowerPoint-præsentation</vt:lpstr>
      <vt:lpstr>Organisering af indkøb.</vt:lpstr>
      <vt:lpstr>Hos EUC Sjælland blev indkøb sat på dagsorden af min chef, som er ressourcedirektør og en del af skolens direktion.  Udmeldingen fra direktionen var:  Det er altså ikke et valg mellem, om man havde lyst eller ikke lyst til at benytte den centrale indkøbsfunktion og de aftaler der er indgået herigennem, det er et SKAL.</vt:lpstr>
      <vt:lpstr>PowerPoint-præsentation</vt:lpstr>
      <vt:lpstr>Indkøbspolitikken</vt:lpstr>
      <vt:lpstr>Leverandørerne</vt:lpstr>
      <vt:lpstr>PowerPoint-præsentation</vt:lpstr>
      <vt:lpstr>SAS – Ny mulighed for opfølgning</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 nummer 1</dc:title>
  <dc:creator>Sofie Blinkenbjerg</dc:creator>
  <cp:lastModifiedBy>Undervisningsministeriet</cp:lastModifiedBy>
  <cp:revision>267</cp:revision>
  <dcterms:created xsi:type="dcterms:W3CDTF">2010-01-20T08:13:02Z</dcterms:created>
  <dcterms:modified xsi:type="dcterms:W3CDTF">2016-04-15T13:41:45Z</dcterms:modified>
</cp:coreProperties>
</file>