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77" r:id="rId3"/>
    <p:sldId id="280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8" r:id="rId12"/>
    <p:sldId id="281" r:id="rId13"/>
    <p:sldId id="276" r:id="rId14"/>
    <p:sldId id="283" r:id="rId15"/>
    <p:sldId id="282" r:id="rId16"/>
    <p:sldId id="275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FFCC00"/>
    <a:srgbClr val="CCCCFF"/>
    <a:srgbClr val="669900"/>
    <a:srgbClr val="CCFF33"/>
    <a:srgbClr val="99CC00"/>
    <a:srgbClr val="CCFF99"/>
    <a:srgbClr val="CCCC00"/>
    <a:srgbClr val="CCFF66"/>
    <a:srgbClr val="E7E0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272" autoAdjust="0"/>
  </p:normalViewPr>
  <p:slideViewPr>
    <p:cSldViewPr>
      <p:cViewPr>
        <p:scale>
          <a:sx n="100" d="100"/>
          <a:sy n="100" d="100"/>
        </p:scale>
        <p:origin x="-114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166623461590699E-3"/>
          <c:y val="0"/>
          <c:w val="0.79931924230641038"/>
          <c:h val="1"/>
        </c:manualLayout>
      </c:layout>
      <c:pie3DChart>
        <c:varyColors val="1"/>
        <c:ser>
          <c:idx val="0"/>
          <c:order val="0"/>
          <c:explosion val="38"/>
          <c:dPt>
            <c:idx val="0"/>
            <c:bubble3D val="0"/>
            <c:explosion val="23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bg1"/>
              </a:solidFill>
            </c:spPr>
          </c:dPt>
          <c:dPt>
            <c:idx val="7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9"/>
            <c:bubble3D val="0"/>
            <c:spPr>
              <a:solidFill>
                <a:srgbClr val="92D050"/>
              </a:solidFill>
            </c:spPr>
          </c:dPt>
          <c:dPt>
            <c:idx val="11"/>
            <c:bubble3D val="0"/>
            <c:spPr>
              <a:solidFill>
                <a:schemeClr val="tx1"/>
              </a:solidFill>
            </c:spPr>
          </c:dPt>
          <c:dPt>
            <c:idx val="1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cat>
            <c:strRef>
              <c:f>'Ark3'!$B$2:$B$14</c:f>
              <c:strCache>
                <c:ptCount val="13"/>
                <c:pt idx="0">
                  <c:v>Eksterne konsulenter </c:v>
                </c:pt>
                <c:pt idx="1">
                  <c:v>Ejendomsdrift, facility management m.v.</c:v>
                </c:pt>
                <c:pt idx="2">
                  <c:v>It-hardware, av-udstyr og kopimask.</c:v>
                </c:pt>
                <c:pt idx="3">
                  <c:v>Kurser og konferencer</c:v>
                </c:pt>
                <c:pt idx="4">
                  <c:v>Trykkeri, medieudgifter, fragt og porto</c:v>
                </c:pt>
                <c:pt idx="5">
                  <c:v>Rejser, transport og ophold</c:v>
                </c:pt>
                <c:pt idx="6">
                  <c:v>Ufordelt</c:v>
                </c:pt>
                <c:pt idx="7">
                  <c:v>Kantine, catering, forplejning, repræsentation</c:v>
                </c:pt>
                <c:pt idx="8">
                  <c:v>Kontorhold m. møbler</c:v>
                </c:pt>
                <c:pt idx="9">
                  <c:v>Advokat,læge, revisorer. m.fl. </c:v>
                </c:pt>
                <c:pt idx="10">
                  <c:v>Telefoni og data</c:v>
                </c:pt>
                <c:pt idx="11">
                  <c:v>Inst. specifikke varer og tjenesteydelser</c:v>
                </c:pt>
                <c:pt idx="12">
                  <c:v>Interne bet. (fx ØAC)</c:v>
                </c:pt>
              </c:strCache>
            </c:strRef>
          </c:cat>
          <c:val>
            <c:numRef>
              <c:f>'Ark3'!$C$2:$C$14</c:f>
              <c:numCache>
                <c:formatCode>#,##0</c:formatCode>
                <c:ptCount val="13"/>
                <c:pt idx="0">
                  <c:v>238040222</c:v>
                </c:pt>
                <c:pt idx="1">
                  <c:v>71297380</c:v>
                </c:pt>
                <c:pt idx="2">
                  <c:v>40455771</c:v>
                </c:pt>
                <c:pt idx="3">
                  <c:v>29185075</c:v>
                </c:pt>
                <c:pt idx="4">
                  <c:v>31027967</c:v>
                </c:pt>
                <c:pt idx="5">
                  <c:v>17636548</c:v>
                </c:pt>
                <c:pt idx="6">
                  <c:v>19335713</c:v>
                </c:pt>
                <c:pt idx="7">
                  <c:v>13807030</c:v>
                </c:pt>
                <c:pt idx="8">
                  <c:v>7896899</c:v>
                </c:pt>
                <c:pt idx="9">
                  <c:v>4251147</c:v>
                </c:pt>
                <c:pt idx="10">
                  <c:v>5238580</c:v>
                </c:pt>
                <c:pt idx="11">
                  <c:v>3048746</c:v>
                </c:pt>
                <c:pt idx="12">
                  <c:v>4707580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8486781901516143"/>
          <c:y val="0.76307757215045502"/>
          <c:w val="0.10668438526202764"/>
          <c:h val="0.16940740424130796"/>
        </c:manualLayout>
      </c:layout>
      <c:overlay val="0"/>
      <c:txPr>
        <a:bodyPr/>
        <a:lstStyle/>
        <a:p>
          <a:pPr>
            <a:defRPr sz="1100"/>
          </a:pPr>
          <a:endParaRPr lang="da-DK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434D-D85B-40B1-95F1-5BD482103815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6C1C0-B832-4A42-B5BC-F3DBC0FF72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942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279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7791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4499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4693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67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1349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365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696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518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44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837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580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964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150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977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354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546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7D47A-A952-48FC-8FBE-FF9BAE2E0581}" type="datetimeFigureOut">
              <a:rPr lang="da-DK" smtClean="0"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90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fst.dk/Offentlig-konkurrence/Udbud/Udbudsregler/Taerskelvaerdierne/Taerskelvaerdier-2016-og-2017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dbudsportalen.dk/Aktuelt/Danmarks-nye-udbudslov/" TargetMode="External"/><Relationship Id="rId4" Type="http://schemas.openxmlformats.org/officeDocument/2006/relationships/hyperlink" Target="http://www.bedreudbud.d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-26092"/>
            <a:ext cx="8352607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9" y="260649"/>
            <a:ext cx="7700963" cy="719138"/>
          </a:xfrm>
          <a:noFill/>
        </p:spPr>
        <p:txBody>
          <a:bodyPr>
            <a:noAutofit/>
          </a:bodyPr>
          <a:lstStyle/>
          <a:p>
            <a:pPr algn="l"/>
            <a:r>
              <a:rPr lang="da-DK" sz="2400" dirty="0" smtClean="0"/>
              <a:t>Gode råd om indkøb</a:t>
            </a:r>
            <a:br>
              <a:rPr lang="da-DK" sz="2400" dirty="0" smtClean="0"/>
            </a:br>
            <a:r>
              <a:rPr lang="da-D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 institutioner uden egen indkøbsorganisation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61147" y="1700808"/>
            <a:ext cx="7504948" cy="374491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3">
              <a:lnSpc>
                <a:spcPct val="150000"/>
              </a:lnSpc>
            </a:pPr>
            <a:r>
              <a:rPr lang="da-DK" sz="2400" dirty="0"/>
              <a:t>	</a:t>
            </a:r>
            <a:endParaRPr lang="da-DK" dirty="0"/>
          </a:p>
          <a:p>
            <a:endParaRPr lang="da-DK" dirty="0"/>
          </a:p>
          <a:p>
            <a:pPr lvl="1" eaLnBrk="0" hangingPunct="0">
              <a:spcAft>
                <a:spcPct val="50000"/>
              </a:spcAft>
            </a:pP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Oplæg ved Henrik Dyrehave Rasmussen,</a:t>
            </a:r>
          </a:p>
          <a:p>
            <a:pPr lvl="1" eaLnBrk="0" hangingPunct="0"/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Økonomi- og ressourcedirektør ved CELF </a:t>
            </a:r>
          </a:p>
          <a:p>
            <a:pPr lvl="1" eaLnBrk="0" hangingPunct="0"/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(Center for Erhvervsrettede uddannelser Lolland Falster)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1043608" y="479715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bg2">
                    <a:lumMod val="75000"/>
                  </a:schemeClr>
                </a:solidFill>
              </a:rPr>
              <a:t>Vejledningen ”Gode råd til dit indkøb”</a:t>
            </a:r>
          </a:p>
          <a:p>
            <a:r>
              <a:rPr lang="da-DK" sz="1200" dirty="0" smtClean="0">
                <a:solidFill>
                  <a:schemeClr val="bg2">
                    <a:lumMod val="75000"/>
                  </a:schemeClr>
                </a:solidFill>
              </a:rPr>
              <a:t>http</a:t>
            </a:r>
            <a:r>
              <a:rPr lang="da-DK" sz="1200" dirty="0">
                <a:solidFill>
                  <a:schemeClr val="bg2">
                    <a:lumMod val="75000"/>
                  </a:schemeClr>
                </a:solidFill>
              </a:rPr>
              <a:t>://www.uvm.dk/Administration/Drift-af-institutioner/Indkoeb-paa-uddannelsesinstitutioner</a:t>
            </a:r>
          </a:p>
        </p:txBody>
      </p:sp>
    </p:spTree>
    <p:extLst>
      <p:ext uri="{BB962C8B-B14F-4D97-AF65-F5344CB8AC3E}">
        <p14:creationId xmlns:p14="http://schemas.microsoft.com/office/powerpoint/2010/main" val="22151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rgbClr val="669900"/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Brug allerede indgåede aftaler</a:t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47049" y="1676446"/>
            <a:ext cx="7569367" cy="43448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eaLnBrk="0" hangingPunct="0">
              <a:spcAft>
                <a:spcPct val="50000"/>
              </a:spcAft>
            </a:pPr>
            <a:endParaRPr lang="da-DK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Vidste du, at der er allerede er indhentet gode priser (og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afløftet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udbudspligt) for din institution? </a:t>
            </a:r>
          </a:p>
          <a:p>
            <a:pPr lvl="1" eaLnBrk="0" hangingPunct="0">
              <a:spcAft>
                <a:spcPct val="50000"/>
              </a:spcAft>
            </a:pPr>
            <a:endParaRPr lang="da-DK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Gør brug af eksisterende indkøbsaftaler: </a:t>
            </a:r>
          </a:p>
          <a:p>
            <a:pPr marL="800100" lvl="1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Indkøbsaftaler hos SKI</a:t>
            </a:r>
          </a:p>
          <a:p>
            <a:pPr marL="800100" lvl="1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Indkøbsaftaler hos Statens Indkøb</a:t>
            </a:r>
          </a:p>
          <a:p>
            <a:pPr marL="800100" lvl="1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Indkøbsfællesskabets indkøbsaftaler </a:t>
            </a:r>
          </a:p>
          <a:p>
            <a:pPr marL="800100" lvl="1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Institutionens egne indkøbsaftaler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06627"/>
            <a:ext cx="230425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3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21269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rgbClr val="CCCC00"/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Brug fællesskabet</a:t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47049" y="1676446"/>
            <a:ext cx="7497359" cy="42728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eaLnBrk="0" hangingPunct="0">
              <a:spcAft>
                <a:spcPct val="50000"/>
              </a:spcAft>
            </a:pP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udbudspligtige vareområder, din institution </a:t>
            </a:r>
            <a:r>
              <a:rPr lang="da-DK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ikke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kan købe via aftaler hos SKI eller Statens Indkøb, kan med fordel købes ved at tilslutte sig aftaler i indkøbsfællesskaber:</a:t>
            </a:r>
          </a:p>
          <a:p>
            <a:pPr lvl="1" eaLnBrk="0" hangingPunct="0">
              <a:spcAft>
                <a:spcPct val="50000"/>
              </a:spcAft>
            </a:pPr>
            <a:endParaRPr lang="da-DK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8188" lvl="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Nord – forankret på Tech College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Aalborg</a:t>
            </a:r>
          </a:p>
          <a:p>
            <a:pPr marL="452438"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8188" lvl="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 </a:t>
            </a:r>
            <a:r>
              <a:rPr lang="da-D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Mercantec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forankret på </a:t>
            </a:r>
            <a:r>
              <a:rPr lang="da-D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Mercantec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 Viborg</a:t>
            </a:r>
          </a:p>
          <a:p>
            <a:pPr marL="452438" lvl="0"/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8188" lvl="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Indkøbsfællesskabet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Sjælland – forankret på CEU Selandia i Slagelse</a:t>
            </a:r>
          </a:p>
          <a:p>
            <a:pPr marL="452438" lvl="0"/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8188" lvl="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Indkøbsfællesskabet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IFIRS – forankret på </a:t>
            </a:r>
            <a:r>
              <a:rPr lang="da-D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Hansenberg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 Kolding</a:t>
            </a:r>
          </a:p>
          <a:p>
            <a:pPr marL="452438" lvl="0"/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8188" lvl="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gymnasier – forankret på Slagelse Gymnasium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5" name="Pladsholder til 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4517432" y="21269"/>
            <a:ext cx="1872208" cy="1224136"/>
          </a:xfrm>
          <a:prstGeom prst="rect">
            <a:avLst/>
          </a:prstGeom>
        </p:spPr>
      </p:pic>
      <p:pic>
        <p:nvPicPr>
          <p:cNvPr id="8" name="Pladsholder til bille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6507097" y="53995"/>
            <a:ext cx="1751408" cy="119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1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21269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rgbClr val="666699"/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Konkurrenceudsæt &gt; X</a:t>
            </a:r>
            <a:endParaRPr lang="da-DK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47049" y="1676446"/>
            <a:ext cx="7497359" cy="42728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eaLnBrk="0" hangingPunct="0">
              <a:spcAft>
                <a:spcPct val="50000"/>
              </a:spcAft>
            </a:pPr>
            <a:endParaRPr lang="da-DK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bør udarbejdes retningslinjer for, hvornår der, i fravær af forpligtende aftaler, skal spørges flere leverandører.</a:t>
            </a:r>
          </a:p>
          <a:p>
            <a:pPr lvl="1" eaLnBrk="0" hangingPunct="0">
              <a:spcAft>
                <a:spcPct val="50000"/>
              </a:spcAft>
            </a:pPr>
            <a:endParaRPr lang="da-DK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Ordrestørrelser</a:t>
            </a:r>
          </a:p>
          <a:p>
            <a:pPr marL="742950" lvl="1" indent="-28575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Årsvolumen </a:t>
            </a:r>
          </a:p>
          <a:p>
            <a:pPr marL="742950" lvl="1" indent="-28575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Varetyper</a:t>
            </a:r>
          </a:p>
          <a:p>
            <a:pPr lvl="1" eaLnBrk="0" hangingPunct="0">
              <a:spcAft>
                <a:spcPct val="50000"/>
              </a:spcAft>
            </a:pPr>
            <a:endParaRPr lang="da-DK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Tilbudsindhentning bør sættes i system, så ressourceforbruget til indhentning af tilbud minimeres.</a:t>
            </a:r>
          </a:p>
          <a:p>
            <a:pPr lvl="1" eaLnBrk="0" hangingPunct="0">
              <a:spcAft>
                <a:spcPct val="50000"/>
              </a:spcAft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Konfliktsky disponenter skal hjælpes .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5" name="Pladsholder til 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4517432" y="21269"/>
            <a:ext cx="1872208" cy="1224136"/>
          </a:xfrm>
          <a:prstGeom prst="rect">
            <a:avLst/>
          </a:prstGeom>
        </p:spPr>
      </p:pic>
      <p:pic>
        <p:nvPicPr>
          <p:cNvPr id="8" name="Pladsholder til bille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6507097" y="53995"/>
            <a:ext cx="1751408" cy="119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6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21269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Konkurrenceudsæt &gt; ?</a:t>
            </a:r>
            <a:endParaRPr lang="da-DK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47049" y="1676446"/>
            <a:ext cx="7497359" cy="42728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5" name="Pladsholder til 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4517432" y="21269"/>
            <a:ext cx="1872208" cy="1224136"/>
          </a:xfrm>
          <a:prstGeom prst="rect">
            <a:avLst/>
          </a:prstGeom>
        </p:spPr>
      </p:pic>
      <p:pic>
        <p:nvPicPr>
          <p:cNvPr id="8" name="Pladsholder til bille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6507097" y="53995"/>
            <a:ext cx="1751408" cy="1191410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14" y="0"/>
            <a:ext cx="8783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21269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Konkurrenceudsæt &gt; ?</a:t>
            </a:r>
            <a:endParaRPr lang="da-DK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47049" y="1676446"/>
            <a:ext cx="7497359" cy="42728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5" name="Pladsholder til 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4517432" y="21269"/>
            <a:ext cx="1872208" cy="1224136"/>
          </a:xfrm>
          <a:prstGeom prst="rect">
            <a:avLst/>
          </a:prstGeom>
        </p:spPr>
      </p:pic>
      <p:pic>
        <p:nvPicPr>
          <p:cNvPr id="8" name="Pladsholder til bille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6507097" y="53995"/>
            <a:ext cx="1751408" cy="1191410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84" y="0"/>
            <a:ext cx="87276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6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21269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Følg op (</a:t>
            </a:r>
            <a:r>
              <a:rPr lang="da-DK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compliance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da-DK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47049" y="1676446"/>
            <a:ext cx="7497359" cy="42728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eaLnBrk="0" hangingPunct="0">
              <a:spcAft>
                <a:spcPct val="50000"/>
              </a:spcAft>
            </a:pP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0" hangingPunct="0"/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bør følges op både internt (i egen organisation) og eksternt </a:t>
            </a:r>
          </a:p>
          <a:p>
            <a:pPr lvl="1" eaLnBrk="0" hangingPunct="0"/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(hos leverandører)</a:t>
            </a:r>
          </a:p>
          <a:p>
            <a:pPr lvl="1" eaLnBrk="0" hangingPunct="0">
              <a:spcAft>
                <a:spcPct val="50000"/>
              </a:spcAft>
            </a:pPr>
            <a:endParaRPr lang="da-DK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57300" lvl="2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Hvem køber ind?</a:t>
            </a:r>
          </a:p>
          <a:p>
            <a:pPr marL="1257300" lvl="2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Anvendes aftalerne?</a:t>
            </a:r>
          </a:p>
          <a:p>
            <a:pPr marL="1257300" lvl="2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Konkurrenceudsættes enkeltkøb?</a:t>
            </a:r>
          </a:p>
          <a:p>
            <a:pPr marL="1257300" lvl="2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Fakturerer leverandørerne korrekt?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5" name="Pladsholder til 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4517432" y="21269"/>
            <a:ext cx="1872208" cy="1224136"/>
          </a:xfrm>
          <a:prstGeom prst="rect">
            <a:avLst/>
          </a:prstGeom>
        </p:spPr>
      </p:pic>
      <p:pic>
        <p:nvPicPr>
          <p:cNvPr id="8" name="Pladsholder til bille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6507097" y="53995"/>
            <a:ext cx="1751408" cy="119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0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rgbClr val="666699"/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Kend udbudsreglerne</a:t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131650" y="1556792"/>
            <a:ext cx="7555269" cy="42484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eaLnBrk="0" hangingPunct="0">
              <a:spcAft>
                <a:spcPct val="50000"/>
              </a:spcAft>
            </a:pPr>
            <a:r>
              <a:rPr lang="da-DK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Konkurrence- og Forbrugerstyrelsen</a:t>
            </a:r>
          </a:p>
          <a:p>
            <a:pPr lvl="1" eaLnBrk="0" hangingPunct="0">
              <a:spcAft>
                <a:spcPct val="50000"/>
              </a:spcAft>
            </a:pPr>
            <a:r>
              <a:rPr lang="da-DK" sz="1600" dirty="0" smtClean="0">
                <a:solidFill>
                  <a:schemeClr val="bg1">
                    <a:lumMod val="95000"/>
                  </a:schemeClr>
                </a:solidFill>
                <a:hlinkClick r:id="rId3"/>
              </a:rPr>
              <a:t>http</a:t>
            </a:r>
            <a:r>
              <a:rPr lang="da-DK" sz="1600" dirty="0">
                <a:solidFill>
                  <a:schemeClr val="bg1">
                    <a:lumMod val="95000"/>
                  </a:schemeClr>
                </a:solidFill>
                <a:hlinkClick r:id="rId3"/>
              </a:rPr>
              <a:t>://</a:t>
            </a:r>
            <a:r>
              <a:rPr lang="da-DK" sz="1600" dirty="0" smtClean="0">
                <a:solidFill>
                  <a:schemeClr val="bg1">
                    <a:lumMod val="95000"/>
                  </a:schemeClr>
                </a:solidFill>
                <a:hlinkClick r:id="rId3"/>
              </a:rPr>
              <a:t>www.kfst.dk/Offentlig-konkurrence/Udbud/Udbudsregler/Taerskelvaerdierne/Taerskelvaerdier-2016-og-2017</a:t>
            </a:r>
            <a:endParaRPr lang="da-DK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Konkurrence- </a:t>
            </a:r>
            <a:r>
              <a:rPr lang="da-DK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da-DK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Forbrugerstyrelsen</a:t>
            </a:r>
          </a:p>
          <a:p>
            <a:pPr lvl="1" eaLnBrk="0" hangingPunct="0">
              <a:spcAft>
                <a:spcPct val="50000"/>
              </a:spcAft>
            </a:pPr>
            <a:r>
              <a:rPr lang="da-DK" sz="1600" dirty="0">
                <a:solidFill>
                  <a:schemeClr val="bg1">
                    <a:lumMod val="95000"/>
                  </a:schemeClr>
                </a:solidFill>
                <a:hlinkClick r:id="rId4"/>
              </a:rPr>
              <a:t>http://www.bedreudbud.dk</a:t>
            </a:r>
            <a:r>
              <a:rPr lang="da-DK" sz="1600" dirty="0" smtClean="0">
                <a:solidFill>
                  <a:schemeClr val="bg1">
                    <a:lumMod val="95000"/>
                  </a:schemeClr>
                </a:solidFill>
                <a:hlinkClick r:id="rId4"/>
              </a:rPr>
              <a:t>/</a:t>
            </a:r>
            <a:endParaRPr lang="da-DK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KL (Kommunernes Landsforening)</a:t>
            </a:r>
            <a:endParaRPr lang="da-DK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sz="1600" dirty="0">
                <a:hlinkClick r:id="rId5"/>
              </a:rPr>
              <a:t>http://www.udbudsportalen.dk/Aktuelt/Danmarks-nye-udbudslov</a:t>
            </a:r>
            <a:r>
              <a:rPr lang="da-DK" sz="1600" dirty="0" smtClean="0">
                <a:hlinkClick r:id="rId5"/>
              </a:rPr>
              <a:t>/</a:t>
            </a:r>
            <a:endParaRPr lang="da-DK" sz="1600" dirty="0" smtClean="0"/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86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5187"/>
            <a:ext cx="8352607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9" y="260649"/>
            <a:ext cx="7700963" cy="719138"/>
          </a:xfrm>
          <a:noFill/>
        </p:spPr>
        <p:txBody>
          <a:bodyPr>
            <a:noAutofit/>
          </a:bodyPr>
          <a:lstStyle/>
          <a:p>
            <a:pPr algn="l"/>
            <a:r>
              <a:rPr lang="da-DK" sz="2400" dirty="0" smtClean="0"/>
              <a:t>Gode råd om indkøb</a:t>
            </a:r>
            <a:br>
              <a:rPr lang="da-DK" sz="2400" dirty="0" smtClean="0"/>
            </a:br>
            <a:r>
              <a:rPr lang="da-D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 institutioner uden egen indkøbsorganisation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55576" y="1682776"/>
            <a:ext cx="7504948" cy="38884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 dirty="0"/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Få </a:t>
            </a:r>
            <a:r>
              <a:rPr lang="da-DK" sz="2000" dirty="0">
                <a:solidFill>
                  <a:schemeClr val="bg1">
                    <a:lumMod val="95000"/>
                  </a:schemeClr>
                </a:solidFill>
              </a:rPr>
              <a:t>overblikket: Kig på indkøbet lidt fra </a:t>
            </a: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oven </a:t>
            </a: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Brug </a:t>
            </a:r>
            <a:r>
              <a:rPr lang="da-DK" sz="2000" dirty="0">
                <a:solidFill>
                  <a:schemeClr val="bg1">
                    <a:lumMod val="95000"/>
                  </a:schemeClr>
                </a:solidFill>
              </a:rPr>
              <a:t>allerede indgåede </a:t>
            </a: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indkøbsaftaler</a:t>
            </a:r>
            <a:endParaRPr lang="da-DK" sz="2000" dirty="0">
              <a:solidFill>
                <a:schemeClr val="bg1">
                  <a:lumMod val="95000"/>
                </a:schemeClr>
              </a:solidFill>
            </a:endParaRP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Bliv </a:t>
            </a:r>
            <a:r>
              <a:rPr lang="da-DK" sz="2000" dirty="0">
                <a:solidFill>
                  <a:schemeClr val="bg1">
                    <a:lumMod val="95000"/>
                  </a:schemeClr>
                </a:solidFill>
              </a:rPr>
              <a:t>en del af et </a:t>
            </a: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fællesskab</a:t>
            </a: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Konkurrenceudsæt alle køb &gt; X</a:t>
            </a:r>
            <a:endParaRPr lang="da-DK" sz="2000" dirty="0">
              <a:solidFill>
                <a:schemeClr val="bg1">
                  <a:lumMod val="95000"/>
                </a:schemeClr>
              </a:solidFill>
            </a:endParaRP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Følg op</a:t>
            </a: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r>
              <a:rPr lang="da-DK" sz="2000" dirty="0">
                <a:solidFill>
                  <a:schemeClr val="bg1">
                    <a:lumMod val="95000"/>
                  </a:schemeClr>
                </a:solidFill>
              </a:rPr>
              <a:t>Kend udbudsreglerne</a:t>
            </a: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endParaRPr lang="da-DK" sz="2000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endParaRPr lang="da-DK" sz="2000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38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5187"/>
            <a:ext cx="8352607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9" y="260649"/>
            <a:ext cx="7700963" cy="719138"/>
          </a:xfrm>
          <a:noFill/>
        </p:spPr>
        <p:txBody>
          <a:bodyPr>
            <a:noAutofit/>
          </a:bodyPr>
          <a:lstStyle/>
          <a:p>
            <a:pPr algn="l"/>
            <a:r>
              <a:rPr lang="da-DK" sz="2400" dirty="0" smtClean="0"/>
              <a:t>Gode råd om indkøb</a:t>
            </a:r>
            <a:br>
              <a:rPr lang="da-DK" sz="2400" dirty="0" smtClean="0"/>
            </a:br>
            <a:r>
              <a:rPr lang="da-D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 institutioner uden egen indkøbsorganisation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55576" y="1682776"/>
            <a:ext cx="7504948" cy="38884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 dirty="0"/>
          </a:p>
          <a:p>
            <a:pPr lvl="1" eaLnBrk="0" hangingPunct="0">
              <a:spcAft>
                <a:spcPct val="50000"/>
              </a:spcAft>
            </a:pP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Hvorfor overhovedet overveje et mere effektivt indkøb … </a:t>
            </a:r>
          </a:p>
          <a:p>
            <a:pPr lvl="1" eaLnBrk="0" hangingPunct="0">
              <a:spcAft>
                <a:spcPct val="50000"/>
              </a:spcAft>
            </a:pPr>
            <a:endParaRPr lang="da-DK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Når alle  lokale indkøbere køber bedre ind end gennemsnittet?</a:t>
            </a:r>
          </a:p>
          <a:p>
            <a:pPr lvl="1" eaLnBrk="0" hangingPunct="0">
              <a:spcAft>
                <a:spcPct val="50000"/>
              </a:spcAft>
            </a:pP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Når alle køber ind til bedre priser end indkøbsaftalernes?</a:t>
            </a:r>
          </a:p>
          <a:p>
            <a:pPr lvl="1" eaLnBrk="0" hangingPunct="0">
              <a:spcAft>
                <a:spcPct val="50000"/>
              </a:spcAft>
            </a:pP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Når indkøbsaftaler er for dyre og ikke dækker behovene?</a:t>
            </a:r>
          </a:p>
          <a:p>
            <a:pPr lvl="1" eaLnBrk="0" hangingPunct="0">
              <a:spcAft>
                <a:spcPct val="50000"/>
              </a:spcAft>
            </a:pP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osv., osv.</a:t>
            </a: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endParaRPr lang="da-DK" sz="2000" dirty="0">
              <a:solidFill>
                <a:schemeClr val="bg1">
                  <a:lumMod val="95000"/>
                </a:schemeClr>
              </a:solidFill>
            </a:endParaRP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endParaRPr lang="da-DK" sz="2000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endParaRPr lang="da-DK" sz="2000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53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Få overblikket: 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Kig på indkøbet lidt fra oven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61146" y="1700808"/>
            <a:ext cx="7699285" cy="38884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 dirty="0" smtClean="0"/>
          </a:p>
          <a:p>
            <a:endParaRPr lang="da-DK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Få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overblik over de indkøb, der vejer tungt i regnskabet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a-DK" dirty="0" smtClean="0">
                <a:solidFill>
                  <a:srgbClr val="FF0000"/>
                </a:solidFill>
              </a:rPr>
              <a:t>indkøbsdata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Hav så få leverandører som muligt inden for hvert vareområde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a-DK" dirty="0" smtClean="0">
                <a:solidFill>
                  <a:srgbClr val="FF0000"/>
                </a:solidFill>
              </a:rPr>
              <a:t>koordinering)</a:t>
            </a:r>
          </a:p>
          <a:p>
            <a:pPr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Ingen yndlingsfarver og favoritkuglepenne!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a-DK" dirty="0" smtClean="0">
                <a:solidFill>
                  <a:srgbClr val="FF0000"/>
                </a:solidFill>
              </a:rPr>
              <a:t>standardisering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Få overblik over, hvem der køber hvad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a-DK" dirty="0" smtClean="0">
                <a:solidFill>
                  <a:srgbClr val="FF0000"/>
                </a:solidFill>
              </a:rPr>
              <a:t>organisering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Udarbejd en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indkøbspolitik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a-DK" dirty="0" smtClean="0">
                <a:solidFill>
                  <a:srgbClr val="FF0000"/>
                </a:solidFill>
              </a:rPr>
              <a:t>indkøb som prioriteret </a:t>
            </a:r>
            <a:r>
              <a:rPr lang="da-DK" dirty="0">
                <a:solidFill>
                  <a:srgbClr val="FF0000"/>
                </a:solidFill>
              </a:rPr>
              <a:t>ledelsesområde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1" eaLnBrk="0" hangingPunct="0">
              <a:spcAft>
                <a:spcPct val="50000"/>
              </a:spcAft>
            </a:pPr>
            <a:endParaRPr lang="da-DK" sz="2000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424" y="260648"/>
            <a:ext cx="1965598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9" y="260649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bg1">
                    <a:lumMod val="85000"/>
                  </a:schemeClr>
                </a:solidFill>
              </a:rPr>
              <a:t>Få overblikket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da-D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vilke varer køber I flest af (indkøbsdata)?</a:t>
            </a:r>
            <a:r>
              <a:rPr lang="da-DK" sz="2000" b="1" cap="all" dirty="0" smtClean="0"/>
              <a:t/>
            </a:r>
            <a:br>
              <a:rPr lang="da-DK" sz="2000" b="1" cap="all" dirty="0" smtClean="0"/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86697" y="1680003"/>
            <a:ext cx="7410473" cy="38884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Hvilke typer varer købes der flest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af på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institutionen?</a:t>
            </a:r>
          </a:p>
          <a:p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Hvilke varegrupper vægter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tungest i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regnskabet? </a:t>
            </a:r>
          </a:p>
          <a:p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4625"/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giver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bedre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forudsætninger for at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tilrettelægge indkøbet effektivt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og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økonomisk (herunder: hvad skal købes på indkøbsaftaler, hvad skal i udbud/konkurrenceudsættes?)</a:t>
            </a:r>
          </a:p>
          <a:p>
            <a:endParaRPr lang="da-DK" sz="1400" dirty="0"/>
          </a:p>
          <a:p>
            <a:r>
              <a:rPr lang="da-DK" sz="1400" dirty="0" smtClean="0"/>
              <a:t> </a:t>
            </a:r>
            <a:endParaRPr lang="da-DK" sz="1400" dirty="0"/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16632"/>
            <a:ext cx="2511873" cy="1213106"/>
          </a:xfrm>
          <a:prstGeom prst="rect">
            <a:avLst/>
          </a:prstGeom>
        </p:spPr>
      </p:pic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293271"/>
              </p:ext>
            </p:extLst>
          </p:nvPr>
        </p:nvGraphicFramePr>
        <p:xfrm>
          <a:off x="5292080" y="3429000"/>
          <a:ext cx="3240360" cy="266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798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999787" y="332656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bg1">
                    <a:lumMod val="85000"/>
                  </a:schemeClr>
                </a:solidFill>
              </a:rPr>
              <a:t>Få overblikket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Hav så få leverandører som muligt inden </a:t>
            </a:r>
            <a:br>
              <a:rPr lang="da-D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hvert vareområde (koordinering)</a:t>
            </a:r>
            <a:br>
              <a:rPr lang="da-D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2000" b="1" cap="all" dirty="0" smtClean="0"/>
              <a:t/>
            </a:r>
            <a:br>
              <a:rPr lang="da-DK" sz="2000" b="1" cap="all" dirty="0" smtClean="0"/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61927" y="1561734"/>
            <a:ext cx="7410473" cy="38884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 sz="1400" dirty="0"/>
          </a:p>
          <a:p>
            <a:r>
              <a:rPr lang="da-DK" sz="1400" dirty="0" smtClean="0"/>
              <a:t> </a:t>
            </a:r>
            <a:endParaRPr lang="da-DK" sz="1400" dirty="0"/>
          </a:p>
          <a:p>
            <a:pPr marL="452438" lvl="1" eaLnBrk="0" hangingPunct="0"/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Køber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samme type varer/ydelser hos flere forskellige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leverandører, bør I overveje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 samle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indkøbet (volumen) hos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eller få leverandører. </a:t>
            </a: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0" hangingPunct="0"/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19138" lvl="1" indent="-261938" eaLnBrk="0" hangingPunct="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 giver et stærkere grundlag for </a:t>
            </a:r>
          </a:p>
          <a:p>
            <a:pPr marL="719138" lvl="1" eaLnBrk="0" hangingPunct="0"/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indhentning af skarpe priser. </a:t>
            </a:r>
          </a:p>
          <a:p>
            <a:pPr lvl="1" eaLnBrk="0" hangingPunct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19138" lvl="1" indent="-261938" eaLnBrk="0" hangingPunct="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Kontrakt- og leverandørstyringen </a:t>
            </a:r>
          </a:p>
          <a:p>
            <a:pPr marL="719138" lvl="1" indent="-261938" eaLnBrk="0" hangingPunct="0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bliver mere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overskuelig.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455" y="73500"/>
            <a:ext cx="1588913" cy="126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264812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bg1">
                    <a:lumMod val="85000"/>
                  </a:schemeClr>
                </a:solidFill>
              </a:rPr>
              <a:t>Få overblikket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Ingen yndlingsfarver og favoritkuglepenne </a:t>
            </a:r>
            <a:br>
              <a:rPr lang="da-D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(standardisering)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86697" y="1680003"/>
            <a:ext cx="7410473" cy="38884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Standardisering er en af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grundpillerne i det effektive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indkøb.</a:t>
            </a:r>
            <a:endParaRPr lang="da-DK" dirty="0" smtClean="0"/>
          </a:p>
          <a:p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Priserne bliver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skarpere , når udvalget af farver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former og modeller inden for en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varegruppe (fx møbler eller computere) begrænses.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Standardisering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 ikke altid populært hos slutbrugeren. Men der er besparelser at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hente, når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indkøbsvolumen samles på færre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varenumre.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Ledelsen bør ofte gå foran! </a:t>
            </a: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a-DK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1400" dirty="0" smtClean="0"/>
              <a:t> </a:t>
            </a:r>
            <a:endParaRPr lang="da-DK" sz="1400" dirty="0"/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607" y="262730"/>
            <a:ext cx="1536994" cy="1078038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8285"/>
            <a:ext cx="1536994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9" y="260649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bg1">
                    <a:lumMod val="85000"/>
                  </a:schemeClr>
                </a:solidFill>
              </a:rPr>
              <a:t>Få overblikket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Hvem køber ind i jeres organisation? </a:t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(indkøbsorganisationen)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86697" y="1680003"/>
            <a:ext cx="7410473" cy="38884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 indkøbet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fordelt på flere hænder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flere adresser, er det en god ide at udarbejde en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oversigt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så det er nemt for alle at lokalisere indkøberne. </a:t>
            </a: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1) Hvem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køber?</a:t>
            </a: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2) Hvad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køber de? </a:t>
            </a: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3)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Hvem køber de ind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til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 er ledelsens ansvar at udmelde,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hvem der varetager indkøbsfunktionen herunder, hvem der er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ansvarlige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de løbende indkøb på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skolen.</a:t>
            </a: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stærk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koordinering af de decentrale indkøb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 et væsentlig bidrag til et effektivt indkøb.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Centrale regler og aftaleindgåelse – decentral disponering.</a:t>
            </a: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1400" dirty="0" smtClean="0"/>
              <a:t> </a:t>
            </a:r>
            <a:endParaRPr lang="da-DK" sz="1400" dirty="0"/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0"/>
            <a:ext cx="2535072" cy="130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9" y="260649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bg1">
                    <a:lumMod val="85000"/>
                  </a:schemeClr>
                </a:solidFill>
              </a:rPr>
              <a:t>Få overblikket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Indkøbspolitikken: </a:t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Fælles mål og retningslinjer for indkøbet</a:t>
            </a:r>
            <a:b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86697" y="1680002"/>
            <a:ext cx="7529719" cy="42692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indkøbspolitikken fastsætter institutionen sine mål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og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retningslinjer for indkøbet. På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den måde kan indkøbspolitikken bidrage til at sikre,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</a:t>
            </a:r>
          </a:p>
          <a:p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Institutionen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har effektive indkøbsprocesser. </a:t>
            </a:r>
          </a:p>
          <a:p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Institutionen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optræder som én kunde (også selvom institutionen er fordelt på flere adresser) i forhold til leverandører og udnytter den samlede volumen som ordregiver. </a:t>
            </a:r>
          </a:p>
          <a:p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Institutionens indkøb sker i henhold til gældende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lovgivning.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Institutionen opnår fordelagtige priser.</a:t>
            </a:r>
          </a:p>
          <a:p>
            <a:pPr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Indkøb er et prioriteret ledelsesområde.</a:t>
            </a: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1400" dirty="0" smtClean="0"/>
              <a:t> </a:t>
            </a:r>
            <a:endParaRPr lang="da-DK" sz="1400" dirty="0"/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40" y="151160"/>
            <a:ext cx="1958330" cy="106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640</Words>
  <Application>Microsoft Office PowerPoint</Application>
  <PresentationFormat>Skærmshow (4:3)</PresentationFormat>
  <Paragraphs>174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Kontortema</vt:lpstr>
      <vt:lpstr>Gode råd om indkøb for institutioner uden egen indkøbsorganisation</vt:lpstr>
      <vt:lpstr>Gode råd om indkøb for institutioner uden egen indkøbsorganisation</vt:lpstr>
      <vt:lpstr>Gode råd om indkøb for institutioner uden egen indkøbsorganisation</vt:lpstr>
      <vt:lpstr> 1. Få overblikket: Kig på indkøbet lidt fra oven </vt:lpstr>
      <vt:lpstr>  Få overblikket Hvilke varer køber I flest af (indkøbsdata)?  </vt:lpstr>
      <vt:lpstr>   Få overblikket Hav så få leverandører som muligt inden  for hvert vareområde (koordinering)   </vt:lpstr>
      <vt:lpstr> Få overblikket Ingen yndlingsfarver og favoritkuglepenne  (standardisering) </vt:lpstr>
      <vt:lpstr> Få overblikket Hvem køber ind i jeres organisation?  (indkøbsorganisationen) </vt:lpstr>
      <vt:lpstr> Få overblikket Indkøbspolitikken:  Fælles mål og retningslinjer for indkøbet </vt:lpstr>
      <vt:lpstr> 2. Brug allerede indgåede aftaler </vt:lpstr>
      <vt:lpstr> 3. Brug fællesskabet </vt:lpstr>
      <vt:lpstr> 4. Konkurrenceudsæt &gt; X</vt:lpstr>
      <vt:lpstr> 4. Konkurrenceudsæt &gt; ?</vt:lpstr>
      <vt:lpstr> 4. Konkurrenceudsæt &gt; ?</vt:lpstr>
      <vt:lpstr> 5. Følg op (compliance)</vt:lpstr>
      <vt:lpstr> 6. Kend udbudsreglerne 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Gode råd til dit indkøb</dc:title>
  <dc:creator>Undervisningsministeriet</dc:creator>
  <cp:lastModifiedBy>Undervisningsministeriet</cp:lastModifiedBy>
  <cp:revision>47</cp:revision>
  <dcterms:created xsi:type="dcterms:W3CDTF">2016-02-29T13:20:03Z</dcterms:created>
  <dcterms:modified xsi:type="dcterms:W3CDTF">2016-04-15T13:39:00Z</dcterms:modified>
</cp:coreProperties>
</file>