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media/image16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11" name="Shape 11"/>
          <p:cNvGrpSpPr/>
          <p:nvPr/>
        </p:nvGrpSpPr>
        <p:grpSpPr>
          <a:xfrm>
            <a:off y="737106" x="685791"/>
            <a:ext cy="3475707" cx="7695478"/>
            <a:chOff y="622750" x="1321825"/>
            <a:chExt cy="4124000" cx="6494075"/>
          </a:xfrm>
        </p:grpSpPr>
        <p:sp>
          <p:nvSpPr>
            <p:cNvPr id="12" name="Shape 12"/>
            <p:cNvSpPr/>
            <p:nvPr/>
          </p:nvSpPr>
          <p:spPr>
            <a:xfrm>
              <a:off y="622750" x="1328100"/>
              <a:ext cy="3494999" cx="6487800"/>
            </a:xfrm>
            <a:prstGeom prst="rect">
              <a:avLst/>
            </a:prstGeom>
            <a:solidFill>
              <a:srgbClr val="FBAD2B"/>
            </a:solidFill>
            <a:ln w="19050" cap="flat">
              <a:solidFill>
                <a:srgbClr val="FBAD2B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>
              <a:off y="4123950" x="1321825"/>
              <a:ext cy="622799" cx="641699"/>
            </a:xfrm>
            <a:prstGeom prst="rtTriangle">
              <a:avLst/>
            </a:prstGeom>
            <a:solidFill>
              <a:srgbClr val="D19023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6" name="Shape 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y="4568100" x="8527450"/>
            <a:ext cy="366123" cx="464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30" name="Shape 30"/>
          <p:cNvGrpSpPr/>
          <p:nvPr/>
        </p:nvGrpSpPr>
        <p:grpSpPr>
          <a:xfrm>
            <a:off y="622750" x="1321825"/>
            <a:ext cy="4124000" cx="6494075"/>
            <a:chOff y="622750" x="1321825"/>
            <a:chExt cy="4124000" cx="6494075"/>
          </a:xfrm>
        </p:grpSpPr>
        <p:sp>
          <p:nvSpPr>
            <p:cNvPr id="31" name="Shape 31"/>
            <p:cNvSpPr/>
            <p:nvPr/>
          </p:nvSpPr>
          <p:spPr>
            <a:xfrm>
              <a:off y="622750" x="1328100"/>
              <a:ext cy="3494999" cx="6487800"/>
            </a:xfrm>
            <a:prstGeom prst="rect">
              <a:avLst/>
            </a:prstGeom>
            <a:solidFill>
              <a:srgbClr val="FBAD2B"/>
            </a:solidFill>
            <a:ln w="19050" cap="flat">
              <a:solidFill>
                <a:srgbClr val="FBAD2B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10800000">
              <a:off y="4123950" x="1321825"/>
              <a:ext cy="622799" cx="641699"/>
            </a:xfrm>
            <a:prstGeom prst="rtTriangle">
              <a:avLst/>
            </a:prstGeom>
            <a:solidFill>
              <a:srgbClr val="D19023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media/image00.pn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2.xml" Type="http://schemas.openxmlformats.org/officeDocument/2006/relationships/slideLayout" Id="rId3"/><Relationship Target="../theme/theme2.xml" Type="http://schemas.openxmlformats.org/officeDocument/2006/relationships/theme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b="1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rgbClr val="FBAD2B"/>
              </a:buClr>
              <a:buSzPct val="100000"/>
              <a:buFont typeface="Open Sans"/>
              <a:def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spcBef>
                <a:spcPts val="480"/>
              </a:spcBef>
              <a:buClr>
                <a:srgbClr val="FBAD2B"/>
              </a:buClr>
              <a:buSzPct val="100000"/>
              <a:buFont typeface="Open Sans"/>
              <a:defRPr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spcBef>
                <a:spcPts val="480"/>
              </a:spcBef>
              <a:buClr>
                <a:srgbClr val="FBAD2B"/>
              </a:buClr>
              <a:buSzPct val="100000"/>
              <a:buFont typeface="Open Sans"/>
              <a:defRPr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spcBef>
                <a:spcPts val="360"/>
              </a:spcBef>
              <a:buClr>
                <a:srgbClr val="FBAD2B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spcBef>
                <a:spcPts val="360"/>
              </a:spcBef>
              <a:buClr>
                <a:srgbClr val="FBAD2B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spcBef>
                <a:spcPts val="360"/>
              </a:spcBef>
              <a:buClr>
                <a:srgbClr val="FBAD2B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spcBef>
                <a:spcPts val="360"/>
              </a:spcBef>
              <a:buClr>
                <a:srgbClr val="FBAD2B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" name="Shape 7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y="4619775" x="8457300"/>
            <a:ext cy="345850" cx="43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hape 8"/>
          <p:cNvCxnSpPr/>
          <p:nvPr/>
        </p:nvCxnSpPr>
        <p:spPr>
          <a:xfrm>
            <a:off y="4918325" x="381275"/>
            <a:ext cy="25500" cx="8514899"/>
          </a:xfrm>
          <a:prstGeom prst="straightConnector1">
            <a:avLst/>
          </a:prstGeom>
          <a:noFill/>
          <a:ln w="19050" cap="flat">
            <a:solidFill>
              <a:srgbClr val="FBAD2B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9" name="Shape 9"/>
          <p:cNvCxnSpPr/>
          <p:nvPr/>
        </p:nvCxnSpPr>
        <p:spPr>
          <a:xfrm>
            <a:off y="205975" x="381275"/>
            <a:ext cy="25500" cx="8514899"/>
          </a:xfrm>
          <a:prstGeom prst="straightConnector1">
            <a:avLst/>
          </a:prstGeom>
          <a:noFill/>
          <a:ln w="19050" cap="flat">
            <a:solidFill>
              <a:srgbClr val="FBAD2B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1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04200" x="563825"/>
            <a:ext cy="2684924" cx="17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868836" x="4437500"/>
            <a:ext cy="3786825" cx="423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hape 36"/>
          <p:cNvCxnSpPr/>
          <p:nvPr/>
        </p:nvCxnSpPr>
        <p:spPr>
          <a:xfrm>
            <a:off y="2471425" x="2743200"/>
            <a:ext cy="63599" cx="1206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37" name="Shape 37"/>
          <p:cNvSpPr txBox="1"/>
          <p:nvPr/>
        </p:nvSpPr>
        <p:spPr>
          <a:xfrm>
            <a:off y="325125" x="419100"/>
            <a:ext cy="711300" cx="6273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da"/>
              <a:t>Bøger til tjeneste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67400" x="1524000"/>
            <a:ext cy="4465776" cx="5954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19800" x="3414900"/>
            <a:ext cy="3065550" cx="408737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y="536225" x="1566325"/>
            <a:ext cy="917100" cx="609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da"/>
              <a:t>Scoreboards, progressbars...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180050"/>
            <a:ext cy="5143498" cx="6858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/>
        </p:nvSpPr>
        <p:spPr>
          <a:xfrm>
            <a:off y="699900" x="663225"/>
            <a:ext cy="860700" cx="603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da"/>
              <a:t>Databaseret feedback.. “Big data”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y="1377150" x="917200"/>
            <a:ext cy="1143000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000" lang="da"/>
              <a:t>Forudsigelser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000" lang="da"/>
              <a:t>Anbefalinger</a:t>
            </a:r>
          </a:p>
          <a:p>
            <a:pPr rtl="0" lvl="1" indent="-4191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3000" lang="da"/>
              <a:t>Adaptive læringsstier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60599" x="4933250"/>
            <a:ext cy="3115275" cx="3738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01200" x="2357324"/>
            <a:ext cy="4361050" cx="58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84100" x="1736775"/>
            <a:ext cy="4425402" cx="590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78349" x="2453700"/>
            <a:ext cy="3786825" cx="42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da"/>
              <a:t>Høst de strategiske gevinster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1200125" x="711200"/>
            <a:ext cy="3725699" cx="7571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rgbClr val="FBAD2B"/>
              </a:buClr>
              <a:buSzPct val="100000"/>
              <a:buFont typeface="Arial"/>
              <a:buChar char="●"/>
            </a:pPr>
            <a:r>
              <a:rPr lang="da"/>
              <a:t>Øget bidrag til værdikæden</a:t>
            </a:r>
          </a:p>
          <a:p>
            <a:pPr rtl="0" lvl="0" indent="-419100" marL="457200">
              <a:spcBef>
                <a:spcPts val="0"/>
              </a:spcBef>
              <a:buClr>
                <a:srgbClr val="FBAD2B"/>
              </a:buClr>
              <a:buSzPct val="100000"/>
              <a:buFont typeface="Arial"/>
              <a:buChar char="●"/>
            </a:pPr>
            <a:r>
              <a:rPr lang="da"/>
              <a:t>Synliggørelse af processer</a:t>
            </a:r>
          </a:p>
          <a:p>
            <a:pPr rtl="0" lvl="0" indent="-419100" marL="457200">
              <a:spcBef>
                <a:spcPts val="0"/>
              </a:spcBef>
              <a:buClr>
                <a:srgbClr val="FBAD2B"/>
              </a:buClr>
              <a:buSzPct val="100000"/>
              <a:buFont typeface="Arial"/>
              <a:buChar char="●"/>
            </a:pPr>
            <a:r>
              <a:rPr lang="da"/>
              <a:t>Pædagogiske ledelsesværktøjer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da"/>
              <a:t>Tydelige didaktiske/taktiske formål fx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FBAD2B"/>
              </a:buClr>
              <a:buSzPct val="100000"/>
              <a:buFont typeface="Arial"/>
              <a:buChar char="●"/>
            </a:pPr>
            <a:r>
              <a:rPr lang="da"/>
              <a:t>Effektiv læring</a:t>
            </a:r>
          </a:p>
          <a:p>
            <a:pPr rtl="0" lvl="0" indent="-419100" marL="457200">
              <a:spcBef>
                <a:spcPts val="0"/>
              </a:spcBef>
              <a:buClr>
                <a:srgbClr val="FBAD2B"/>
              </a:buClr>
              <a:buSzPct val="100000"/>
              <a:buFont typeface="Arial"/>
              <a:buChar char="●"/>
            </a:pPr>
            <a:r>
              <a:rPr lang="da"/>
              <a:t>Differentiering</a:t>
            </a:r>
          </a:p>
          <a:p>
            <a:pPr rtl="0" lvl="0" indent="-419100" marL="457200">
              <a:spcBef>
                <a:spcPts val="0"/>
              </a:spcBef>
              <a:buClr>
                <a:srgbClr val="FBAD2B"/>
              </a:buClr>
              <a:buSzPct val="100000"/>
              <a:buFont typeface="Arial"/>
              <a:buChar char="●"/>
            </a:pPr>
            <a:r>
              <a:rPr lang="da"/>
              <a:t>Praksisnærhed</a:t>
            </a:r>
          </a:p>
          <a:p>
            <a:pPr rtl="0" lvl="0" indent="-419100" marL="457200">
              <a:spcBef>
                <a:spcPts val="0"/>
              </a:spcBef>
              <a:buClr>
                <a:srgbClr val="FBAD2B"/>
              </a:buClr>
              <a:buSzPct val="100000"/>
              <a:buFont typeface="Arial"/>
              <a:buChar char="●"/>
            </a:pPr>
            <a:r>
              <a:rPr lang="da"/>
              <a:t>bevægelse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a"/>
              <a:t>Strategisk forankring..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2749125"/>
            <a:ext cy="3729100" cx="52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a"/>
              <a:t>Strategiske perspektiver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1200125" x="711200"/>
            <a:ext cy="3725699" cx="7571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rgbClr val="FBAD2B"/>
              </a:buClr>
              <a:buSzPct val="100000"/>
              <a:buFont typeface="Arial"/>
              <a:buChar char="●"/>
            </a:pPr>
            <a:r>
              <a:rPr lang="da"/>
              <a:t>Øget bidrag til værdikæden</a:t>
            </a:r>
          </a:p>
          <a:p>
            <a:pPr rtl="0" lvl="0" indent="-419100" marL="457200">
              <a:spcBef>
                <a:spcPts val="0"/>
              </a:spcBef>
              <a:buClr>
                <a:srgbClr val="FBAD2B"/>
              </a:buClr>
              <a:buSzPct val="100000"/>
              <a:buFont typeface="Arial"/>
              <a:buChar char="●"/>
            </a:pPr>
            <a:r>
              <a:rPr lang="da"/>
              <a:t>Forandringsmotor</a:t>
            </a:r>
          </a:p>
          <a:p>
            <a:pPr rtl="0" lvl="0" indent="-419100" marL="457200">
              <a:spcBef>
                <a:spcPts val="0"/>
              </a:spcBef>
              <a:buClr>
                <a:srgbClr val="FBAD2B"/>
              </a:buClr>
              <a:buSzPct val="100000"/>
              <a:buFont typeface="Arial"/>
              <a:buChar char="●"/>
            </a:pPr>
            <a:r>
              <a:rPr lang="da"/>
              <a:t>Pædagogiske ledelsesværktøjer</a:t>
            </a:r>
          </a:p>
          <a:p>
            <a:pPr lvl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y="708900" x="329375"/>
            <a:ext cy="3725699" cx="8411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FBAD2B"/>
              </a:buClr>
              <a:buSzPct val="100000"/>
              <a:buFont typeface="Arial"/>
              <a:buChar char="●"/>
            </a:pPr>
            <a:r>
              <a:rPr lang="da"/>
              <a:t>Sammenhæng med andre sys/services</a:t>
            </a:r>
          </a:p>
          <a:p>
            <a:pPr rtl="0" lvl="0" indent="-419100" marL="457200">
              <a:spcBef>
                <a:spcPts val="0"/>
              </a:spcBef>
              <a:buClr>
                <a:srgbClr val="FBAD2B"/>
              </a:buClr>
              <a:buSzPct val="100000"/>
              <a:buFont typeface="Arial"/>
              <a:buChar char="●"/>
            </a:pPr>
            <a:r>
              <a:rPr lang="da"/>
              <a:t>Principper for videndeling </a:t>
            </a:r>
          </a:p>
          <a:p>
            <a:pPr rtl="0" lvl="0" indent="-419100" marL="457200">
              <a:spcBef>
                <a:spcPts val="0"/>
              </a:spcBef>
              <a:buClr>
                <a:srgbClr val="FBAD2B"/>
              </a:buClr>
              <a:buSzPct val="100000"/>
              <a:buFont typeface="Arial"/>
              <a:buChar char="●"/>
            </a:pPr>
            <a:r>
              <a:rPr lang="da"/>
              <a:t>Principper for lærersamarbejde om forløb</a:t>
            </a:r>
          </a:p>
          <a:p>
            <a:pPr rtl="0" lvl="0" indent="-419100" marL="457200">
              <a:spcBef>
                <a:spcPts val="0"/>
              </a:spcBef>
              <a:buClr>
                <a:srgbClr val="FBAD2B"/>
              </a:buClr>
              <a:buSzPct val="100000"/>
              <a:buFont typeface="Arial"/>
              <a:buChar char="●"/>
            </a:pPr>
            <a:r>
              <a:rPr lang="da"/>
              <a:t>Organiserings- og implementeringsplan</a:t>
            </a:r>
          </a:p>
          <a:p>
            <a:pPr rtl="0" lvl="1" indent="-381000" marL="914400">
              <a:spcBef>
                <a:spcPts val="0"/>
              </a:spcBef>
              <a:buClr>
                <a:srgbClr val="FBAD2B"/>
              </a:buClr>
              <a:buSzPct val="80000"/>
              <a:buFont typeface="Courier New"/>
              <a:buChar char="o"/>
            </a:pPr>
            <a:r>
              <a:rPr sz="3000" lang="da"/>
              <a:t>IT-pædagogisk support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a"/>
              <a:t>Go get IT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34825" x="1345375"/>
            <a:ext cy="2738749" cx="73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y="299725" x="469900"/>
            <a:ext cy="711300" cx="6273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da"/>
              <a:t>Lige om lidt..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59477" x="6089624"/>
            <a:ext cy="2916824" cx="21876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y="527750" x="510825"/>
            <a:ext cy="846600" cx="650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da"/>
              <a:t>Indtryk fra årets Bett-show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724" x="2362949"/>
            <a:ext cy="3571197" cx="476162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y="336075" x="1534275"/>
            <a:ext cy="686700" cx="5932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da"/>
              <a:t>Bett - 2015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3125" x="1538225"/>
            <a:ext cy="4357250" cx="580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t="0" b="25283" r="0" l="0"/>
          <a:stretch/>
        </p:blipFill>
        <p:spPr>
          <a:xfrm>
            <a:off y="444650" x="793050"/>
            <a:ext cy="4025748" cx="7184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8974" x="1738625"/>
            <a:ext cy="4250076" cx="5666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22262" x="1965000"/>
            <a:ext cy="3698976" cx="493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