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90" r:id="rId5"/>
    <p:sldId id="280" r:id="rId6"/>
    <p:sldId id="289" r:id="rId7"/>
    <p:sldId id="281" r:id="rId8"/>
    <p:sldId id="282" r:id="rId9"/>
    <p:sldId id="287" r:id="rId10"/>
    <p:sldId id="283" r:id="rId11"/>
    <p:sldId id="270" r:id="rId12"/>
    <p:sldId id="271" r:id="rId13"/>
    <p:sldId id="284" r:id="rId14"/>
    <p:sldId id="285" r:id="rId15"/>
    <p:sldId id="288" r:id="rId16"/>
  </p:sldIdLst>
  <p:sldSz cx="9144000" cy="6858000" type="screen4x3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0066"/>
    <a:srgbClr val="99CC00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4" autoAdjust="0"/>
    <p:restoredTop sz="84852" autoAdjust="0"/>
  </p:normalViewPr>
  <p:slideViewPr>
    <p:cSldViewPr>
      <p:cViewPr>
        <p:scale>
          <a:sx n="80" d="100"/>
          <a:sy n="80" d="100"/>
        </p:scale>
        <p:origin x="-179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86538-C15C-44B0-9AAB-2354895EDC63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A3DE1-3EE3-437B-8BF8-EBA4749EFD6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615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C166A-0294-4701-B5D8-577862511141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D232D-7871-484E-A742-AFECD10FFB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4920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F380E-00BE-4700-95D7-EF06CBD7CCFC}" type="slidenum">
              <a:rPr lang="da-DK" smtClean="0"/>
              <a:pPr>
                <a:defRPr/>
              </a:pPr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434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F380E-00BE-4700-95D7-EF06CBD7CCFC}" type="slidenum">
              <a:rPr lang="da-DK" smtClean="0"/>
              <a:pPr>
                <a:defRPr/>
              </a:pPr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434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F380E-00BE-4700-95D7-EF06CBD7CCFC}" type="slidenum">
              <a:rPr lang="da-DK" smtClean="0"/>
              <a:pPr>
                <a:defRPr/>
              </a:pPr>
              <a:t>11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434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F380E-00BE-4700-95D7-EF06CBD7CCFC}" type="slidenum">
              <a:rPr lang="da-DK" smtClean="0"/>
              <a:pPr>
                <a:defRPr/>
              </a:pPr>
              <a:t>12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434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aseline="0" dirty="0" smtClean="0"/>
              <a:t>*</a:t>
            </a:r>
            <a:r>
              <a:rPr lang="da-DK" baseline="0" dirty="0" err="1" smtClean="0"/>
              <a:t>Flatrate</a:t>
            </a:r>
            <a:r>
              <a:rPr lang="da-DK" baseline="0" dirty="0" smtClean="0"/>
              <a:t>, nøgler og licenser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F380E-00BE-4700-95D7-EF06CBD7CCFC}" type="slidenum">
              <a:rPr lang="da-DK" smtClean="0"/>
              <a:pPr>
                <a:defRPr/>
              </a:pPr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434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F380E-00BE-4700-95D7-EF06CBD7CCFC}" type="slidenum">
              <a:rPr lang="da-DK" smtClean="0"/>
              <a:pPr>
                <a:defRPr/>
              </a:pPr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434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F380E-00BE-4700-95D7-EF06CBD7CCFC}" type="slidenum">
              <a:rPr lang="da-DK" smtClean="0"/>
              <a:pPr>
                <a:defRPr/>
              </a:pPr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434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F380E-00BE-4700-95D7-EF06CBD7CCFC}" type="slidenum">
              <a:rPr lang="da-DK" smtClean="0"/>
              <a:pPr>
                <a:defRPr/>
              </a:pPr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434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F380E-00BE-4700-95D7-EF06CBD7CCFC}" type="slidenum">
              <a:rPr lang="da-DK" smtClean="0"/>
              <a:pPr>
                <a:defRPr/>
              </a:pPr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434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F380E-00BE-4700-95D7-EF06CBD7CCFC}" type="slidenum">
              <a:rPr lang="da-DK" smtClean="0"/>
              <a:pPr>
                <a:defRPr/>
              </a:pPr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434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CECE5-FF37-4EC8-81CB-A2EFA2BA6899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6896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D232D-7871-484E-A742-AFECD10FFB76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0194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652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686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097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62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857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300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599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47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462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649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081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0B00-FC49-4FC9-89E9-3C18072A27E4}" type="datetimeFigureOut">
              <a:rPr lang="da-DK" smtClean="0"/>
              <a:t>12-03-2015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35EAB-42D9-4A0C-8F3E-7E8B949AA2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030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5"/>
          <p:cNvSpPr>
            <a:spLocks/>
          </p:cNvSpPr>
          <p:nvPr/>
        </p:nvSpPr>
        <p:spPr bwMode="auto">
          <a:xfrm>
            <a:off x="323850" y="2415"/>
            <a:ext cx="8352606" cy="6381328"/>
          </a:xfrm>
          <a:custGeom>
            <a:avLst/>
            <a:gdLst>
              <a:gd name="T0" fmla="*/ 2147483647 w 3540"/>
              <a:gd name="T1" fmla="*/ 0 h 3611"/>
              <a:gd name="T2" fmla="*/ 2147483647 w 3540"/>
              <a:gd name="T3" fmla="*/ 0 h 3611"/>
              <a:gd name="T4" fmla="*/ 2147483647 w 3540"/>
              <a:gd name="T5" fmla="*/ 2147483647 h 3611"/>
              <a:gd name="T6" fmla="*/ 2147483647 w 3540"/>
              <a:gd name="T7" fmla="*/ 2147483647 h 3611"/>
              <a:gd name="T8" fmla="*/ 2147483647 w 3540"/>
              <a:gd name="T9" fmla="*/ 2147483647 h 3611"/>
              <a:gd name="T10" fmla="*/ 2147483647 w 3540"/>
              <a:gd name="T11" fmla="*/ 2147483647 h 3611"/>
              <a:gd name="T12" fmla="*/ 2147483647 w 3540"/>
              <a:gd name="T13" fmla="*/ 2147483647 h 3611"/>
              <a:gd name="T14" fmla="*/ 2147483647 w 3540"/>
              <a:gd name="T15" fmla="*/ 2147483647 h 3611"/>
              <a:gd name="T16" fmla="*/ 2147483647 w 3540"/>
              <a:gd name="T17" fmla="*/ 2147483647 h 3611"/>
              <a:gd name="T18" fmla="*/ 2147483647 w 3540"/>
              <a:gd name="T19" fmla="*/ 0 h 36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40"/>
              <a:gd name="T31" fmla="*/ 0 h 3611"/>
              <a:gd name="T32" fmla="*/ 3540 w 3540"/>
              <a:gd name="T33" fmla="*/ 3611 h 36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40" h="3611">
                <a:moveTo>
                  <a:pt x="2" y="0"/>
                </a:moveTo>
                <a:lnTo>
                  <a:pt x="252" y="0"/>
                </a:lnTo>
                <a:lnTo>
                  <a:pt x="252" y="525"/>
                </a:lnTo>
                <a:cubicBezTo>
                  <a:pt x="252" y="525"/>
                  <a:pt x="251" y="708"/>
                  <a:pt x="435" y="708"/>
                </a:cubicBezTo>
                <a:cubicBezTo>
                  <a:pt x="1897" y="708"/>
                  <a:pt x="3359" y="708"/>
                  <a:pt x="3359" y="708"/>
                </a:cubicBezTo>
                <a:cubicBezTo>
                  <a:pt x="3359" y="708"/>
                  <a:pt x="3540" y="707"/>
                  <a:pt x="3540" y="890"/>
                </a:cubicBezTo>
                <a:cubicBezTo>
                  <a:pt x="3540" y="2250"/>
                  <a:pt x="3540" y="3611"/>
                  <a:pt x="3540" y="3611"/>
                </a:cubicBezTo>
                <a:cubicBezTo>
                  <a:pt x="3540" y="3611"/>
                  <a:pt x="1861" y="3611"/>
                  <a:pt x="183" y="3611"/>
                </a:cubicBezTo>
                <a:cubicBezTo>
                  <a:pt x="0" y="3611"/>
                  <a:pt x="3" y="3431"/>
                  <a:pt x="3" y="3431"/>
                </a:cubicBezTo>
                <a:lnTo>
                  <a:pt x="2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  <a:headEnd/>
            <a:tailEnd/>
          </a:ln>
        </p:spPr>
        <p:txBody>
          <a:bodyPr lIns="396000" tIns="1126800"/>
          <a:lstStyle/>
          <a:p>
            <a:endParaRPr lang="da-DK" dirty="0"/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7776864" cy="719138"/>
          </a:xfrm>
          <a:noFill/>
        </p:spPr>
        <p:txBody>
          <a:bodyPr>
            <a:normAutofit fontScale="90000"/>
          </a:bodyPr>
          <a:lstStyle/>
          <a:p>
            <a:r>
              <a:rPr lang="da-DK" sz="2800" b="1" dirty="0" smtClean="0"/>
              <a:t>Digitale læremidler som indkøbsområde</a:t>
            </a:r>
            <a:br>
              <a:rPr lang="da-DK" sz="2800" b="1" dirty="0" smtClean="0"/>
            </a:br>
            <a:r>
              <a:rPr lang="da-DK" sz="2200" dirty="0" smtClean="0"/>
              <a:t>Erik Schou, vicedirektør v. Tietgenskolen, Odense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39460" y="1500069"/>
            <a:ext cx="7504948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a-DK" sz="2000" dirty="0">
                <a:solidFill>
                  <a:schemeClr val="bg1"/>
                </a:solidFill>
              </a:rPr>
              <a:t>	</a:t>
            </a:r>
            <a:r>
              <a:rPr lang="da-DK" sz="2000" dirty="0"/>
              <a:t>	</a:t>
            </a:r>
          </a:p>
          <a:p>
            <a:endParaRPr lang="da-DK" dirty="0"/>
          </a:p>
          <a:p>
            <a:pPr lvl="1" eaLnBrk="0" hangingPunct="0">
              <a:spcAft>
                <a:spcPct val="50000"/>
              </a:spcAft>
            </a:pPr>
            <a:endParaRPr lang="da-DK" sz="1600" dirty="0" smtClean="0">
              <a:latin typeface="+mn-lt"/>
            </a:endParaRPr>
          </a:p>
          <a:p>
            <a:pPr lvl="1" eaLnBrk="0" hangingPunct="0">
              <a:spcAft>
                <a:spcPct val="50000"/>
              </a:spcAft>
            </a:pPr>
            <a:endParaRPr lang="da-DK" sz="1600" dirty="0">
              <a:latin typeface="+mn-lt"/>
            </a:endParaRPr>
          </a:p>
          <a:p>
            <a:pPr marL="800100" lvl="1" indent="-342900" eaLnBrk="0" hangingPunct="0">
              <a:spcAft>
                <a:spcPct val="50000"/>
              </a:spcAft>
              <a:buFont typeface="+mj-lt"/>
              <a:buAutoNum type="arabicPeriod"/>
            </a:pPr>
            <a:endParaRPr lang="da-DK" sz="1600" dirty="0" smtClean="0">
              <a:latin typeface="+mn-lt"/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1187624" y="1988840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  <a:p>
            <a:r>
              <a:rPr lang="da-DK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8800"/>
            <a:ext cx="7128792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3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5"/>
          <p:cNvSpPr>
            <a:spLocks/>
          </p:cNvSpPr>
          <p:nvPr/>
        </p:nvSpPr>
        <p:spPr bwMode="auto">
          <a:xfrm>
            <a:off x="323850" y="-11583"/>
            <a:ext cx="8352606" cy="6381328"/>
          </a:xfrm>
          <a:custGeom>
            <a:avLst/>
            <a:gdLst>
              <a:gd name="T0" fmla="*/ 2147483647 w 3540"/>
              <a:gd name="T1" fmla="*/ 0 h 3611"/>
              <a:gd name="T2" fmla="*/ 2147483647 w 3540"/>
              <a:gd name="T3" fmla="*/ 0 h 3611"/>
              <a:gd name="T4" fmla="*/ 2147483647 w 3540"/>
              <a:gd name="T5" fmla="*/ 2147483647 h 3611"/>
              <a:gd name="T6" fmla="*/ 2147483647 w 3540"/>
              <a:gd name="T7" fmla="*/ 2147483647 h 3611"/>
              <a:gd name="T8" fmla="*/ 2147483647 w 3540"/>
              <a:gd name="T9" fmla="*/ 2147483647 h 3611"/>
              <a:gd name="T10" fmla="*/ 2147483647 w 3540"/>
              <a:gd name="T11" fmla="*/ 2147483647 h 3611"/>
              <a:gd name="T12" fmla="*/ 2147483647 w 3540"/>
              <a:gd name="T13" fmla="*/ 2147483647 h 3611"/>
              <a:gd name="T14" fmla="*/ 2147483647 w 3540"/>
              <a:gd name="T15" fmla="*/ 2147483647 h 3611"/>
              <a:gd name="T16" fmla="*/ 2147483647 w 3540"/>
              <a:gd name="T17" fmla="*/ 2147483647 h 3611"/>
              <a:gd name="T18" fmla="*/ 2147483647 w 3540"/>
              <a:gd name="T19" fmla="*/ 0 h 36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40"/>
              <a:gd name="T31" fmla="*/ 0 h 3611"/>
              <a:gd name="T32" fmla="*/ 3540 w 3540"/>
              <a:gd name="T33" fmla="*/ 3611 h 36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40" h="3611">
                <a:moveTo>
                  <a:pt x="2" y="0"/>
                </a:moveTo>
                <a:lnTo>
                  <a:pt x="252" y="0"/>
                </a:lnTo>
                <a:lnTo>
                  <a:pt x="252" y="525"/>
                </a:lnTo>
                <a:cubicBezTo>
                  <a:pt x="252" y="525"/>
                  <a:pt x="251" y="708"/>
                  <a:pt x="435" y="708"/>
                </a:cubicBezTo>
                <a:cubicBezTo>
                  <a:pt x="1897" y="708"/>
                  <a:pt x="3359" y="708"/>
                  <a:pt x="3359" y="708"/>
                </a:cubicBezTo>
                <a:cubicBezTo>
                  <a:pt x="3359" y="708"/>
                  <a:pt x="3540" y="707"/>
                  <a:pt x="3540" y="890"/>
                </a:cubicBezTo>
                <a:cubicBezTo>
                  <a:pt x="3540" y="2250"/>
                  <a:pt x="3540" y="3611"/>
                  <a:pt x="3540" y="3611"/>
                </a:cubicBezTo>
                <a:cubicBezTo>
                  <a:pt x="3540" y="3611"/>
                  <a:pt x="1861" y="3611"/>
                  <a:pt x="183" y="3611"/>
                </a:cubicBezTo>
                <a:cubicBezTo>
                  <a:pt x="0" y="3611"/>
                  <a:pt x="3" y="3431"/>
                  <a:pt x="3" y="3431"/>
                </a:cubicBezTo>
                <a:lnTo>
                  <a:pt x="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lIns="396000" tIns="1126800"/>
          <a:lstStyle/>
          <a:p>
            <a:endParaRPr lang="da-DK" dirty="0"/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700963" cy="719138"/>
          </a:xfrm>
          <a:noFill/>
        </p:spPr>
        <p:txBody>
          <a:bodyPr>
            <a:normAutofit/>
          </a:bodyPr>
          <a:lstStyle/>
          <a:p>
            <a:pPr algn="l"/>
            <a:r>
              <a:rPr lang="da-DK" sz="2800" dirty="0" smtClean="0">
                <a:solidFill>
                  <a:schemeClr val="bg1">
                    <a:lumMod val="75000"/>
                  </a:schemeClr>
                </a:solidFill>
              </a:rPr>
              <a:t>Markedet og leverandørerne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83568" y="1268760"/>
            <a:ext cx="7590105" cy="466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a-DK" sz="2000" dirty="0">
                <a:solidFill>
                  <a:schemeClr val="bg1"/>
                </a:solidFill>
              </a:rPr>
              <a:t>	</a:t>
            </a:r>
            <a:r>
              <a:rPr lang="da-DK" sz="2000" dirty="0"/>
              <a:t>	</a:t>
            </a:r>
          </a:p>
          <a:p>
            <a:endParaRPr lang="da-DK" dirty="0" smtClean="0"/>
          </a:p>
        </p:txBody>
      </p:sp>
      <p:sp>
        <p:nvSpPr>
          <p:cNvPr id="3" name="Tekstboks 2"/>
          <p:cNvSpPr txBox="1"/>
          <p:nvPr/>
        </p:nvSpPr>
        <p:spPr>
          <a:xfrm>
            <a:off x="945138" y="2060848"/>
            <a:ext cx="770485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solidFill>
                  <a:srgbClr val="FF0000"/>
                </a:solidFill>
              </a:rPr>
              <a:t>Eksempler på platforme for køb, deling og udlån</a:t>
            </a:r>
            <a:r>
              <a:rPr lang="da-DK" sz="2000" dirty="0"/>
              <a:t>:</a:t>
            </a:r>
          </a:p>
          <a:p>
            <a:endParaRPr lang="da-DK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 smtClean="0"/>
              <a:t>Mateialeplatformen</a:t>
            </a:r>
            <a:r>
              <a:rPr lang="da-DK" dirty="0" smtClean="0"/>
              <a:t> (Katalog over læringsressourcer)</a:t>
            </a:r>
            <a:endParaRPr lang="da-DK" dirty="0"/>
          </a:p>
          <a:p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Undervisningsbanken (</a:t>
            </a:r>
            <a:r>
              <a:rPr lang="da-DK" dirty="0" err="1"/>
              <a:t>Praxis</a:t>
            </a:r>
            <a:r>
              <a:rPr lang="da-DK" dirty="0"/>
              <a:t>, Erhvervsskolernes Forlag)</a:t>
            </a:r>
          </a:p>
          <a:p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/>
              <a:t>Gymportalen</a:t>
            </a:r>
            <a:r>
              <a:rPr lang="da-DK" dirty="0"/>
              <a:t> (syv </a:t>
            </a:r>
            <a:r>
              <a:rPr lang="da-DK" dirty="0" smtClean="0"/>
              <a:t>forlag*)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Lån via CFU (Center for Undervisningsmidler</a:t>
            </a:r>
            <a:r>
              <a:rPr lang="da-DK" sz="2000" dirty="0" smtClean="0"/>
              <a:t>)</a:t>
            </a:r>
            <a:endParaRPr lang="da-DK" sz="2000" dirty="0"/>
          </a:p>
          <a:p>
            <a:endParaRPr lang="da-DK" sz="2000" b="1" dirty="0">
              <a:solidFill>
                <a:schemeClr val="bg1"/>
              </a:solidFill>
            </a:endParaRP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7151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5"/>
          <p:cNvSpPr>
            <a:spLocks/>
          </p:cNvSpPr>
          <p:nvPr/>
        </p:nvSpPr>
        <p:spPr bwMode="auto">
          <a:xfrm>
            <a:off x="359693" y="-1"/>
            <a:ext cx="8352606" cy="6265267"/>
          </a:xfrm>
          <a:custGeom>
            <a:avLst/>
            <a:gdLst>
              <a:gd name="T0" fmla="*/ 2147483647 w 3540"/>
              <a:gd name="T1" fmla="*/ 0 h 3611"/>
              <a:gd name="T2" fmla="*/ 2147483647 w 3540"/>
              <a:gd name="T3" fmla="*/ 0 h 3611"/>
              <a:gd name="T4" fmla="*/ 2147483647 w 3540"/>
              <a:gd name="T5" fmla="*/ 2147483647 h 3611"/>
              <a:gd name="T6" fmla="*/ 2147483647 w 3540"/>
              <a:gd name="T7" fmla="*/ 2147483647 h 3611"/>
              <a:gd name="T8" fmla="*/ 2147483647 w 3540"/>
              <a:gd name="T9" fmla="*/ 2147483647 h 3611"/>
              <a:gd name="T10" fmla="*/ 2147483647 w 3540"/>
              <a:gd name="T11" fmla="*/ 2147483647 h 3611"/>
              <a:gd name="T12" fmla="*/ 2147483647 w 3540"/>
              <a:gd name="T13" fmla="*/ 2147483647 h 3611"/>
              <a:gd name="T14" fmla="*/ 2147483647 w 3540"/>
              <a:gd name="T15" fmla="*/ 2147483647 h 3611"/>
              <a:gd name="T16" fmla="*/ 2147483647 w 3540"/>
              <a:gd name="T17" fmla="*/ 2147483647 h 3611"/>
              <a:gd name="T18" fmla="*/ 2147483647 w 3540"/>
              <a:gd name="T19" fmla="*/ 0 h 36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40"/>
              <a:gd name="T31" fmla="*/ 0 h 3611"/>
              <a:gd name="T32" fmla="*/ 3540 w 3540"/>
              <a:gd name="T33" fmla="*/ 3611 h 36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40" h="3611">
                <a:moveTo>
                  <a:pt x="2" y="0"/>
                </a:moveTo>
                <a:lnTo>
                  <a:pt x="252" y="0"/>
                </a:lnTo>
                <a:lnTo>
                  <a:pt x="252" y="525"/>
                </a:lnTo>
                <a:cubicBezTo>
                  <a:pt x="252" y="525"/>
                  <a:pt x="251" y="708"/>
                  <a:pt x="435" y="708"/>
                </a:cubicBezTo>
                <a:cubicBezTo>
                  <a:pt x="1897" y="708"/>
                  <a:pt x="3359" y="708"/>
                  <a:pt x="3359" y="708"/>
                </a:cubicBezTo>
                <a:cubicBezTo>
                  <a:pt x="3359" y="708"/>
                  <a:pt x="3540" y="707"/>
                  <a:pt x="3540" y="890"/>
                </a:cubicBezTo>
                <a:cubicBezTo>
                  <a:pt x="3540" y="2250"/>
                  <a:pt x="3540" y="3611"/>
                  <a:pt x="3540" y="3611"/>
                </a:cubicBezTo>
                <a:cubicBezTo>
                  <a:pt x="3540" y="3611"/>
                  <a:pt x="1861" y="3611"/>
                  <a:pt x="183" y="3611"/>
                </a:cubicBezTo>
                <a:cubicBezTo>
                  <a:pt x="0" y="3611"/>
                  <a:pt x="3" y="3431"/>
                  <a:pt x="3" y="3431"/>
                </a:cubicBezTo>
                <a:lnTo>
                  <a:pt x="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lIns="396000" tIns="1126800"/>
          <a:lstStyle/>
          <a:p>
            <a:endParaRPr lang="da-DK" dirty="0"/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700963" cy="719138"/>
          </a:xfrm>
          <a:noFill/>
        </p:spPr>
        <p:txBody>
          <a:bodyPr>
            <a:normAutofit/>
          </a:bodyPr>
          <a:lstStyle/>
          <a:p>
            <a:pPr algn="l"/>
            <a:r>
              <a:rPr lang="da-DK" sz="2800" dirty="0" smtClean="0">
                <a:solidFill>
                  <a:schemeClr val="bg1">
                    <a:lumMod val="75000"/>
                  </a:schemeClr>
                </a:solidFill>
              </a:rPr>
              <a:t>Markedet og leverandørerne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83569" y="1700808"/>
            <a:ext cx="252028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a-DK" sz="2000" dirty="0">
                <a:solidFill>
                  <a:schemeClr val="bg1"/>
                </a:solidFill>
              </a:rPr>
              <a:t>	</a:t>
            </a:r>
            <a:r>
              <a:rPr lang="da-DK" sz="2000" dirty="0"/>
              <a:t>	</a:t>
            </a:r>
          </a:p>
          <a:p>
            <a:endParaRPr lang="da-DK" dirty="0" smtClean="0"/>
          </a:p>
        </p:txBody>
      </p:sp>
      <p:sp>
        <p:nvSpPr>
          <p:cNvPr id="3" name="Tekstboks 2"/>
          <p:cNvSpPr txBox="1"/>
          <p:nvPr/>
        </p:nvSpPr>
        <p:spPr>
          <a:xfrm>
            <a:off x="4211960" y="1628799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000" b="1" dirty="0">
              <a:solidFill>
                <a:schemeClr val="bg1"/>
              </a:solidFill>
            </a:endParaRPr>
          </a:p>
          <a:p>
            <a:endParaRPr lang="da-DK" dirty="0"/>
          </a:p>
          <a:p>
            <a:endParaRPr lang="da-DK" dirty="0"/>
          </a:p>
        </p:txBody>
      </p:sp>
      <p:sp>
        <p:nvSpPr>
          <p:cNvPr id="2" name="Tekstboks 1"/>
          <p:cNvSpPr txBox="1"/>
          <p:nvPr/>
        </p:nvSpPr>
        <p:spPr>
          <a:xfrm>
            <a:off x="795658" y="1900282"/>
            <a:ext cx="3992366" cy="480131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Columbus </a:t>
            </a:r>
            <a:r>
              <a:rPr lang="da-DK" sz="1200" dirty="0" smtClean="0"/>
              <a:t>(samfundsfag)</a:t>
            </a:r>
            <a:endParaRPr lang="da-DK" sz="12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Frydenlund*</a:t>
            </a:r>
            <a:r>
              <a:rPr lang="da-DK" sz="1200" dirty="0" smtClean="0"/>
              <a:t>(bl.a. samfundsfag)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Go Forlag </a:t>
            </a:r>
            <a:r>
              <a:rPr lang="da-DK" sz="1200" dirty="0" smtClean="0"/>
              <a:t>(naturfag)</a:t>
            </a:r>
            <a:endParaRPr lang="da-DK" sz="12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Gyldendal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Haase &amp; Søn*</a:t>
            </a:r>
            <a:endParaRPr lang="da-DK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Lindhardt og Ringhof</a:t>
            </a:r>
            <a:r>
              <a:rPr lang="da-DK" sz="2000" dirty="0" smtClean="0"/>
              <a:t>* </a:t>
            </a:r>
            <a:r>
              <a:rPr lang="da-DK" sz="1200" dirty="0" smtClean="0"/>
              <a:t>(8 forlag, </a:t>
            </a:r>
            <a:r>
              <a:rPr lang="da-DK" sz="1200" dirty="0" err="1" smtClean="0"/>
              <a:t>bla</a:t>
            </a:r>
            <a:r>
              <a:rPr lang="da-DK" sz="1200" dirty="0" smtClean="0"/>
              <a:t>.. dansk for voksne og fremmedsprog)</a:t>
            </a:r>
            <a:endParaRPr lang="da-DK" sz="12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/>
              <a:t>LMFK-forlaget</a:t>
            </a:r>
            <a:r>
              <a:rPr lang="da-DK" sz="2000" dirty="0" smtClean="0"/>
              <a:t>*</a:t>
            </a:r>
            <a:r>
              <a:rPr lang="da-DK" sz="1200" dirty="0" smtClean="0"/>
              <a:t>(fysik, mat, kemi)</a:t>
            </a:r>
            <a:endParaRPr lang="da-DK" sz="1200" dirty="0"/>
          </a:p>
          <a:p>
            <a:pPr>
              <a:lnSpc>
                <a:spcPct val="150000"/>
              </a:lnSpc>
            </a:pPr>
            <a:endParaRPr lang="da-DK" sz="2000" dirty="0"/>
          </a:p>
          <a:p>
            <a:pPr>
              <a:lnSpc>
                <a:spcPct val="150000"/>
              </a:lnSpc>
            </a:pPr>
            <a:endParaRPr lang="da-DK" sz="2000" dirty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539552" y="1362254"/>
            <a:ext cx="84969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solidFill>
                  <a:srgbClr val="FF0000"/>
                </a:solidFill>
              </a:rPr>
              <a:t>Udvalg af leverandører af digitale </a:t>
            </a:r>
            <a:r>
              <a:rPr lang="da-DK" sz="2000" b="1" dirty="0" smtClean="0">
                <a:solidFill>
                  <a:srgbClr val="FF0000"/>
                </a:solidFill>
              </a:rPr>
              <a:t>læremidler </a:t>
            </a:r>
            <a:r>
              <a:rPr lang="da-DK" sz="2000" b="1" dirty="0">
                <a:solidFill>
                  <a:srgbClr val="FF0000"/>
                </a:solidFill>
              </a:rPr>
              <a:t>til de selvejende institutioner:</a:t>
            </a:r>
            <a:endParaRPr lang="da-DK" sz="2000" b="1" dirty="0"/>
          </a:p>
          <a:p>
            <a:endParaRPr lang="da-DK" dirty="0"/>
          </a:p>
        </p:txBody>
      </p:sp>
      <p:sp>
        <p:nvSpPr>
          <p:cNvPr id="6" name="Tekstboks 5"/>
          <p:cNvSpPr txBox="1"/>
          <p:nvPr/>
        </p:nvSpPr>
        <p:spPr>
          <a:xfrm>
            <a:off x="4860032" y="1905714"/>
            <a:ext cx="36362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err="1" smtClean="0"/>
              <a:t>Nucleus</a:t>
            </a:r>
            <a:r>
              <a:rPr lang="da-DK" sz="2000" dirty="0" smtClean="0"/>
              <a:t>*</a:t>
            </a:r>
            <a:r>
              <a:rPr lang="da-DK" sz="1200" dirty="0" smtClean="0"/>
              <a:t>(biologi, biotek)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err="1" smtClean="0"/>
              <a:t>Praxis</a:t>
            </a:r>
            <a:r>
              <a:rPr lang="da-DK" sz="2000" dirty="0" smtClean="0"/>
              <a:t>* </a:t>
            </a:r>
            <a:r>
              <a:rPr lang="da-DK" sz="1200" dirty="0" smtClean="0"/>
              <a:t>(Erhvervsskolernes  forlag)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Systime*</a:t>
            </a:r>
            <a:endParaRPr lang="da-DK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Trojka </a:t>
            </a:r>
            <a:r>
              <a:rPr lang="da-DK" sz="1200" dirty="0" smtClean="0"/>
              <a:t>(merkantilt)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TUR-forlag </a:t>
            </a:r>
            <a:r>
              <a:rPr lang="da-DK" sz="1200" dirty="0" smtClean="0"/>
              <a:t>(transportfag)</a:t>
            </a:r>
            <a:endParaRPr lang="da-DK" sz="12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2000" dirty="0" smtClean="0"/>
              <a:t>Uhrskov </a:t>
            </a:r>
            <a:r>
              <a:rPr lang="da-DK" sz="1200" dirty="0" smtClean="0"/>
              <a:t>(CAD)</a:t>
            </a:r>
          </a:p>
          <a:p>
            <a:endParaRPr lang="da-DK" dirty="0" smtClean="0"/>
          </a:p>
          <a:p>
            <a:r>
              <a:rPr lang="da-DK" dirty="0" smtClean="0"/>
              <a:t>		* </a:t>
            </a:r>
            <a:r>
              <a:rPr lang="da-DK" sz="1600" dirty="0" err="1" smtClean="0"/>
              <a:t>Gymportalen</a:t>
            </a: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391509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5"/>
          <p:cNvSpPr>
            <a:spLocks/>
          </p:cNvSpPr>
          <p:nvPr/>
        </p:nvSpPr>
        <p:spPr bwMode="auto">
          <a:xfrm>
            <a:off x="323850" y="-11583"/>
            <a:ext cx="8352606" cy="6381328"/>
          </a:xfrm>
          <a:custGeom>
            <a:avLst/>
            <a:gdLst>
              <a:gd name="T0" fmla="*/ 2147483647 w 3540"/>
              <a:gd name="T1" fmla="*/ 0 h 3611"/>
              <a:gd name="T2" fmla="*/ 2147483647 w 3540"/>
              <a:gd name="T3" fmla="*/ 0 h 3611"/>
              <a:gd name="T4" fmla="*/ 2147483647 w 3540"/>
              <a:gd name="T5" fmla="*/ 2147483647 h 3611"/>
              <a:gd name="T6" fmla="*/ 2147483647 w 3540"/>
              <a:gd name="T7" fmla="*/ 2147483647 h 3611"/>
              <a:gd name="T8" fmla="*/ 2147483647 w 3540"/>
              <a:gd name="T9" fmla="*/ 2147483647 h 3611"/>
              <a:gd name="T10" fmla="*/ 2147483647 w 3540"/>
              <a:gd name="T11" fmla="*/ 2147483647 h 3611"/>
              <a:gd name="T12" fmla="*/ 2147483647 w 3540"/>
              <a:gd name="T13" fmla="*/ 2147483647 h 3611"/>
              <a:gd name="T14" fmla="*/ 2147483647 w 3540"/>
              <a:gd name="T15" fmla="*/ 2147483647 h 3611"/>
              <a:gd name="T16" fmla="*/ 2147483647 w 3540"/>
              <a:gd name="T17" fmla="*/ 2147483647 h 3611"/>
              <a:gd name="T18" fmla="*/ 2147483647 w 3540"/>
              <a:gd name="T19" fmla="*/ 0 h 36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40"/>
              <a:gd name="T31" fmla="*/ 0 h 3611"/>
              <a:gd name="T32" fmla="*/ 3540 w 3540"/>
              <a:gd name="T33" fmla="*/ 3611 h 36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40" h="3611">
                <a:moveTo>
                  <a:pt x="2" y="0"/>
                </a:moveTo>
                <a:lnTo>
                  <a:pt x="252" y="0"/>
                </a:lnTo>
                <a:lnTo>
                  <a:pt x="252" y="525"/>
                </a:lnTo>
                <a:cubicBezTo>
                  <a:pt x="252" y="525"/>
                  <a:pt x="251" y="708"/>
                  <a:pt x="435" y="708"/>
                </a:cubicBezTo>
                <a:cubicBezTo>
                  <a:pt x="1897" y="708"/>
                  <a:pt x="3359" y="708"/>
                  <a:pt x="3359" y="708"/>
                </a:cubicBezTo>
                <a:cubicBezTo>
                  <a:pt x="3359" y="708"/>
                  <a:pt x="3540" y="707"/>
                  <a:pt x="3540" y="890"/>
                </a:cubicBezTo>
                <a:cubicBezTo>
                  <a:pt x="3540" y="2250"/>
                  <a:pt x="3540" y="3611"/>
                  <a:pt x="3540" y="3611"/>
                </a:cubicBezTo>
                <a:cubicBezTo>
                  <a:pt x="3540" y="3611"/>
                  <a:pt x="1861" y="3611"/>
                  <a:pt x="183" y="3611"/>
                </a:cubicBezTo>
                <a:cubicBezTo>
                  <a:pt x="0" y="3611"/>
                  <a:pt x="3" y="3431"/>
                  <a:pt x="3" y="3431"/>
                </a:cubicBezTo>
                <a:lnTo>
                  <a:pt x="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lIns="396000" tIns="1126800"/>
          <a:lstStyle/>
          <a:p>
            <a:endParaRPr lang="da-DK" dirty="0"/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700963" cy="719138"/>
          </a:xfrm>
          <a:noFill/>
        </p:spPr>
        <p:txBody>
          <a:bodyPr>
            <a:normAutofit/>
          </a:bodyPr>
          <a:lstStyle/>
          <a:p>
            <a:pPr algn="l"/>
            <a:r>
              <a:rPr lang="da-DK" sz="2800" dirty="0" smtClean="0">
                <a:solidFill>
                  <a:schemeClr val="bg1">
                    <a:lumMod val="75000"/>
                  </a:schemeClr>
                </a:solidFill>
              </a:rPr>
              <a:t>Kom tættere på det digitale læremiddel 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83568" y="1268760"/>
            <a:ext cx="7590105" cy="466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a-DK" sz="2000" dirty="0">
                <a:solidFill>
                  <a:schemeClr val="bg1"/>
                </a:solidFill>
              </a:rPr>
              <a:t>	</a:t>
            </a:r>
            <a:r>
              <a:rPr lang="da-DK" sz="2000" dirty="0"/>
              <a:t>	</a:t>
            </a:r>
          </a:p>
          <a:p>
            <a:endParaRPr lang="da-DK" dirty="0" smtClean="0"/>
          </a:p>
        </p:txBody>
      </p:sp>
      <p:sp>
        <p:nvSpPr>
          <p:cNvPr id="3" name="Tekstboks 2"/>
          <p:cNvSpPr txBox="1"/>
          <p:nvPr/>
        </p:nvSpPr>
        <p:spPr>
          <a:xfrm>
            <a:off x="683568" y="1628800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000" b="1" dirty="0">
              <a:solidFill>
                <a:schemeClr val="bg1"/>
              </a:solidFill>
            </a:endParaRPr>
          </a:p>
          <a:p>
            <a:endParaRPr lang="da-DK" dirty="0"/>
          </a:p>
          <a:p>
            <a:endParaRPr lang="da-DK" dirty="0"/>
          </a:p>
        </p:txBody>
      </p:sp>
      <p:sp>
        <p:nvSpPr>
          <p:cNvPr id="2" name="Tekstboks 1"/>
          <p:cNvSpPr txBox="1"/>
          <p:nvPr/>
        </p:nvSpPr>
        <p:spPr>
          <a:xfrm>
            <a:off x="853916" y="1644824"/>
            <a:ext cx="775053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rgbClr val="FF0000"/>
                </a:solidFill>
              </a:rPr>
              <a:t>Spørgsmål du bør stille for en teknisk afklaring, inden du køber ind:</a:t>
            </a:r>
          </a:p>
          <a:p>
            <a:endParaRPr lang="da-DK" b="1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dirty="0" smtClean="0"/>
              <a:t>Kan det afvikles på pc/bærbar (Windows, Linux, OS X)?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dirty="0" smtClean="0"/>
              <a:t>Kan </a:t>
            </a:r>
            <a:r>
              <a:rPr lang="da-DK" dirty="0"/>
              <a:t>det afvikles på </a:t>
            </a:r>
            <a:r>
              <a:rPr lang="da-DK" dirty="0" smtClean="0"/>
              <a:t>tablets og smartphones (IOS, Androide, Windows)?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dirty="0" smtClean="0"/>
              <a:t>Hvilke gængse web-browsere kan læremidlet afvikles i (Explorer, </a:t>
            </a:r>
            <a:r>
              <a:rPr lang="da-DK" dirty="0" err="1" smtClean="0"/>
              <a:t>Chrome</a:t>
            </a:r>
            <a:r>
              <a:rPr lang="da-DK" dirty="0" smtClean="0"/>
              <a:t>, Safari, </a:t>
            </a:r>
            <a:r>
              <a:rPr lang="da-DK" dirty="0" err="1" smtClean="0"/>
              <a:t>Firefox</a:t>
            </a:r>
            <a:r>
              <a:rPr lang="da-DK" dirty="0" smtClean="0"/>
              <a:t>)?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dirty="0"/>
              <a:t>Stiller det digitale læremiddel særlige krav til </a:t>
            </a:r>
            <a:r>
              <a:rPr lang="da-DK" dirty="0" smtClean="0"/>
              <a:t>udstyret og netværket?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a-DK" dirty="0" smtClean="0"/>
              <a:t>Hvordan organiseres undervisningen (for smidig, teknisk afvikling)</a:t>
            </a:r>
            <a:endParaRPr lang="da-DK" dirty="0"/>
          </a:p>
          <a:p>
            <a:pPr>
              <a:lnSpc>
                <a:spcPct val="150000"/>
              </a:lnSpc>
            </a:pPr>
            <a:endParaRPr lang="da-DK" sz="20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2921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5"/>
          <p:cNvSpPr>
            <a:spLocks/>
          </p:cNvSpPr>
          <p:nvPr/>
        </p:nvSpPr>
        <p:spPr bwMode="auto">
          <a:xfrm>
            <a:off x="323850" y="-11583"/>
            <a:ext cx="8352606" cy="6381328"/>
          </a:xfrm>
          <a:custGeom>
            <a:avLst/>
            <a:gdLst>
              <a:gd name="T0" fmla="*/ 2147483647 w 3540"/>
              <a:gd name="T1" fmla="*/ 0 h 3611"/>
              <a:gd name="T2" fmla="*/ 2147483647 w 3540"/>
              <a:gd name="T3" fmla="*/ 0 h 3611"/>
              <a:gd name="T4" fmla="*/ 2147483647 w 3540"/>
              <a:gd name="T5" fmla="*/ 2147483647 h 3611"/>
              <a:gd name="T6" fmla="*/ 2147483647 w 3540"/>
              <a:gd name="T7" fmla="*/ 2147483647 h 3611"/>
              <a:gd name="T8" fmla="*/ 2147483647 w 3540"/>
              <a:gd name="T9" fmla="*/ 2147483647 h 3611"/>
              <a:gd name="T10" fmla="*/ 2147483647 w 3540"/>
              <a:gd name="T11" fmla="*/ 2147483647 h 3611"/>
              <a:gd name="T12" fmla="*/ 2147483647 w 3540"/>
              <a:gd name="T13" fmla="*/ 2147483647 h 3611"/>
              <a:gd name="T14" fmla="*/ 2147483647 w 3540"/>
              <a:gd name="T15" fmla="*/ 2147483647 h 3611"/>
              <a:gd name="T16" fmla="*/ 2147483647 w 3540"/>
              <a:gd name="T17" fmla="*/ 2147483647 h 3611"/>
              <a:gd name="T18" fmla="*/ 2147483647 w 3540"/>
              <a:gd name="T19" fmla="*/ 0 h 36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40"/>
              <a:gd name="T31" fmla="*/ 0 h 3611"/>
              <a:gd name="T32" fmla="*/ 3540 w 3540"/>
              <a:gd name="T33" fmla="*/ 3611 h 36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40" h="3611">
                <a:moveTo>
                  <a:pt x="2" y="0"/>
                </a:moveTo>
                <a:lnTo>
                  <a:pt x="252" y="0"/>
                </a:lnTo>
                <a:lnTo>
                  <a:pt x="252" y="525"/>
                </a:lnTo>
                <a:cubicBezTo>
                  <a:pt x="252" y="525"/>
                  <a:pt x="251" y="708"/>
                  <a:pt x="435" y="708"/>
                </a:cubicBezTo>
                <a:cubicBezTo>
                  <a:pt x="1897" y="708"/>
                  <a:pt x="3359" y="708"/>
                  <a:pt x="3359" y="708"/>
                </a:cubicBezTo>
                <a:cubicBezTo>
                  <a:pt x="3359" y="708"/>
                  <a:pt x="3540" y="707"/>
                  <a:pt x="3540" y="890"/>
                </a:cubicBezTo>
                <a:cubicBezTo>
                  <a:pt x="3540" y="2250"/>
                  <a:pt x="3540" y="3611"/>
                  <a:pt x="3540" y="3611"/>
                </a:cubicBezTo>
                <a:cubicBezTo>
                  <a:pt x="3540" y="3611"/>
                  <a:pt x="1861" y="3611"/>
                  <a:pt x="183" y="3611"/>
                </a:cubicBezTo>
                <a:cubicBezTo>
                  <a:pt x="0" y="3611"/>
                  <a:pt x="3" y="3431"/>
                  <a:pt x="3" y="3431"/>
                </a:cubicBezTo>
                <a:lnTo>
                  <a:pt x="2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  <a:headEnd/>
            <a:tailEnd/>
          </a:ln>
        </p:spPr>
        <p:txBody>
          <a:bodyPr lIns="396000" tIns="1126800"/>
          <a:lstStyle/>
          <a:p>
            <a:endParaRPr lang="da-DK" dirty="0"/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title"/>
          </p:nvPr>
        </p:nvSpPr>
        <p:spPr>
          <a:xfrm>
            <a:off x="911024" y="116632"/>
            <a:ext cx="7776864" cy="719138"/>
          </a:xfrm>
          <a:noFill/>
        </p:spPr>
        <p:txBody>
          <a:bodyPr>
            <a:normAutofit/>
          </a:bodyPr>
          <a:lstStyle/>
          <a:p>
            <a:r>
              <a:rPr lang="da-DK" sz="2500" b="1" dirty="0" smtClean="0"/>
              <a:t>Digitale læremidler som indkøbsområde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39460" y="1500069"/>
            <a:ext cx="7504948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a-DK" sz="2000" dirty="0">
                <a:solidFill>
                  <a:schemeClr val="bg1"/>
                </a:solidFill>
              </a:rPr>
              <a:t>	</a:t>
            </a:r>
            <a:r>
              <a:rPr lang="da-DK" sz="2000" dirty="0"/>
              <a:t>	</a:t>
            </a:r>
          </a:p>
          <a:p>
            <a:endParaRPr lang="da-DK" dirty="0"/>
          </a:p>
          <a:p>
            <a:pPr lvl="1" eaLnBrk="0" hangingPunct="0">
              <a:spcAft>
                <a:spcPct val="50000"/>
              </a:spcAft>
            </a:pPr>
            <a:endParaRPr lang="da-DK" sz="1600" dirty="0" smtClean="0">
              <a:latin typeface="+mn-lt"/>
            </a:endParaRPr>
          </a:p>
          <a:p>
            <a:pPr lvl="1" eaLnBrk="0" hangingPunct="0">
              <a:spcAft>
                <a:spcPct val="50000"/>
              </a:spcAft>
            </a:pPr>
            <a:endParaRPr lang="da-DK" sz="1600" dirty="0">
              <a:latin typeface="+mn-lt"/>
            </a:endParaRPr>
          </a:p>
          <a:p>
            <a:pPr marL="800100" lvl="1" indent="-342900" eaLnBrk="0" hangingPunct="0">
              <a:spcAft>
                <a:spcPct val="50000"/>
              </a:spcAft>
              <a:buFont typeface="+mj-lt"/>
              <a:buAutoNum type="arabicPeriod"/>
            </a:pPr>
            <a:endParaRPr lang="da-DK" sz="1600" dirty="0" smtClean="0">
              <a:latin typeface="+mn-lt"/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1061126" y="1718131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  <p:sp>
        <p:nvSpPr>
          <p:cNvPr id="2" name="Tekstboks 1"/>
          <p:cNvSpPr txBox="1"/>
          <p:nvPr/>
        </p:nvSpPr>
        <p:spPr>
          <a:xfrm>
            <a:off x="971600" y="1718131"/>
            <a:ext cx="7272808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Det </a:t>
            </a:r>
            <a:r>
              <a:rPr lang="da-DK" dirty="0"/>
              <a:t>elektroniske klasseværelse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i-bøger/web-bøger, e-bøger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Prismodeller</a:t>
            </a: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Nøgler og licenser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Overvejelserne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Markedet og leverandørerne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Udstyret, netværk og undervisningsorganiseringen</a:t>
            </a: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  <a:p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836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5"/>
          <p:cNvSpPr>
            <a:spLocks/>
          </p:cNvSpPr>
          <p:nvPr/>
        </p:nvSpPr>
        <p:spPr bwMode="auto">
          <a:xfrm>
            <a:off x="323850" y="0"/>
            <a:ext cx="8352606" cy="6281936"/>
          </a:xfrm>
          <a:custGeom>
            <a:avLst/>
            <a:gdLst>
              <a:gd name="T0" fmla="*/ 2147483647 w 3540"/>
              <a:gd name="T1" fmla="*/ 0 h 3611"/>
              <a:gd name="T2" fmla="*/ 2147483647 w 3540"/>
              <a:gd name="T3" fmla="*/ 0 h 3611"/>
              <a:gd name="T4" fmla="*/ 2147483647 w 3540"/>
              <a:gd name="T5" fmla="*/ 2147483647 h 3611"/>
              <a:gd name="T6" fmla="*/ 2147483647 w 3540"/>
              <a:gd name="T7" fmla="*/ 2147483647 h 3611"/>
              <a:gd name="T8" fmla="*/ 2147483647 w 3540"/>
              <a:gd name="T9" fmla="*/ 2147483647 h 3611"/>
              <a:gd name="T10" fmla="*/ 2147483647 w 3540"/>
              <a:gd name="T11" fmla="*/ 2147483647 h 3611"/>
              <a:gd name="T12" fmla="*/ 2147483647 w 3540"/>
              <a:gd name="T13" fmla="*/ 2147483647 h 3611"/>
              <a:gd name="T14" fmla="*/ 2147483647 w 3540"/>
              <a:gd name="T15" fmla="*/ 2147483647 h 3611"/>
              <a:gd name="T16" fmla="*/ 2147483647 w 3540"/>
              <a:gd name="T17" fmla="*/ 2147483647 h 3611"/>
              <a:gd name="T18" fmla="*/ 2147483647 w 3540"/>
              <a:gd name="T19" fmla="*/ 0 h 36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40"/>
              <a:gd name="T31" fmla="*/ 0 h 3611"/>
              <a:gd name="T32" fmla="*/ 3540 w 3540"/>
              <a:gd name="T33" fmla="*/ 3611 h 36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40" h="3611">
                <a:moveTo>
                  <a:pt x="2" y="0"/>
                </a:moveTo>
                <a:lnTo>
                  <a:pt x="252" y="0"/>
                </a:lnTo>
                <a:lnTo>
                  <a:pt x="252" y="525"/>
                </a:lnTo>
                <a:cubicBezTo>
                  <a:pt x="252" y="525"/>
                  <a:pt x="251" y="708"/>
                  <a:pt x="435" y="708"/>
                </a:cubicBezTo>
                <a:cubicBezTo>
                  <a:pt x="1897" y="708"/>
                  <a:pt x="3359" y="708"/>
                  <a:pt x="3359" y="708"/>
                </a:cubicBezTo>
                <a:cubicBezTo>
                  <a:pt x="3359" y="708"/>
                  <a:pt x="3540" y="707"/>
                  <a:pt x="3540" y="890"/>
                </a:cubicBezTo>
                <a:cubicBezTo>
                  <a:pt x="3540" y="2250"/>
                  <a:pt x="3540" y="3611"/>
                  <a:pt x="3540" y="3611"/>
                </a:cubicBezTo>
                <a:cubicBezTo>
                  <a:pt x="3540" y="3611"/>
                  <a:pt x="1861" y="3611"/>
                  <a:pt x="183" y="3611"/>
                </a:cubicBezTo>
                <a:cubicBezTo>
                  <a:pt x="0" y="3611"/>
                  <a:pt x="3" y="3431"/>
                  <a:pt x="3" y="3431"/>
                </a:cubicBezTo>
                <a:lnTo>
                  <a:pt x="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lIns="396000" tIns="1126800"/>
          <a:lstStyle/>
          <a:p>
            <a:endParaRPr lang="da-DK" dirty="0"/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700963" cy="719138"/>
          </a:xfrm>
          <a:noFill/>
        </p:spPr>
        <p:txBody>
          <a:bodyPr>
            <a:normAutofit/>
          </a:bodyPr>
          <a:lstStyle/>
          <a:p>
            <a:pPr algn="l"/>
            <a:r>
              <a:rPr lang="da-DK" sz="2800" dirty="0" smtClean="0">
                <a:solidFill>
                  <a:schemeClr val="bg1">
                    <a:lumMod val="75000"/>
                  </a:schemeClr>
                </a:solidFill>
              </a:rPr>
              <a:t>Det elektroniske klasseværelse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443139" y="1340768"/>
            <a:ext cx="2592288" cy="188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a-DK" sz="2000" dirty="0">
                <a:solidFill>
                  <a:schemeClr val="bg1"/>
                </a:solidFill>
              </a:rPr>
              <a:t>	</a:t>
            </a:r>
            <a:r>
              <a:rPr lang="da-DK" sz="2000" dirty="0"/>
              <a:t>	</a:t>
            </a:r>
          </a:p>
          <a:p>
            <a:endParaRPr lang="da-DK" sz="2000" dirty="0" smtClean="0"/>
          </a:p>
          <a:p>
            <a:endParaRPr lang="da-DK" dirty="0" smtClean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1484784"/>
            <a:ext cx="4608512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1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5"/>
          <p:cNvSpPr>
            <a:spLocks/>
          </p:cNvSpPr>
          <p:nvPr/>
        </p:nvSpPr>
        <p:spPr bwMode="auto">
          <a:xfrm>
            <a:off x="323850" y="-11583"/>
            <a:ext cx="8352606" cy="6381328"/>
          </a:xfrm>
          <a:custGeom>
            <a:avLst/>
            <a:gdLst>
              <a:gd name="T0" fmla="*/ 2147483647 w 3540"/>
              <a:gd name="T1" fmla="*/ 0 h 3611"/>
              <a:gd name="T2" fmla="*/ 2147483647 w 3540"/>
              <a:gd name="T3" fmla="*/ 0 h 3611"/>
              <a:gd name="T4" fmla="*/ 2147483647 w 3540"/>
              <a:gd name="T5" fmla="*/ 2147483647 h 3611"/>
              <a:gd name="T6" fmla="*/ 2147483647 w 3540"/>
              <a:gd name="T7" fmla="*/ 2147483647 h 3611"/>
              <a:gd name="T8" fmla="*/ 2147483647 w 3540"/>
              <a:gd name="T9" fmla="*/ 2147483647 h 3611"/>
              <a:gd name="T10" fmla="*/ 2147483647 w 3540"/>
              <a:gd name="T11" fmla="*/ 2147483647 h 3611"/>
              <a:gd name="T12" fmla="*/ 2147483647 w 3540"/>
              <a:gd name="T13" fmla="*/ 2147483647 h 3611"/>
              <a:gd name="T14" fmla="*/ 2147483647 w 3540"/>
              <a:gd name="T15" fmla="*/ 2147483647 h 3611"/>
              <a:gd name="T16" fmla="*/ 2147483647 w 3540"/>
              <a:gd name="T17" fmla="*/ 2147483647 h 3611"/>
              <a:gd name="T18" fmla="*/ 2147483647 w 3540"/>
              <a:gd name="T19" fmla="*/ 0 h 36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40"/>
              <a:gd name="T31" fmla="*/ 0 h 3611"/>
              <a:gd name="T32" fmla="*/ 3540 w 3540"/>
              <a:gd name="T33" fmla="*/ 3611 h 36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40" h="3611">
                <a:moveTo>
                  <a:pt x="2" y="0"/>
                </a:moveTo>
                <a:lnTo>
                  <a:pt x="252" y="0"/>
                </a:lnTo>
                <a:lnTo>
                  <a:pt x="252" y="525"/>
                </a:lnTo>
                <a:cubicBezTo>
                  <a:pt x="252" y="525"/>
                  <a:pt x="251" y="708"/>
                  <a:pt x="435" y="708"/>
                </a:cubicBezTo>
                <a:cubicBezTo>
                  <a:pt x="1897" y="708"/>
                  <a:pt x="3359" y="708"/>
                  <a:pt x="3359" y="708"/>
                </a:cubicBezTo>
                <a:cubicBezTo>
                  <a:pt x="3359" y="708"/>
                  <a:pt x="3540" y="707"/>
                  <a:pt x="3540" y="890"/>
                </a:cubicBezTo>
                <a:cubicBezTo>
                  <a:pt x="3540" y="2250"/>
                  <a:pt x="3540" y="3611"/>
                  <a:pt x="3540" y="3611"/>
                </a:cubicBezTo>
                <a:cubicBezTo>
                  <a:pt x="3540" y="3611"/>
                  <a:pt x="1861" y="3611"/>
                  <a:pt x="183" y="3611"/>
                </a:cubicBezTo>
                <a:cubicBezTo>
                  <a:pt x="0" y="3611"/>
                  <a:pt x="3" y="3431"/>
                  <a:pt x="3" y="3431"/>
                </a:cubicBezTo>
                <a:lnTo>
                  <a:pt x="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lIns="396000" tIns="1126800"/>
          <a:lstStyle/>
          <a:p>
            <a:endParaRPr lang="da-DK" dirty="0"/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700963" cy="719138"/>
          </a:xfrm>
          <a:noFill/>
        </p:spPr>
        <p:txBody>
          <a:bodyPr>
            <a:normAutofit/>
          </a:bodyPr>
          <a:lstStyle/>
          <a:p>
            <a:pPr algn="l"/>
            <a:r>
              <a:rPr lang="da-DK" sz="2800" dirty="0" smtClean="0">
                <a:solidFill>
                  <a:schemeClr val="bg1">
                    <a:lumMod val="75000"/>
                  </a:schemeClr>
                </a:solidFill>
              </a:rPr>
              <a:t>i-bøger og e-bøger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899592" y="1385422"/>
            <a:ext cx="7504948" cy="466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a-DK" sz="2000" dirty="0">
                <a:solidFill>
                  <a:schemeClr val="bg1"/>
                </a:solidFill>
              </a:rPr>
              <a:t>	</a:t>
            </a:r>
            <a:r>
              <a:rPr lang="da-DK" sz="2000" dirty="0"/>
              <a:t>	</a:t>
            </a:r>
          </a:p>
          <a:p>
            <a:r>
              <a:rPr lang="da-DK" dirty="0"/>
              <a:t>En</a:t>
            </a:r>
            <a:r>
              <a:rPr lang="da-DK" sz="2000" dirty="0"/>
              <a:t> </a:t>
            </a:r>
            <a:r>
              <a:rPr lang="da-DK" sz="2400" b="1" dirty="0">
                <a:solidFill>
                  <a:srgbClr val="FF0000"/>
                </a:solidFill>
              </a:rPr>
              <a:t>e-bog</a:t>
            </a:r>
            <a:r>
              <a:rPr lang="da-DK" sz="2000" dirty="0"/>
              <a:t> </a:t>
            </a:r>
            <a:r>
              <a:rPr lang="da-DK" dirty="0"/>
              <a:t>er </a:t>
            </a:r>
            <a:r>
              <a:rPr lang="da-DK" dirty="0" smtClean="0"/>
              <a:t>typisk PDF-fil. </a:t>
            </a:r>
          </a:p>
          <a:p>
            <a:endParaRPr lang="da-DK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da-DK" dirty="0" smtClean="0"/>
              <a:t>Den kan </a:t>
            </a:r>
            <a:r>
              <a:rPr lang="da-DK" dirty="0"/>
              <a:t>tilgås uden </a:t>
            </a:r>
            <a:r>
              <a:rPr lang="da-DK" dirty="0" smtClean="0"/>
              <a:t>netadgang. Den kan ikke kopieres, printes eller overføres til andre. </a:t>
            </a:r>
          </a:p>
          <a:p>
            <a:endParaRPr lang="da-DK" sz="1600" b="1" dirty="0" smtClean="0">
              <a:solidFill>
                <a:srgbClr val="FF0000"/>
              </a:solidFill>
            </a:endParaRPr>
          </a:p>
          <a:p>
            <a:r>
              <a:rPr lang="da-DK" sz="1600" b="1" dirty="0">
                <a:solidFill>
                  <a:srgbClr val="FF0000"/>
                </a:solidFill>
              </a:rPr>
              <a:t> </a:t>
            </a:r>
            <a:r>
              <a:rPr lang="da-DK" sz="1600" b="1" dirty="0" smtClean="0">
                <a:solidFill>
                  <a:srgbClr val="FF0000"/>
                </a:solidFill>
              </a:rPr>
              <a:t>  Priseksempler </a:t>
            </a:r>
            <a:r>
              <a:rPr lang="da-DK" sz="1600" b="1" dirty="0">
                <a:solidFill>
                  <a:srgbClr val="FF0000"/>
                </a:solidFill>
              </a:rPr>
              <a:t>på e-bøger</a:t>
            </a:r>
            <a:r>
              <a:rPr lang="da-DK" sz="1600" dirty="0" smtClean="0"/>
              <a:t>:</a:t>
            </a:r>
            <a:endParaRPr lang="da-DK" sz="16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73016"/>
            <a:ext cx="305752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20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5"/>
          <p:cNvSpPr>
            <a:spLocks/>
          </p:cNvSpPr>
          <p:nvPr/>
        </p:nvSpPr>
        <p:spPr bwMode="auto">
          <a:xfrm>
            <a:off x="323850" y="-11583"/>
            <a:ext cx="8352606" cy="6381328"/>
          </a:xfrm>
          <a:custGeom>
            <a:avLst/>
            <a:gdLst>
              <a:gd name="T0" fmla="*/ 2147483647 w 3540"/>
              <a:gd name="T1" fmla="*/ 0 h 3611"/>
              <a:gd name="T2" fmla="*/ 2147483647 w 3540"/>
              <a:gd name="T3" fmla="*/ 0 h 3611"/>
              <a:gd name="T4" fmla="*/ 2147483647 w 3540"/>
              <a:gd name="T5" fmla="*/ 2147483647 h 3611"/>
              <a:gd name="T6" fmla="*/ 2147483647 w 3540"/>
              <a:gd name="T7" fmla="*/ 2147483647 h 3611"/>
              <a:gd name="T8" fmla="*/ 2147483647 w 3540"/>
              <a:gd name="T9" fmla="*/ 2147483647 h 3611"/>
              <a:gd name="T10" fmla="*/ 2147483647 w 3540"/>
              <a:gd name="T11" fmla="*/ 2147483647 h 3611"/>
              <a:gd name="T12" fmla="*/ 2147483647 w 3540"/>
              <a:gd name="T13" fmla="*/ 2147483647 h 3611"/>
              <a:gd name="T14" fmla="*/ 2147483647 w 3540"/>
              <a:gd name="T15" fmla="*/ 2147483647 h 3611"/>
              <a:gd name="T16" fmla="*/ 2147483647 w 3540"/>
              <a:gd name="T17" fmla="*/ 2147483647 h 3611"/>
              <a:gd name="T18" fmla="*/ 2147483647 w 3540"/>
              <a:gd name="T19" fmla="*/ 0 h 36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40"/>
              <a:gd name="T31" fmla="*/ 0 h 3611"/>
              <a:gd name="T32" fmla="*/ 3540 w 3540"/>
              <a:gd name="T33" fmla="*/ 3611 h 36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40" h="3611">
                <a:moveTo>
                  <a:pt x="2" y="0"/>
                </a:moveTo>
                <a:lnTo>
                  <a:pt x="252" y="0"/>
                </a:lnTo>
                <a:lnTo>
                  <a:pt x="252" y="525"/>
                </a:lnTo>
                <a:cubicBezTo>
                  <a:pt x="252" y="525"/>
                  <a:pt x="251" y="708"/>
                  <a:pt x="435" y="708"/>
                </a:cubicBezTo>
                <a:cubicBezTo>
                  <a:pt x="1897" y="708"/>
                  <a:pt x="3359" y="708"/>
                  <a:pt x="3359" y="708"/>
                </a:cubicBezTo>
                <a:cubicBezTo>
                  <a:pt x="3359" y="708"/>
                  <a:pt x="3540" y="707"/>
                  <a:pt x="3540" y="890"/>
                </a:cubicBezTo>
                <a:cubicBezTo>
                  <a:pt x="3540" y="2250"/>
                  <a:pt x="3540" y="3611"/>
                  <a:pt x="3540" y="3611"/>
                </a:cubicBezTo>
                <a:cubicBezTo>
                  <a:pt x="3540" y="3611"/>
                  <a:pt x="1861" y="3611"/>
                  <a:pt x="183" y="3611"/>
                </a:cubicBezTo>
                <a:cubicBezTo>
                  <a:pt x="0" y="3611"/>
                  <a:pt x="3" y="3431"/>
                  <a:pt x="3" y="3431"/>
                </a:cubicBezTo>
                <a:lnTo>
                  <a:pt x="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lIns="396000" tIns="1126800"/>
          <a:lstStyle/>
          <a:p>
            <a:endParaRPr lang="da-DK" dirty="0"/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700963" cy="719138"/>
          </a:xfrm>
          <a:noFill/>
        </p:spPr>
        <p:txBody>
          <a:bodyPr>
            <a:normAutofit/>
          </a:bodyPr>
          <a:lstStyle/>
          <a:p>
            <a:pPr algn="l"/>
            <a:r>
              <a:rPr lang="da-DK" sz="2800" dirty="0" smtClean="0">
                <a:solidFill>
                  <a:schemeClr val="bg1">
                    <a:lumMod val="75000"/>
                  </a:schemeClr>
                </a:solidFill>
              </a:rPr>
              <a:t>i-bøger og e-bøger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827584" y="1412776"/>
            <a:ext cx="7992888" cy="5317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a-DK" sz="2000" dirty="0">
                <a:solidFill>
                  <a:schemeClr val="bg1"/>
                </a:solidFill>
              </a:rPr>
              <a:t>	</a:t>
            </a:r>
            <a:r>
              <a:rPr lang="da-DK" sz="2000" dirty="0"/>
              <a:t>	</a:t>
            </a:r>
          </a:p>
          <a:p>
            <a:r>
              <a:rPr lang="da-DK" dirty="0"/>
              <a:t>En</a:t>
            </a:r>
            <a:r>
              <a:rPr lang="da-DK" sz="2400" dirty="0"/>
              <a:t> </a:t>
            </a:r>
            <a:r>
              <a:rPr lang="da-DK" sz="2400" b="1" dirty="0" smtClean="0">
                <a:solidFill>
                  <a:srgbClr val="FF0000"/>
                </a:solidFill>
              </a:rPr>
              <a:t>i-bog (web-bog)</a:t>
            </a:r>
            <a:r>
              <a:rPr lang="da-DK" sz="2400" dirty="0" smtClean="0"/>
              <a:t> </a:t>
            </a:r>
            <a:r>
              <a:rPr lang="da-DK" dirty="0"/>
              <a:t>er </a:t>
            </a:r>
            <a:r>
              <a:rPr lang="da-DK" dirty="0" smtClean="0"/>
              <a:t>en </a:t>
            </a:r>
            <a:r>
              <a:rPr lang="da-DK" dirty="0"/>
              <a:t>selvstændig, digital </a:t>
            </a:r>
            <a:r>
              <a:rPr lang="da-DK" dirty="0" smtClean="0"/>
              <a:t>udgivelse. </a:t>
            </a:r>
          </a:p>
          <a:p>
            <a:endParaRPr lang="da-DK" dirty="0" smtClean="0"/>
          </a:p>
          <a:p>
            <a:r>
              <a:rPr lang="da-DK" dirty="0" smtClean="0"/>
              <a:t>Den </a:t>
            </a:r>
            <a:r>
              <a:rPr lang="da-DK" dirty="0"/>
              <a:t>kombinerer </a:t>
            </a:r>
            <a:r>
              <a:rPr lang="da-DK" dirty="0" smtClean="0"/>
              <a:t>den fysiske bogs lineære struktur med </a:t>
            </a:r>
            <a:r>
              <a:rPr lang="da-DK" dirty="0"/>
              <a:t>internettets </a:t>
            </a:r>
            <a:r>
              <a:rPr lang="da-DK" dirty="0" smtClean="0"/>
              <a:t>dynamiske muligheder som fx</a:t>
            </a:r>
            <a:endParaRPr lang="da-DK" dirty="0"/>
          </a:p>
          <a:p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smtClean="0"/>
              <a:t>quizzer og notatfunktion </a:t>
            </a: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video </a:t>
            </a:r>
            <a:r>
              <a:rPr lang="da-DK" dirty="0" smtClean="0"/>
              <a:t>og lyd </a:t>
            </a: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hurtig søgefunktion </a:t>
            </a:r>
          </a:p>
          <a:p>
            <a:endParaRPr lang="da-DK" sz="2000" dirty="0"/>
          </a:p>
          <a:p>
            <a:endParaRPr lang="da-DK" b="1" dirty="0"/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59671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5"/>
          <p:cNvSpPr>
            <a:spLocks/>
          </p:cNvSpPr>
          <p:nvPr/>
        </p:nvSpPr>
        <p:spPr bwMode="auto">
          <a:xfrm>
            <a:off x="292669" y="0"/>
            <a:ext cx="8352606" cy="6381328"/>
          </a:xfrm>
          <a:custGeom>
            <a:avLst/>
            <a:gdLst>
              <a:gd name="T0" fmla="*/ 2147483647 w 3540"/>
              <a:gd name="T1" fmla="*/ 0 h 3611"/>
              <a:gd name="T2" fmla="*/ 2147483647 w 3540"/>
              <a:gd name="T3" fmla="*/ 0 h 3611"/>
              <a:gd name="T4" fmla="*/ 2147483647 w 3540"/>
              <a:gd name="T5" fmla="*/ 2147483647 h 3611"/>
              <a:gd name="T6" fmla="*/ 2147483647 w 3540"/>
              <a:gd name="T7" fmla="*/ 2147483647 h 3611"/>
              <a:gd name="T8" fmla="*/ 2147483647 w 3540"/>
              <a:gd name="T9" fmla="*/ 2147483647 h 3611"/>
              <a:gd name="T10" fmla="*/ 2147483647 w 3540"/>
              <a:gd name="T11" fmla="*/ 2147483647 h 3611"/>
              <a:gd name="T12" fmla="*/ 2147483647 w 3540"/>
              <a:gd name="T13" fmla="*/ 2147483647 h 3611"/>
              <a:gd name="T14" fmla="*/ 2147483647 w 3540"/>
              <a:gd name="T15" fmla="*/ 2147483647 h 3611"/>
              <a:gd name="T16" fmla="*/ 2147483647 w 3540"/>
              <a:gd name="T17" fmla="*/ 2147483647 h 3611"/>
              <a:gd name="T18" fmla="*/ 2147483647 w 3540"/>
              <a:gd name="T19" fmla="*/ 0 h 36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40"/>
              <a:gd name="T31" fmla="*/ 0 h 3611"/>
              <a:gd name="T32" fmla="*/ 3540 w 3540"/>
              <a:gd name="T33" fmla="*/ 3611 h 36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40" h="3611">
                <a:moveTo>
                  <a:pt x="2" y="0"/>
                </a:moveTo>
                <a:lnTo>
                  <a:pt x="252" y="0"/>
                </a:lnTo>
                <a:lnTo>
                  <a:pt x="252" y="525"/>
                </a:lnTo>
                <a:cubicBezTo>
                  <a:pt x="252" y="525"/>
                  <a:pt x="251" y="708"/>
                  <a:pt x="435" y="708"/>
                </a:cubicBezTo>
                <a:cubicBezTo>
                  <a:pt x="1897" y="708"/>
                  <a:pt x="3359" y="708"/>
                  <a:pt x="3359" y="708"/>
                </a:cubicBezTo>
                <a:cubicBezTo>
                  <a:pt x="3359" y="708"/>
                  <a:pt x="3540" y="707"/>
                  <a:pt x="3540" y="890"/>
                </a:cubicBezTo>
                <a:cubicBezTo>
                  <a:pt x="3540" y="2250"/>
                  <a:pt x="3540" y="3611"/>
                  <a:pt x="3540" y="3611"/>
                </a:cubicBezTo>
                <a:cubicBezTo>
                  <a:pt x="3540" y="3611"/>
                  <a:pt x="1861" y="3611"/>
                  <a:pt x="183" y="3611"/>
                </a:cubicBezTo>
                <a:cubicBezTo>
                  <a:pt x="0" y="3611"/>
                  <a:pt x="3" y="3431"/>
                  <a:pt x="3" y="3431"/>
                </a:cubicBezTo>
                <a:lnTo>
                  <a:pt x="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lIns="396000" tIns="1126800"/>
          <a:lstStyle/>
          <a:p>
            <a:endParaRPr lang="da-DK" dirty="0"/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700963" cy="719138"/>
          </a:xfrm>
          <a:noFill/>
        </p:spPr>
        <p:txBody>
          <a:bodyPr>
            <a:normAutofit/>
          </a:bodyPr>
          <a:lstStyle/>
          <a:p>
            <a:pPr algn="l"/>
            <a:r>
              <a:rPr lang="da-DK" sz="2800" dirty="0" smtClean="0">
                <a:solidFill>
                  <a:schemeClr val="bg1">
                    <a:lumMod val="75000"/>
                  </a:schemeClr>
                </a:solidFill>
              </a:rPr>
              <a:t>Prismodeller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713589" y="1385421"/>
            <a:ext cx="7590105" cy="466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da-DK" b="1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da-DK" sz="2000" dirty="0" smtClean="0"/>
              <a:t>Prismodeller for </a:t>
            </a:r>
            <a:r>
              <a:rPr lang="da-DK" sz="2400" b="1" dirty="0" smtClean="0">
                <a:solidFill>
                  <a:srgbClr val="FF0000"/>
                </a:solidFill>
              </a:rPr>
              <a:t>i-bøger/web-bøger</a:t>
            </a:r>
            <a:endParaRPr lang="da-DK" sz="2000" b="1" dirty="0">
              <a:solidFill>
                <a:schemeClr val="bg1">
                  <a:lumMod val="95000"/>
                </a:schemeClr>
              </a:solidFill>
            </a:endParaRPr>
          </a:p>
          <a:p>
            <a:endParaRPr lang="da-DK" sz="2000" b="1" dirty="0">
              <a:solidFill>
                <a:schemeClr val="bg1">
                  <a:lumMod val="95000"/>
                </a:schemeClr>
              </a:solidFill>
            </a:endParaRPr>
          </a:p>
          <a:p>
            <a:endParaRPr lang="da-DK" dirty="0" smtClean="0"/>
          </a:p>
        </p:txBody>
      </p:sp>
      <p:sp>
        <p:nvSpPr>
          <p:cNvPr id="2" name="Tekstboks 1"/>
          <p:cNvSpPr txBox="1"/>
          <p:nvPr/>
        </p:nvSpPr>
        <p:spPr>
          <a:xfrm>
            <a:off x="683568" y="234888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u="sng" dirty="0" err="1" smtClean="0">
                <a:solidFill>
                  <a:srgbClr val="FF0000"/>
                </a:solidFill>
              </a:rPr>
              <a:t>Flatrate</a:t>
            </a:r>
            <a:endParaRPr lang="da-DK" b="1" u="sng" dirty="0"/>
          </a:p>
          <a:p>
            <a:r>
              <a:rPr lang="da-DK" dirty="0"/>
              <a:t>Der gives adgang til hele forlagets samling af i-bøger. </a:t>
            </a:r>
          </a:p>
          <a:p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660665" y="3933056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u="sng" dirty="0">
                <a:solidFill>
                  <a:srgbClr val="FF0000"/>
                </a:solidFill>
              </a:rPr>
              <a:t>Skole-licenser</a:t>
            </a:r>
          </a:p>
          <a:p>
            <a:r>
              <a:rPr lang="da-DK" dirty="0"/>
              <a:t>Samtlige elever (på et fag) på en skole gives adgang til samme i-bogstitel.</a:t>
            </a: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4515445" y="2492896"/>
            <a:ext cx="38884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u="sng" dirty="0">
                <a:solidFill>
                  <a:srgbClr val="FF0000"/>
                </a:solidFill>
              </a:rPr>
              <a:t>Licenser pr. bruger</a:t>
            </a:r>
            <a:r>
              <a:rPr lang="da-DK" b="1" dirty="0">
                <a:solidFill>
                  <a:srgbClr val="FF0000"/>
                </a:solidFill>
              </a:rPr>
              <a:t> </a:t>
            </a:r>
            <a:r>
              <a:rPr lang="da-DK" dirty="0"/>
              <a:t>(pr. cpr)</a:t>
            </a:r>
          </a:p>
          <a:p>
            <a:r>
              <a:rPr lang="da-DK" dirty="0"/>
              <a:t>Der købes en eller flere enkeltbruger-licenser. </a:t>
            </a:r>
          </a:p>
          <a:p>
            <a:endParaRPr lang="da-DK" dirty="0"/>
          </a:p>
          <a:p>
            <a:r>
              <a:rPr lang="da-DK" u="sng" dirty="0"/>
              <a:t>Priseksempel </a:t>
            </a:r>
            <a:r>
              <a:rPr lang="da-DK" b="1" u="sng" dirty="0"/>
              <a:t>1</a:t>
            </a:r>
            <a:r>
              <a:rPr lang="da-DK" u="sng" dirty="0"/>
              <a:t> 	 </a:t>
            </a:r>
            <a:r>
              <a:rPr lang="da-DK" b="1" u="sng" dirty="0"/>
              <a:t>2</a:t>
            </a:r>
            <a:r>
              <a:rPr lang="da-DK" dirty="0"/>
              <a:t>____</a:t>
            </a:r>
          </a:p>
          <a:p>
            <a:r>
              <a:rPr lang="da-DK" dirty="0"/>
              <a:t>3 mdr. 	30 kr. 	17 kr. </a:t>
            </a:r>
          </a:p>
          <a:p>
            <a:r>
              <a:rPr lang="da-DK" dirty="0"/>
              <a:t>6 mdr. 	45 kr. 	20 kr. </a:t>
            </a:r>
          </a:p>
          <a:p>
            <a:r>
              <a:rPr lang="da-DK" dirty="0"/>
              <a:t>1 år      	60 kr. 	22 kr. </a:t>
            </a:r>
          </a:p>
          <a:p>
            <a:r>
              <a:rPr lang="da-DK" dirty="0"/>
              <a:t>2 år      	75 kr. 	37 kr. </a:t>
            </a:r>
          </a:p>
          <a:p>
            <a:r>
              <a:rPr lang="da-DK" dirty="0"/>
              <a:t>3 år      	90 kr. 	48 kr. </a:t>
            </a:r>
          </a:p>
          <a:p>
            <a:r>
              <a:rPr lang="da-DK" dirty="0" smtClean="0"/>
              <a:t>(Tidsubegrænset)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1520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5"/>
          <p:cNvSpPr>
            <a:spLocks/>
          </p:cNvSpPr>
          <p:nvPr/>
        </p:nvSpPr>
        <p:spPr bwMode="auto">
          <a:xfrm>
            <a:off x="323850" y="-11583"/>
            <a:ext cx="8352606" cy="6381328"/>
          </a:xfrm>
          <a:custGeom>
            <a:avLst/>
            <a:gdLst>
              <a:gd name="T0" fmla="*/ 2147483647 w 3540"/>
              <a:gd name="T1" fmla="*/ 0 h 3611"/>
              <a:gd name="T2" fmla="*/ 2147483647 w 3540"/>
              <a:gd name="T3" fmla="*/ 0 h 3611"/>
              <a:gd name="T4" fmla="*/ 2147483647 w 3540"/>
              <a:gd name="T5" fmla="*/ 2147483647 h 3611"/>
              <a:gd name="T6" fmla="*/ 2147483647 w 3540"/>
              <a:gd name="T7" fmla="*/ 2147483647 h 3611"/>
              <a:gd name="T8" fmla="*/ 2147483647 w 3540"/>
              <a:gd name="T9" fmla="*/ 2147483647 h 3611"/>
              <a:gd name="T10" fmla="*/ 2147483647 w 3540"/>
              <a:gd name="T11" fmla="*/ 2147483647 h 3611"/>
              <a:gd name="T12" fmla="*/ 2147483647 w 3540"/>
              <a:gd name="T13" fmla="*/ 2147483647 h 3611"/>
              <a:gd name="T14" fmla="*/ 2147483647 w 3540"/>
              <a:gd name="T15" fmla="*/ 2147483647 h 3611"/>
              <a:gd name="T16" fmla="*/ 2147483647 w 3540"/>
              <a:gd name="T17" fmla="*/ 2147483647 h 3611"/>
              <a:gd name="T18" fmla="*/ 2147483647 w 3540"/>
              <a:gd name="T19" fmla="*/ 0 h 36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40"/>
              <a:gd name="T31" fmla="*/ 0 h 3611"/>
              <a:gd name="T32" fmla="*/ 3540 w 3540"/>
              <a:gd name="T33" fmla="*/ 3611 h 361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40" h="3611">
                <a:moveTo>
                  <a:pt x="2" y="0"/>
                </a:moveTo>
                <a:lnTo>
                  <a:pt x="252" y="0"/>
                </a:lnTo>
                <a:lnTo>
                  <a:pt x="252" y="525"/>
                </a:lnTo>
                <a:cubicBezTo>
                  <a:pt x="252" y="525"/>
                  <a:pt x="251" y="708"/>
                  <a:pt x="435" y="708"/>
                </a:cubicBezTo>
                <a:cubicBezTo>
                  <a:pt x="1897" y="708"/>
                  <a:pt x="3359" y="708"/>
                  <a:pt x="3359" y="708"/>
                </a:cubicBezTo>
                <a:cubicBezTo>
                  <a:pt x="3359" y="708"/>
                  <a:pt x="3540" y="707"/>
                  <a:pt x="3540" y="890"/>
                </a:cubicBezTo>
                <a:cubicBezTo>
                  <a:pt x="3540" y="2250"/>
                  <a:pt x="3540" y="3611"/>
                  <a:pt x="3540" y="3611"/>
                </a:cubicBezTo>
                <a:cubicBezTo>
                  <a:pt x="3540" y="3611"/>
                  <a:pt x="1861" y="3611"/>
                  <a:pt x="183" y="3611"/>
                </a:cubicBezTo>
                <a:cubicBezTo>
                  <a:pt x="0" y="3611"/>
                  <a:pt x="3" y="3431"/>
                  <a:pt x="3" y="3431"/>
                </a:cubicBezTo>
                <a:lnTo>
                  <a:pt x="2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lIns="396000" tIns="1126800"/>
          <a:lstStyle/>
          <a:p>
            <a:endParaRPr lang="da-DK" dirty="0"/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700963" cy="719138"/>
          </a:xfrm>
          <a:noFill/>
        </p:spPr>
        <p:txBody>
          <a:bodyPr>
            <a:normAutofit/>
          </a:bodyPr>
          <a:lstStyle/>
          <a:p>
            <a:pPr algn="l"/>
            <a:r>
              <a:rPr lang="da-DK" sz="2800" dirty="0" smtClean="0">
                <a:solidFill>
                  <a:schemeClr val="bg1">
                    <a:lumMod val="75000"/>
                  </a:schemeClr>
                </a:solidFill>
              </a:rPr>
              <a:t>Nøgler og licenser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83568" y="1124744"/>
            <a:ext cx="7590105" cy="466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da-DK" sz="2000" dirty="0">
                <a:solidFill>
                  <a:schemeClr val="bg1"/>
                </a:solidFill>
              </a:rPr>
              <a:t>	</a:t>
            </a:r>
            <a:r>
              <a:rPr lang="da-DK" sz="2000" dirty="0"/>
              <a:t>	</a:t>
            </a:r>
          </a:p>
          <a:p>
            <a:endParaRPr lang="da-DK" dirty="0" smtClean="0"/>
          </a:p>
        </p:txBody>
      </p:sp>
      <p:sp>
        <p:nvSpPr>
          <p:cNvPr id="2" name="Tekstboks 1"/>
          <p:cNvSpPr txBox="1"/>
          <p:nvPr/>
        </p:nvSpPr>
        <p:spPr>
          <a:xfrm>
            <a:off x="930240" y="1917197"/>
            <a:ext cx="733738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rgbClr val="FF0000"/>
                </a:solidFill>
              </a:rPr>
              <a:t>E-nøglen</a:t>
            </a:r>
            <a:r>
              <a:rPr lang="da-DK" sz="20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da-DK" sz="2000" dirty="0" smtClean="0"/>
              <a:t>En </a:t>
            </a:r>
            <a:r>
              <a:rPr lang="da-DK" sz="2000" dirty="0"/>
              <a:t>kode, der giver adgang til i-bøger, e-bøger og websites.</a:t>
            </a:r>
          </a:p>
          <a:p>
            <a:r>
              <a:rPr lang="da-DK" sz="2000" dirty="0" smtClean="0"/>
              <a:t>E-nøglen </a:t>
            </a:r>
            <a:r>
              <a:rPr lang="da-DK" sz="2000" dirty="0"/>
              <a:t>følger med den udgivelse, der er købt adgang til.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endParaRPr lang="da-DK" sz="2000" dirty="0"/>
          </a:p>
          <a:p>
            <a:r>
              <a:rPr lang="da-DK" sz="2000" b="1" dirty="0" smtClean="0">
                <a:solidFill>
                  <a:srgbClr val="FF0000"/>
                </a:solidFill>
              </a:rPr>
              <a:t>Licensen</a:t>
            </a:r>
            <a:r>
              <a:rPr lang="da-DK" sz="2000" b="1" dirty="0" smtClean="0"/>
              <a:t> </a:t>
            </a:r>
          </a:p>
          <a:p>
            <a:r>
              <a:rPr lang="da-DK" sz="2000" dirty="0" smtClean="0"/>
              <a:t>De </a:t>
            </a:r>
            <a:r>
              <a:rPr lang="da-DK" sz="2000" dirty="0"/>
              <a:t>betingelser og priser, der gælder for den udgivelse, som e-nøglen giver adgang til.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0392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ksagon 3"/>
          <p:cNvSpPr/>
          <p:nvPr/>
        </p:nvSpPr>
        <p:spPr>
          <a:xfrm>
            <a:off x="3131840" y="1340768"/>
            <a:ext cx="1728192" cy="1512168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Heksagon 4"/>
          <p:cNvSpPr/>
          <p:nvPr/>
        </p:nvSpPr>
        <p:spPr>
          <a:xfrm>
            <a:off x="1691680" y="2132856"/>
            <a:ext cx="1728192" cy="1512168"/>
          </a:xfrm>
          <a:prstGeom prst="hexag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Heksagon 5"/>
          <p:cNvSpPr/>
          <p:nvPr/>
        </p:nvSpPr>
        <p:spPr>
          <a:xfrm>
            <a:off x="3131840" y="2996952"/>
            <a:ext cx="1728192" cy="1512168"/>
          </a:xfrm>
          <a:prstGeom prst="hexagon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Heksagon 6"/>
          <p:cNvSpPr/>
          <p:nvPr/>
        </p:nvSpPr>
        <p:spPr>
          <a:xfrm>
            <a:off x="4572000" y="2212014"/>
            <a:ext cx="1728192" cy="1512168"/>
          </a:xfrm>
          <a:prstGeom prst="hexag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eksagon 7"/>
          <p:cNvSpPr/>
          <p:nvPr/>
        </p:nvSpPr>
        <p:spPr>
          <a:xfrm>
            <a:off x="6053103" y="3121979"/>
            <a:ext cx="2016224" cy="1512168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9" name="Heksagon 8"/>
          <p:cNvSpPr/>
          <p:nvPr/>
        </p:nvSpPr>
        <p:spPr>
          <a:xfrm>
            <a:off x="4572000" y="555938"/>
            <a:ext cx="1728192" cy="1512168"/>
          </a:xfrm>
          <a:prstGeom prst="hexag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Heksagon 9"/>
          <p:cNvSpPr/>
          <p:nvPr/>
        </p:nvSpPr>
        <p:spPr>
          <a:xfrm>
            <a:off x="4572000" y="3861048"/>
            <a:ext cx="1728192" cy="1512168"/>
          </a:xfrm>
          <a:prstGeom prst="hex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kstboks 11"/>
          <p:cNvSpPr txBox="1"/>
          <p:nvPr/>
        </p:nvSpPr>
        <p:spPr>
          <a:xfrm>
            <a:off x="3275856" y="177281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Antal titler pr. fag/årgang</a:t>
            </a:r>
            <a:endParaRPr lang="da-DK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3256125" y="3291371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bg1"/>
                </a:solidFill>
              </a:rPr>
              <a:t>Antal forlag til dækning af skolens behov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16" name="Tekstboks 15"/>
          <p:cNvSpPr txBox="1"/>
          <p:nvPr/>
        </p:nvSpPr>
        <p:spPr>
          <a:xfrm>
            <a:off x="4843265" y="740603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Fordeling: Digitale og analoge materialer</a:t>
            </a:r>
            <a:endParaRPr lang="da-DK" b="1" dirty="0"/>
          </a:p>
        </p:txBody>
      </p:sp>
      <p:sp>
        <p:nvSpPr>
          <p:cNvPr id="2" name="Tekstboks 1"/>
          <p:cNvSpPr txBox="1"/>
          <p:nvPr/>
        </p:nvSpPr>
        <p:spPr>
          <a:xfrm>
            <a:off x="4716016" y="3972427"/>
            <a:ext cx="1584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Hvilke adgangsmulig-heder </a:t>
            </a:r>
            <a:r>
              <a:rPr lang="da-DK" b="1" dirty="0" err="1" smtClean="0"/>
              <a:t>fore-trækkes</a:t>
            </a:r>
            <a:r>
              <a:rPr lang="da-DK" b="1" dirty="0" smtClean="0"/>
              <a:t>? </a:t>
            </a:r>
          </a:p>
          <a:p>
            <a:r>
              <a:rPr lang="da-DK" sz="800" dirty="0" smtClean="0"/>
              <a:t> (fx UNI-login)</a:t>
            </a:r>
            <a:endParaRPr lang="da-DK" sz="800" dirty="0"/>
          </a:p>
        </p:txBody>
      </p:sp>
      <p:sp>
        <p:nvSpPr>
          <p:cNvPr id="17" name="Heksagon 16"/>
          <p:cNvSpPr/>
          <p:nvPr/>
        </p:nvSpPr>
        <p:spPr>
          <a:xfrm>
            <a:off x="6053103" y="1428706"/>
            <a:ext cx="1728192" cy="1512168"/>
          </a:xfrm>
          <a:prstGeom prst="hexagon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ekstboks 2"/>
          <p:cNvSpPr txBox="1"/>
          <p:nvPr/>
        </p:nvSpPr>
        <p:spPr>
          <a:xfrm>
            <a:off x="4779148" y="2354709"/>
            <a:ext cx="1506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Forventes en stigning i brugen af i- og e-bøger? </a:t>
            </a:r>
            <a:endParaRPr lang="da-DK" b="1" dirty="0"/>
          </a:p>
        </p:txBody>
      </p:sp>
      <p:sp>
        <p:nvSpPr>
          <p:cNvPr id="14" name="Tekstboks 13"/>
          <p:cNvSpPr txBox="1"/>
          <p:nvPr/>
        </p:nvSpPr>
        <p:spPr>
          <a:xfrm>
            <a:off x="6372200" y="3277898"/>
            <a:ext cx="1571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Forventes beslutnings-kompetencen uændret?</a:t>
            </a:r>
            <a:endParaRPr lang="da-DK" b="1" dirty="0"/>
          </a:p>
        </p:txBody>
      </p:sp>
      <p:sp>
        <p:nvSpPr>
          <p:cNvPr id="18" name="Afrundet rektangulær billedforklaring 17"/>
          <p:cNvSpPr/>
          <p:nvPr/>
        </p:nvSpPr>
        <p:spPr>
          <a:xfrm>
            <a:off x="8061449" y="3125412"/>
            <a:ext cx="1008112" cy="627624"/>
          </a:xfrm>
          <a:prstGeom prst="wedgeRoundRectCallout">
            <a:avLst>
              <a:gd name="adj1" fmla="val -96346"/>
              <a:gd name="adj2" fmla="val 76630"/>
              <a:gd name="adj3" fmla="val 16667"/>
            </a:avLst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Tekstboks 18"/>
          <p:cNvSpPr txBox="1"/>
          <p:nvPr/>
        </p:nvSpPr>
        <p:spPr>
          <a:xfrm>
            <a:off x="8121147" y="3208391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/>
              <a:t>Vedr. valg af i-bøger</a:t>
            </a:r>
            <a:endParaRPr lang="da-DK" sz="1200" dirty="0"/>
          </a:p>
        </p:txBody>
      </p:sp>
      <p:sp>
        <p:nvSpPr>
          <p:cNvPr id="20" name="Højrepil 19"/>
          <p:cNvSpPr/>
          <p:nvPr/>
        </p:nvSpPr>
        <p:spPr>
          <a:xfrm rot="5400000">
            <a:off x="5244274" y="2071572"/>
            <a:ext cx="551489" cy="148958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Tekstboks 20"/>
          <p:cNvSpPr txBox="1"/>
          <p:nvPr/>
        </p:nvSpPr>
        <p:spPr>
          <a:xfrm>
            <a:off x="6155446" y="1723125"/>
            <a:ext cx="1523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bg1"/>
                </a:solidFill>
              </a:rPr>
              <a:t>Hvem træffer beslutninger om </a:t>
            </a:r>
            <a:r>
              <a:rPr lang="da-DK" b="1" dirty="0" err="1" smtClean="0">
                <a:solidFill>
                  <a:schemeClr val="bg1"/>
                </a:solidFill>
              </a:rPr>
              <a:t>titel-valg</a:t>
            </a:r>
            <a:r>
              <a:rPr lang="da-DK" b="1" dirty="0" smtClean="0">
                <a:solidFill>
                  <a:schemeClr val="bg1"/>
                </a:solidFill>
              </a:rPr>
              <a:t>?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332404" y="448215"/>
            <a:ext cx="409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dirty="0" smtClean="0">
                <a:solidFill>
                  <a:schemeClr val="bg1">
                    <a:lumMod val="75000"/>
                  </a:schemeClr>
                </a:solidFill>
              </a:rPr>
              <a:t>Overvejelserne</a:t>
            </a:r>
            <a:r>
              <a:rPr lang="da-DK" sz="3200" dirty="0" smtClean="0"/>
              <a:t> </a:t>
            </a:r>
          </a:p>
        </p:txBody>
      </p:sp>
      <p:sp>
        <p:nvSpPr>
          <p:cNvPr id="25" name="Heksagon 24"/>
          <p:cNvSpPr/>
          <p:nvPr/>
        </p:nvSpPr>
        <p:spPr>
          <a:xfrm>
            <a:off x="1691680" y="3760445"/>
            <a:ext cx="1728192" cy="1512168"/>
          </a:xfrm>
          <a:prstGeom prst="hexag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Tekstboks 25"/>
          <p:cNvSpPr txBox="1"/>
          <p:nvPr/>
        </p:nvSpPr>
        <p:spPr>
          <a:xfrm>
            <a:off x="1907704" y="3916364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Antal titler, der følger eleverne fra start til slut</a:t>
            </a:r>
            <a:endParaRPr lang="da-DK" b="1" dirty="0"/>
          </a:p>
        </p:txBody>
      </p:sp>
      <p:sp>
        <p:nvSpPr>
          <p:cNvPr id="22" name="Tekstboks 21"/>
          <p:cNvSpPr txBox="1"/>
          <p:nvPr/>
        </p:nvSpPr>
        <p:spPr>
          <a:xfrm>
            <a:off x="539552" y="5733256"/>
            <a:ext cx="8217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Parametre </a:t>
            </a:r>
            <a:r>
              <a:rPr lang="da-DK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overvejelser </a:t>
            </a:r>
            <a:r>
              <a:rPr lang="da-D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 bør </a:t>
            </a:r>
            <a:r>
              <a:rPr lang="da-DK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indgå i vurderingen af, hvilken type licens, der er </a:t>
            </a:r>
            <a:r>
              <a:rPr lang="da-D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den mest </a:t>
            </a:r>
            <a:r>
              <a:rPr lang="da-DK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hensigtsmæssig for den enkelte </a:t>
            </a:r>
            <a:r>
              <a:rPr lang="da-D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institution</a:t>
            </a:r>
            <a:endParaRPr lang="da-DK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27" name="Heksagon 26"/>
          <p:cNvSpPr/>
          <p:nvPr/>
        </p:nvSpPr>
        <p:spPr>
          <a:xfrm>
            <a:off x="228617" y="1315415"/>
            <a:ext cx="1728192" cy="1512168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Tekstboks 29"/>
          <p:cNvSpPr txBox="1"/>
          <p:nvPr/>
        </p:nvSpPr>
        <p:spPr>
          <a:xfrm>
            <a:off x="1956809" y="2457112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Antal årselever</a:t>
            </a:r>
            <a:endParaRPr lang="da-DK" b="1" dirty="0"/>
          </a:p>
        </p:txBody>
      </p:sp>
      <p:sp>
        <p:nvSpPr>
          <p:cNvPr id="11" name="Tekstboks 10"/>
          <p:cNvSpPr txBox="1"/>
          <p:nvPr/>
        </p:nvSpPr>
        <p:spPr>
          <a:xfrm>
            <a:off x="402145" y="1451250"/>
            <a:ext cx="1643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Hvilke </a:t>
            </a:r>
          </a:p>
          <a:p>
            <a:r>
              <a:rPr lang="da-DK" b="1" dirty="0" smtClean="0"/>
              <a:t>læringsstøtte- gevinster er her?</a:t>
            </a:r>
            <a:endParaRPr lang="da-DK" b="1" dirty="0"/>
          </a:p>
        </p:txBody>
      </p:sp>
      <p:sp>
        <p:nvSpPr>
          <p:cNvPr id="31" name="Heksagon 30"/>
          <p:cNvSpPr/>
          <p:nvPr/>
        </p:nvSpPr>
        <p:spPr>
          <a:xfrm>
            <a:off x="179512" y="2978395"/>
            <a:ext cx="1728192" cy="1512168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Tekstboks 32"/>
          <p:cNvSpPr txBox="1"/>
          <p:nvPr/>
        </p:nvSpPr>
        <p:spPr>
          <a:xfrm>
            <a:off x="402145" y="3134314"/>
            <a:ext cx="16430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Er </a:t>
            </a:r>
            <a:r>
              <a:rPr lang="da-DK" b="1" dirty="0" err="1" smtClean="0"/>
              <a:t>org</a:t>
            </a:r>
            <a:r>
              <a:rPr lang="da-DK" b="1" dirty="0" smtClean="0"/>
              <a:t>. klar? </a:t>
            </a:r>
            <a:r>
              <a:rPr lang="da-DK" sz="1400" b="1" dirty="0" smtClean="0"/>
              <a:t>Holdning</a:t>
            </a:r>
          </a:p>
          <a:p>
            <a:r>
              <a:rPr lang="da-DK" sz="1400" b="1" dirty="0" smtClean="0"/>
              <a:t>Vaner</a:t>
            </a:r>
          </a:p>
          <a:p>
            <a:r>
              <a:rPr lang="da-DK" sz="1400" b="1" dirty="0" smtClean="0"/>
              <a:t>kompetencer</a:t>
            </a:r>
          </a:p>
          <a:p>
            <a:r>
              <a:rPr lang="da-DK" sz="1400" b="1" dirty="0" smtClean="0"/>
              <a:t>Teknik</a:t>
            </a:r>
          </a:p>
        </p:txBody>
      </p:sp>
      <p:sp>
        <p:nvSpPr>
          <p:cNvPr id="34" name="Højrepil 33"/>
          <p:cNvSpPr/>
          <p:nvPr/>
        </p:nvSpPr>
        <p:spPr>
          <a:xfrm rot="5400000">
            <a:off x="947942" y="2771445"/>
            <a:ext cx="551489" cy="148958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Højrepil 34"/>
          <p:cNvSpPr/>
          <p:nvPr/>
        </p:nvSpPr>
        <p:spPr>
          <a:xfrm rot="20838340">
            <a:off x="1621520" y="3350145"/>
            <a:ext cx="551489" cy="148958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768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ksagon 3"/>
          <p:cNvSpPr/>
          <p:nvPr/>
        </p:nvSpPr>
        <p:spPr>
          <a:xfrm>
            <a:off x="1205619" y="599455"/>
            <a:ext cx="1170134" cy="1013750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Heksagon 4"/>
          <p:cNvSpPr/>
          <p:nvPr/>
        </p:nvSpPr>
        <p:spPr>
          <a:xfrm>
            <a:off x="132152" y="613446"/>
            <a:ext cx="1073467" cy="1013750"/>
          </a:xfrm>
          <a:prstGeom prst="hexag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Heksagon 5"/>
          <p:cNvSpPr/>
          <p:nvPr/>
        </p:nvSpPr>
        <p:spPr>
          <a:xfrm>
            <a:off x="2415083" y="599455"/>
            <a:ext cx="1152128" cy="998108"/>
          </a:xfrm>
          <a:prstGeom prst="hexagon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Heksagon 6"/>
          <p:cNvSpPr/>
          <p:nvPr/>
        </p:nvSpPr>
        <p:spPr>
          <a:xfrm>
            <a:off x="4797766" y="629975"/>
            <a:ext cx="1109726" cy="998108"/>
          </a:xfrm>
          <a:prstGeom prst="hexag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Heksagon 7"/>
          <p:cNvSpPr/>
          <p:nvPr/>
        </p:nvSpPr>
        <p:spPr>
          <a:xfrm>
            <a:off x="8109211" y="609303"/>
            <a:ext cx="1011170" cy="1026769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9" name="Heksagon 8"/>
          <p:cNvSpPr/>
          <p:nvPr/>
        </p:nvSpPr>
        <p:spPr>
          <a:xfrm>
            <a:off x="3574115" y="616069"/>
            <a:ext cx="1223651" cy="998108"/>
          </a:xfrm>
          <a:prstGeom prst="hexag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Heksagon 9"/>
          <p:cNvSpPr/>
          <p:nvPr/>
        </p:nvSpPr>
        <p:spPr>
          <a:xfrm>
            <a:off x="5907492" y="600426"/>
            <a:ext cx="1064821" cy="1045211"/>
          </a:xfrm>
          <a:prstGeom prst="hex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Tekstboks 10"/>
          <p:cNvSpPr txBox="1"/>
          <p:nvPr/>
        </p:nvSpPr>
        <p:spPr>
          <a:xfrm>
            <a:off x="92821" y="933575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Antal årselever</a:t>
            </a:r>
            <a:endParaRPr lang="da-DK" sz="1200" b="1" dirty="0"/>
          </a:p>
        </p:txBody>
      </p:sp>
      <p:sp>
        <p:nvSpPr>
          <p:cNvPr id="12" name="Tekstboks 11"/>
          <p:cNvSpPr txBox="1"/>
          <p:nvPr/>
        </p:nvSpPr>
        <p:spPr>
          <a:xfrm>
            <a:off x="1244949" y="878869"/>
            <a:ext cx="1170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Antal titler pr. fag/årgang</a:t>
            </a:r>
            <a:endParaRPr lang="da-DK" sz="1200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2483768" y="775343"/>
            <a:ext cx="1194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>
                <a:solidFill>
                  <a:schemeClr val="bg1"/>
                </a:solidFill>
              </a:rPr>
              <a:t>Antal forlag til d</a:t>
            </a:r>
            <a:r>
              <a:rPr lang="da-DK" sz="1200" b="1" i="1" dirty="0" smtClean="0">
                <a:solidFill>
                  <a:schemeClr val="bg1"/>
                </a:solidFill>
              </a:rPr>
              <a:t>ækning af </a:t>
            </a:r>
            <a:r>
              <a:rPr lang="da-DK" sz="1200" b="1" dirty="0" smtClean="0">
                <a:solidFill>
                  <a:schemeClr val="bg1"/>
                </a:solidFill>
              </a:rPr>
              <a:t>skolens behov</a:t>
            </a:r>
            <a:endParaRPr lang="da-DK" sz="1200" b="1" dirty="0">
              <a:solidFill>
                <a:schemeClr val="bg1"/>
              </a:solidFill>
            </a:endParaRPr>
          </a:p>
        </p:txBody>
      </p:sp>
      <p:sp>
        <p:nvSpPr>
          <p:cNvPr id="16" name="Tekstboks 15"/>
          <p:cNvSpPr txBox="1"/>
          <p:nvPr/>
        </p:nvSpPr>
        <p:spPr>
          <a:xfrm>
            <a:off x="3678317" y="675189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Fordeling: Digitale og analoge materialer</a:t>
            </a:r>
            <a:endParaRPr lang="da-DK" sz="1200" b="1" dirty="0"/>
          </a:p>
        </p:txBody>
      </p:sp>
      <p:sp>
        <p:nvSpPr>
          <p:cNvPr id="2" name="Tekstboks 1"/>
          <p:cNvSpPr txBox="1"/>
          <p:nvPr/>
        </p:nvSpPr>
        <p:spPr>
          <a:xfrm>
            <a:off x="5914645" y="757153"/>
            <a:ext cx="1190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Hvilke adgangsmulig-heder fore- trækkes ?</a:t>
            </a:r>
            <a:endParaRPr lang="da-DK" sz="1200" b="1" dirty="0"/>
          </a:p>
        </p:txBody>
      </p:sp>
      <p:sp>
        <p:nvSpPr>
          <p:cNvPr id="17" name="Heksagon 16"/>
          <p:cNvSpPr/>
          <p:nvPr/>
        </p:nvSpPr>
        <p:spPr>
          <a:xfrm>
            <a:off x="6972313" y="627861"/>
            <a:ext cx="1097361" cy="976527"/>
          </a:xfrm>
          <a:prstGeom prst="hexagon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ekstboks 2"/>
          <p:cNvSpPr txBox="1"/>
          <p:nvPr/>
        </p:nvSpPr>
        <p:spPr>
          <a:xfrm>
            <a:off x="4887660" y="713530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Forventes en stigning i brugen af i- </a:t>
            </a:r>
          </a:p>
          <a:p>
            <a:r>
              <a:rPr lang="da-DK" sz="1200" b="1" dirty="0" smtClean="0"/>
              <a:t>og e-bøger? </a:t>
            </a:r>
            <a:endParaRPr lang="da-DK" sz="1200" b="1" dirty="0"/>
          </a:p>
        </p:txBody>
      </p:sp>
      <p:sp>
        <p:nvSpPr>
          <p:cNvPr id="14" name="Tekstboks 13"/>
          <p:cNvSpPr txBox="1"/>
          <p:nvPr/>
        </p:nvSpPr>
        <p:spPr>
          <a:xfrm>
            <a:off x="8233570" y="564242"/>
            <a:ext cx="12002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Uændret beslut-</a:t>
            </a:r>
          </a:p>
          <a:p>
            <a:r>
              <a:rPr lang="da-DK" sz="1200" b="1" dirty="0" err="1" smtClean="0"/>
              <a:t>ningskom-petence</a:t>
            </a:r>
            <a:r>
              <a:rPr lang="da-DK" sz="1200" b="1" dirty="0" smtClean="0"/>
              <a:t>?</a:t>
            </a:r>
          </a:p>
          <a:p>
            <a:endParaRPr lang="da-DK" sz="1200" b="1" dirty="0"/>
          </a:p>
        </p:txBody>
      </p:sp>
      <p:sp>
        <p:nvSpPr>
          <p:cNvPr id="21" name="Tekstboks 20"/>
          <p:cNvSpPr txBox="1"/>
          <p:nvPr/>
        </p:nvSpPr>
        <p:spPr>
          <a:xfrm>
            <a:off x="7104811" y="656576"/>
            <a:ext cx="10132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>
                <a:solidFill>
                  <a:schemeClr val="bg1"/>
                </a:solidFill>
              </a:rPr>
              <a:t>Hvem træffer beslutninger om titler?</a:t>
            </a:r>
            <a:endParaRPr lang="da-DK" sz="1200" b="1" dirty="0">
              <a:solidFill>
                <a:schemeClr val="bg1"/>
              </a:solidFill>
            </a:endParaRPr>
          </a:p>
        </p:txBody>
      </p:sp>
      <p:sp>
        <p:nvSpPr>
          <p:cNvPr id="19" name="Tekstboks 18"/>
          <p:cNvSpPr txBox="1"/>
          <p:nvPr/>
        </p:nvSpPr>
        <p:spPr>
          <a:xfrm>
            <a:off x="3220796" y="2707971"/>
            <a:ext cx="223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0" name="Tekstboks 19"/>
          <p:cNvSpPr txBox="1"/>
          <p:nvPr/>
        </p:nvSpPr>
        <p:spPr>
          <a:xfrm>
            <a:off x="200228" y="1772816"/>
            <a:ext cx="24275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u="sng" dirty="0" err="1" smtClean="0">
                <a:solidFill>
                  <a:srgbClr val="FF0000"/>
                </a:solidFill>
              </a:rPr>
              <a:t>Flatrate</a:t>
            </a:r>
            <a:r>
              <a:rPr lang="da-DK" sz="1400" b="1" u="sng" dirty="0" smtClean="0">
                <a:solidFill>
                  <a:srgbClr val="FF0000"/>
                </a:solidFill>
              </a:rPr>
              <a:t> </a:t>
            </a:r>
            <a:r>
              <a:rPr lang="da-DK" sz="1400" dirty="0" smtClean="0"/>
              <a:t>hos </a:t>
            </a:r>
            <a:r>
              <a:rPr lang="da-DK" sz="1400" i="1" dirty="0" smtClean="0"/>
              <a:t>et</a:t>
            </a:r>
            <a:r>
              <a:rPr lang="da-DK" sz="1400" dirty="0" smtClean="0"/>
              <a:t> forlag</a:t>
            </a:r>
            <a:r>
              <a:rPr lang="da-DK" sz="1400" u="sng" dirty="0" smtClean="0"/>
              <a:t> kan </a:t>
            </a:r>
            <a:r>
              <a:rPr lang="da-DK" sz="1400" dirty="0" smtClean="0"/>
              <a:t>være  en fordel …</a:t>
            </a:r>
          </a:p>
          <a:p>
            <a:endParaRPr lang="da-DK" sz="1400" u="sng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 smtClean="0"/>
              <a:t>Når skolens titelbehov  overvejende kan dækkes hos </a:t>
            </a:r>
            <a:r>
              <a:rPr lang="da-DK" sz="1400" i="1" dirty="0" smtClean="0"/>
              <a:t>et</a:t>
            </a:r>
            <a:r>
              <a:rPr lang="da-DK" sz="1400" dirty="0" smtClean="0"/>
              <a:t> forlag.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/>
              <a:t>Når skolen overvejende anvender digitale læremidler eller har en forventning om </a:t>
            </a:r>
            <a:r>
              <a:rPr lang="da-DK" sz="1400" dirty="0" smtClean="0"/>
              <a:t>en snarlig </a:t>
            </a:r>
            <a:r>
              <a:rPr lang="da-DK" sz="1400" dirty="0"/>
              <a:t>stigning i brugen af digitale læremidler fra </a:t>
            </a:r>
            <a:r>
              <a:rPr lang="da-DK" sz="1400" i="1" dirty="0" smtClean="0"/>
              <a:t>et </a:t>
            </a:r>
            <a:r>
              <a:rPr lang="da-DK" sz="1400" dirty="0"/>
              <a:t>forlag.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 smtClean="0"/>
              <a:t>Når skolen anvender flere end fx </a:t>
            </a:r>
            <a:r>
              <a:rPr lang="da-DK" sz="1400" b="1" dirty="0" smtClean="0">
                <a:solidFill>
                  <a:srgbClr val="FF0000"/>
                </a:solidFill>
              </a:rPr>
              <a:t>4</a:t>
            </a:r>
            <a:r>
              <a:rPr lang="da-DK" sz="1400" dirty="0" smtClean="0"/>
              <a:t> titler pr. fag, pr. årgang.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 smtClean="0"/>
              <a:t>Når skolen vil give frit valg på ‘alle hylder’, men inden for </a:t>
            </a:r>
            <a:r>
              <a:rPr lang="da-DK" sz="1400" dirty="0" err="1" smtClean="0"/>
              <a:t>eet</a:t>
            </a:r>
            <a:r>
              <a:rPr lang="da-DK" sz="1400" dirty="0" smtClean="0"/>
              <a:t> forlag. </a:t>
            </a:r>
          </a:p>
          <a:p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22" name="Tekstboks 21"/>
          <p:cNvSpPr txBox="1"/>
          <p:nvPr/>
        </p:nvSpPr>
        <p:spPr>
          <a:xfrm>
            <a:off x="2822917" y="1772816"/>
            <a:ext cx="25297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u="sng" dirty="0" smtClean="0">
                <a:solidFill>
                  <a:srgbClr val="FF0000"/>
                </a:solidFill>
              </a:rPr>
              <a:t>Skole-licenser</a:t>
            </a:r>
            <a:r>
              <a:rPr lang="da-DK" sz="1400" b="1" dirty="0" smtClean="0"/>
              <a:t> </a:t>
            </a:r>
            <a:r>
              <a:rPr lang="da-DK" sz="1400" dirty="0" smtClean="0"/>
              <a:t>(pr. titel/pr. fag/pr.  årgang) hos </a:t>
            </a:r>
            <a:r>
              <a:rPr lang="da-DK" sz="1400" i="1" dirty="0" smtClean="0"/>
              <a:t>et</a:t>
            </a:r>
            <a:r>
              <a:rPr lang="da-DK" sz="1400" dirty="0" smtClean="0"/>
              <a:t> forlag </a:t>
            </a:r>
            <a:r>
              <a:rPr lang="da-DK" sz="1400" u="sng" dirty="0" smtClean="0"/>
              <a:t>kan</a:t>
            </a:r>
            <a:r>
              <a:rPr lang="da-DK" sz="1400" dirty="0" smtClean="0"/>
              <a:t> være en fordel 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 smtClean="0"/>
              <a:t>Når beslutningskom-</a:t>
            </a:r>
            <a:r>
              <a:rPr lang="da-DK" sz="1400" dirty="0" err="1" smtClean="0"/>
              <a:t>petencen</a:t>
            </a:r>
            <a:r>
              <a:rPr lang="da-DK" sz="1400" dirty="0" smtClean="0"/>
              <a:t> for materialevalg er centraliseret.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 smtClean="0"/>
              <a:t>Når andelen af skolens digitale læremidler udgør   maks. ca. </a:t>
            </a:r>
            <a:r>
              <a:rPr lang="da-DK" sz="1400" b="1" dirty="0" smtClean="0">
                <a:solidFill>
                  <a:srgbClr val="FF0000"/>
                </a:solidFill>
              </a:rPr>
              <a:t>50</a:t>
            </a:r>
            <a:r>
              <a:rPr lang="da-DK" sz="1400" dirty="0" smtClean="0"/>
              <a:t> pct. af de samlede læremidler.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/>
              <a:t>Når skolens titelbehov ikke kan dækkes hos et eller to forlag  alene.</a:t>
            </a:r>
          </a:p>
          <a:p>
            <a:endParaRPr lang="da-DK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/>
              <a:t>Når skolen anvender </a:t>
            </a:r>
            <a:r>
              <a:rPr lang="da-DK" sz="1400" b="1" dirty="0">
                <a:solidFill>
                  <a:srgbClr val="FF0000"/>
                </a:solidFill>
              </a:rPr>
              <a:t>1-3</a:t>
            </a:r>
            <a:r>
              <a:rPr lang="da-DK" sz="1400" dirty="0"/>
              <a:t> titler pr. fag, pr. årgang.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 smtClean="0"/>
              <a:t>Når skolen ønsker mindre adm. med individuelle , digitale nøgler.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b="1" dirty="0"/>
          </a:p>
        </p:txBody>
      </p:sp>
      <p:sp>
        <p:nvSpPr>
          <p:cNvPr id="18" name="Tekstboks 17"/>
          <p:cNvSpPr txBox="1"/>
          <p:nvPr/>
        </p:nvSpPr>
        <p:spPr>
          <a:xfrm>
            <a:off x="5456366" y="1772816"/>
            <a:ext cx="277720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>
                <a:solidFill>
                  <a:srgbClr val="FF0000"/>
                </a:solidFill>
              </a:rPr>
              <a:t>Enkeltbruger-licenser</a:t>
            </a:r>
            <a:r>
              <a:rPr lang="da-DK" sz="1400" b="1" dirty="0" smtClean="0"/>
              <a:t> </a:t>
            </a:r>
            <a:r>
              <a:rPr lang="da-DK" sz="1400" dirty="0"/>
              <a:t>(pr. </a:t>
            </a:r>
            <a:r>
              <a:rPr lang="da-DK" sz="1400" dirty="0" smtClean="0"/>
              <a:t>cpr) </a:t>
            </a:r>
            <a:r>
              <a:rPr lang="da-DK" sz="1400" dirty="0"/>
              <a:t>hos </a:t>
            </a:r>
            <a:r>
              <a:rPr lang="da-DK" sz="1400" i="1" dirty="0"/>
              <a:t>et</a:t>
            </a:r>
            <a:r>
              <a:rPr lang="da-DK" sz="1400" dirty="0"/>
              <a:t> forlag </a:t>
            </a:r>
            <a:r>
              <a:rPr lang="da-DK" sz="1400" u="sng" dirty="0"/>
              <a:t>kan</a:t>
            </a:r>
            <a:r>
              <a:rPr lang="da-DK" sz="1400" dirty="0"/>
              <a:t> være </a:t>
            </a:r>
            <a:r>
              <a:rPr lang="da-DK" sz="1400" dirty="0" smtClean="0"/>
              <a:t>en fordel …</a:t>
            </a:r>
          </a:p>
          <a:p>
            <a:endParaRPr lang="da-DK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/>
              <a:t>Når </a:t>
            </a:r>
            <a:r>
              <a:rPr lang="da-DK" sz="1400" dirty="0" smtClean="0"/>
              <a:t>beslutningskompetencen </a:t>
            </a:r>
            <a:r>
              <a:rPr lang="da-DK" sz="1400" dirty="0"/>
              <a:t>for materialevalg er decentraliseret</a:t>
            </a:r>
            <a:r>
              <a:rPr lang="da-DK" sz="1400" dirty="0" smtClean="0"/>
              <a:t>.</a:t>
            </a:r>
          </a:p>
          <a:p>
            <a:endParaRPr lang="da-DK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/>
              <a:t>Når andelen af skolens digitale læremidler ikke udgør mere en maks. ca. </a:t>
            </a:r>
            <a:r>
              <a:rPr lang="da-DK" sz="1400" b="1" dirty="0">
                <a:solidFill>
                  <a:srgbClr val="FF0000"/>
                </a:solidFill>
              </a:rPr>
              <a:t>50 </a:t>
            </a:r>
            <a:r>
              <a:rPr lang="da-DK" sz="1400" dirty="0"/>
              <a:t>pct. af de samlede læremidler. </a:t>
            </a:r>
          </a:p>
          <a:p>
            <a:endParaRPr lang="da-DK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 smtClean="0"/>
              <a:t>Når </a:t>
            </a:r>
            <a:r>
              <a:rPr lang="da-DK" sz="1400" dirty="0"/>
              <a:t>skolens titelbehov ikke kan dækkes hos et eller to forlag  alene</a:t>
            </a:r>
            <a:r>
              <a:rPr lang="da-DK" sz="1400" dirty="0" smtClean="0"/>
              <a:t>.</a:t>
            </a:r>
          </a:p>
          <a:p>
            <a:endParaRPr lang="da-DK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a-DK" sz="1400" dirty="0"/>
              <a:t>Når skolen anvender </a:t>
            </a:r>
            <a:r>
              <a:rPr lang="da-DK" sz="1400" b="1" dirty="0" smtClean="0">
                <a:solidFill>
                  <a:srgbClr val="FF0000"/>
                </a:solidFill>
              </a:rPr>
              <a:t>1-3 </a:t>
            </a:r>
            <a:r>
              <a:rPr lang="da-DK" sz="1400" dirty="0"/>
              <a:t>titler pr. fag, pr. årgang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a-DK" sz="1400" dirty="0"/>
          </a:p>
          <a:p>
            <a:endParaRPr lang="da-DK" dirty="0"/>
          </a:p>
        </p:txBody>
      </p:sp>
      <p:sp>
        <p:nvSpPr>
          <p:cNvPr id="24" name="Heksagon 23"/>
          <p:cNvSpPr/>
          <p:nvPr/>
        </p:nvSpPr>
        <p:spPr>
          <a:xfrm>
            <a:off x="755576" y="149190"/>
            <a:ext cx="1035110" cy="784385"/>
          </a:xfrm>
          <a:prstGeom prst="hexag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5" name="Tekstboks 24"/>
          <p:cNvSpPr txBox="1"/>
          <p:nvPr/>
        </p:nvSpPr>
        <p:spPr>
          <a:xfrm>
            <a:off x="812312" y="102578"/>
            <a:ext cx="9783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>
                <a:solidFill>
                  <a:schemeClr val="bg1"/>
                </a:solidFill>
              </a:rPr>
              <a:t>Antal titler der følger eleven fra start til </a:t>
            </a:r>
            <a:r>
              <a:rPr lang="da-DK" sz="1200" b="1" dirty="0" smtClean="0">
                <a:solidFill>
                  <a:schemeClr val="bg1"/>
                </a:solidFill>
              </a:rPr>
              <a:t>slut</a:t>
            </a:r>
            <a:endParaRPr lang="da-DK" sz="1200" b="1" dirty="0">
              <a:solidFill>
                <a:schemeClr val="bg1"/>
              </a:solidFill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1864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F29D71367AE64FBC745283AD5FE446" ma:contentTypeVersion="7" ma:contentTypeDescription="Opret et nyt dokument." ma:contentTypeScope="" ma:versionID="7be47a8c2da5af5bc534bcaca4203137">
  <xsd:schema xmlns:xsd="http://www.w3.org/2001/XMLSchema" xmlns:xs="http://www.w3.org/2001/XMLSchema" xmlns:p="http://schemas.microsoft.com/office/2006/metadata/properties" xmlns:ns2="84a57e83-f918-4d4e-ac36-22c5e10efa6c" targetNamespace="http://schemas.microsoft.com/office/2006/metadata/properties" ma:root="true" ma:fieldsID="675c5fc3a07380df29616da59d7789db" ns2:_="">
    <xsd:import namespace="84a57e83-f918-4d4e-ac36-22c5e10efa6c"/>
    <xsd:element name="properties">
      <xsd:complexType>
        <xsd:sequence>
          <xsd:element name="documentManagement">
            <xsd:complexType>
              <xsd:all>
                <xsd:element ref="ns2:emne"/>
                <xsd:element ref="ns2:_x00e5_r" minOccurs="0"/>
                <xsd:element ref="ns2:afsender" minOccurs="0"/>
                <xsd:element ref="ns2:medarb" minOccurs="0"/>
                <xsd:element ref="ns2:sagsomr_x00e5_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a57e83-f918-4d4e-ac36-22c5e10efa6c" elementFormDefault="qualified">
    <xsd:import namespace="http://schemas.microsoft.com/office/2006/documentManagement/types"/>
    <xsd:import namespace="http://schemas.microsoft.com/office/infopath/2007/PartnerControls"/>
    <xsd:element name="emne" ma:index="8" ma:displayName="emne" ma:format="Dropdown" ma:internalName="emne">
      <xsd:simpleType>
        <xsd:restriction base="dms:Choice">
          <xsd:enumeration value="arbejdstidsaftale"/>
          <xsd:enumeration value="budget"/>
          <xsd:enumeration value="diverse"/>
          <xsd:enumeration value="evalueringer"/>
          <xsd:enumeration value="HFI-it"/>
          <xsd:enumeration value="Institutionsforhold"/>
          <xsd:enumeration value="indkøb"/>
          <xsd:enumeration value="IT-center"/>
          <xsd:enumeration value="kval- og h-plan"/>
          <xsd:enumeration value="L&amp;P forhold"/>
          <xsd:enumeration value="medarbejdere"/>
          <xsd:enumeration value="MOSS"/>
          <xsd:enumeration value="Nyborg-forhold"/>
          <xsd:enumeration value="nyt handelsgymnasium"/>
          <xsd:enumeration value="organisation"/>
          <xsd:enumeration value="statistik"/>
          <xsd:enumeration value="Tietgen-it"/>
          <xsd:enumeration value="TSP"/>
          <xsd:enumeration value="uddannelsesmodeller HG"/>
          <xsd:enumeration value="uddannelsesmodeller hhx"/>
          <xsd:enumeration value="uddannelsesmodeller øvrige"/>
          <xsd:enumeration value="undervisning"/>
        </xsd:restriction>
      </xsd:simpleType>
    </xsd:element>
    <xsd:element name="_x00e5_r" ma:index="9" nillable="true" ma:displayName="år" ma:default="2014" ma:description="angiv evt. årstal" ma:format="Dropdown" ma:internalName="_x00e5_r">
      <xsd:simpleType>
        <xsd:restriction base="dms:Choice"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</xsd:restriction>
      </xsd:simpleType>
    </xsd:element>
    <xsd:element name="afsender" ma:index="10" nillable="true" ma:displayName="afsender" ma:format="Dropdown" ma:internalName="afsender">
      <xsd:simpleType>
        <xsd:restriction base="dms:Choice">
          <xsd:enumeration value="UVM-officielt"/>
          <xsd:enumeration value="UVM-uofficielt"/>
          <xsd:enumeration value="HFI - FS"/>
          <xsd:enumeration value="Odense Kommune"/>
          <xsd:enumeration value="Region Syddanmark"/>
        </xsd:restriction>
      </xsd:simpleType>
    </xsd:element>
    <xsd:element name="medarb" ma:index="11" nillable="true" ma:displayName="medarb" ma:default="" ma:description="Anfør evt. initialer på relateret person" ma:format="Dropdown" ma:internalName="medarb">
      <xsd:simpleType>
        <xsd:union memberTypes="dms:Text">
          <xsd:simpleType>
            <xsd:restriction base="dms:Choice">
              <xsd:enumeration value="ERSC"/>
              <xsd:enumeration value="PEEN"/>
              <xsd:enumeration value="GIBA"/>
              <xsd:enumeration value="ERLU"/>
              <xsd:enumeration value="BORA"/>
              <xsd:enumeration value="KIRR"/>
              <xsd:enumeration value="TOJA"/>
              <xsd:enumeration value="MEMO"/>
              <xsd:enumeration value="TOLA"/>
              <xsd:enumeration value="NBJA"/>
            </xsd:restriction>
          </xsd:simpleType>
        </xsd:union>
      </xsd:simpleType>
    </xsd:element>
    <xsd:element name="sagsomr_x00e5_de" ma:index="12" nillable="true" ma:displayName="sagsområde" ma:internalName="sagsomr_x00e5_d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arb xmlns="84a57e83-f918-4d4e-ac36-22c5e10efa6c" xsi:nil="true"/>
    <afsender xmlns="84a57e83-f918-4d4e-ac36-22c5e10efa6c" xsi:nil="true"/>
    <emne xmlns="84a57e83-f918-4d4e-ac36-22c5e10efa6c">diverse</emne>
    <_x00e5_r xmlns="84a57e83-f918-4d4e-ac36-22c5e10efa6c">2015</_x00e5_r>
    <sagsomr_x00e5_de xmlns="84a57e83-f918-4d4e-ac36-22c5e10efa6c">præs</sagsomr_x00e5_de>
  </documentManagement>
</p:properties>
</file>

<file path=customXml/itemProps1.xml><?xml version="1.0" encoding="utf-8"?>
<ds:datastoreItem xmlns:ds="http://schemas.openxmlformats.org/officeDocument/2006/customXml" ds:itemID="{6051A35A-C3D7-4BA1-87D1-3E6167E481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a57e83-f918-4d4e-ac36-22c5e10efa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5AE386-2D4F-4A14-912D-2F83734D12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EBD22A-48F0-436D-A222-4F6349164DC8}">
  <ds:schemaRefs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84a57e83-f918-4d4e-ac36-22c5e10efa6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743</Words>
  <Application>Microsoft Office PowerPoint</Application>
  <PresentationFormat>Skærmshow (4:3)</PresentationFormat>
  <Paragraphs>194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Kontortema</vt:lpstr>
      <vt:lpstr>Digitale læremidler som indkøbsområde Erik Schou, vicedirektør v. Tietgenskolen, Odense</vt:lpstr>
      <vt:lpstr>Digitale læremidler som indkøbsområde</vt:lpstr>
      <vt:lpstr>Det elektroniske klasseværelse </vt:lpstr>
      <vt:lpstr>i-bøger og e-bøger</vt:lpstr>
      <vt:lpstr>i-bøger og e-bøger </vt:lpstr>
      <vt:lpstr>Prismodeller </vt:lpstr>
      <vt:lpstr>Nøgler og licenser </vt:lpstr>
      <vt:lpstr>PowerPoint-præsentation</vt:lpstr>
      <vt:lpstr>PowerPoint-præsentation</vt:lpstr>
      <vt:lpstr>Markedet og leverandørerne </vt:lpstr>
      <vt:lpstr>Markedet og leverandørerne </vt:lpstr>
      <vt:lpstr>Kom tættere på det digitale læremiddel  </vt:lpstr>
    </vt:vector>
  </TitlesOfParts>
  <Company>Undervisningsministeriet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 og E-bøger</dc:title>
  <dc:creator>Irene Pless</dc:creator>
  <cp:lastModifiedBy>Undervisningsministeriet</cp:lastModifiedBy>
  <cp:revision>65</cp:revision>
  <cp:lastPrinted>2015-02-18T10:28:38Z</cp:lastPrinted>
  <dcterms:created xsi:type="dcterms:W3CDTF">2014-03-05T08:07:40Z</dcterms:created>
  <dcterms:modified xsi:type="dcterms:W3CDTF">2015-03-12T13:54:23Z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0x01010086F29D71367AE64FBC745283AD5FE446</vt:lpwstr>
  </property>
</Properties>
</file>