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256" r:id="rId2"/>
    <p:sldId id="278" r:id="rId3"/>
    <p:sldId id="285" r:id="rId4"/>
    <p:sldId id="286" r:id="rId5"/>
    <p:sldId id="283" r:id="rId6"/>
    <p:sldId id="280" r:id="rId7"/>
    <p:sldId id="287" r:id="rId8"/>
    <p:sldId id="288" r:id="rId9"/>
  </p:sldIdLst>
  <p:sldSz cx="9906000" cy="6858000" type="A4"/>
  <p:notesSz cx="6797675" cy="9926638"/>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100" d="100"/>
          <a:sy n="100" d="100"/>
        </p:scale>
        <p:origin x="-72" y="-72"/>
      </p:cViewPr>
      <p:guideLst>
        <p:guide orient="horz" pos="4065"/>
        <p:guide orient="horz" pos="844"/>
        <p:guide pos="3120"/>
        <p:guide pos="292"/>
        <p:guide pos="6043"/>
        <p:guide pos="3347"/>
        <p:guide pos="2984"/>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575E3D2-7730-44BE-81E6-143D3009D4C0}" type="datetimeFigureOut">
              <a:rPr lang="da-DK"/>
              <a:pPr>
                <a:defRPr/>
              </a:pPr>
              <a:t>30-09-2010</a:t>
            </a:fld>
            <a:endParaRPr lang="en-GB" dirty="0"/>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2586E4D-20C1-4022-A56F-6B14C2503ABC}" type="slidenum">
              <a:rPr lang="en-GB"/>
              <a:pPr>
                <a:defRPr/>
              </a:pPr>
              <a:t>‹nr.›</a:t>
            </a:fld>
            <a:endParaRPr lang="en-GB"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a:xfrm>
            <a:off x="450000" y="2886333"/>
            <a:ext cx="5649724" cy="328359"/>
          </a:xfrm>
        </p:spPr>
        <p:txBody>
          <a:bodyPr/>
          <a:lstStyle>
            <a:lvl1pPr>
              <a:lnSpc>
                <a:spcPts val="2800"/>
              </a:lnSpc>
              <a:defRPr sz="2800" b="0" baseline="0" smtClean="0">
                <a:solidFill>
                  <a:schemeClr val="tx1"/>
                </a:solidFill>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a:xfrm>
            <a:off x="450000" y="6028941"/>
            <a:ext cx="5135113" cy="303897"/>
          </a:xfrm>
        </p:spPr>
        <p:txBody>
          <a:bodyPr/>
          <a:lstStyle>
            <a:lvl1pPr marL="0" indent="0">
              <a:lnSpc>
                <a:spcPts val="1995"/>
              </a:lnSpc>
              <a:defRPr sz="1800" b="1" smtClean="0">
                <a:solidFill>
                  <a:schemeClr val="tx1"/>
                </a:solidFill>
              </a:defRPr>
            </a:lvl1pPr>
          </a:lstStyle>
          <a:p>
            <a:r>
              <a:rPr lang="en-US" smtClean="0"/>
              <a:t>Click to edit Master subtitle style</a:t>
            </a:r>
            <a:endParaRPr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 tekstboks">
    <p:spTree>
      <p:nvGrpSpPr>
        <p:cNvPr id="1" name=""/>
        <p:cNvGrpSpPr/>
        <p:nvPr/>
      </p:nvGrpSpPr>
      <p:grpSpPr>
        <a:xfrm>
          <a:off x="0" y="0"/>
          <a:ext cx="0" cy="0"/>
          <a:chOff x="0" y="0"/>
          <a:chExt cx="0" cy="0"/>
        </a:xfrm>
      </p:grpSpPr>
      <p:sp>
        <p:nvSpPr>
          <p:cNvPr id="5" name="Text Placeholder 2"/>
          <p:cNvSpPr>
            <a:spLocks noGrp="1"/>
          </p:cNvSpPr>
          <p:nvPr>
            <p:ph idx="1"/>
          </p:nvPr>
        </p:nvSpPr>
        <p:spPr bwMode="auto">
          <a:xfrm>
            <a:off x="450000" y="1350000"/>
            <a:ext cx="9124399" cy="50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9" name="Title Placeholder 1"/>
          <p:cNvSpPr>
            <a:spLocks noGrp="1"/>
          </p:cNvSpPr>
          <p:nvPr>
            <p:ph type="title"/>
          </p:nvPr>
        </p:nvSpPr>
        <p:spPr bwMode="auto">
          <a:xfrm>
            <a:off x="450001" y="403200"/>
            <a:ext cx="9124559" cy="712800"/>
          </a:xfrm>
          <a:prstGeom prst="rect">
            <a:avLst/>
          </a:prstGeom>
          <a:noFill/>
          <a:ln w="9525">
            <a:noFill/>
            <a:miter lim="800000"/>
            <a:headEnd/>
            <a:tailEnd/>
          </a:ln>
        </p:spPr>
        <p:txBody>
          <a:bodyPr/>
          <a:lstStyle>
            <a:lvl1pPr>
              <a:defRPr sz="2000">
                <a:solidFill>
                  <a:schemeClr val="tx1"/>
                </a:solidFill>
              </a:defRPr>
            </a:lvl1pPr>
          </a:lstStyle>
          <a:p>
            <a:pPr lvl="0"/>
            <a:r>
              <a:rPr lang="en-US" smtClean="0"/>
              <a:t>Click to edit Master title style</a:t>
            </a:r>
            <a:endParaRPr lang="en-US" dirty="0" smtClean="0"/>
          </a:p>
        </p:txBody>
      </p:sp>
      <p:sp>
        <p:nvSpPr>
          <p:cNvPr id="4" name="Slide Number Placeholder 9"/>
          <p:cNvSpPr>
            <a:spLocks noGrp="1"/>
          </p:cNvSpPr>
          <p:nvPr>
            <p:ph type="sldNum" sz="quarter" idx="10"/>
          </p:nvPr>
        </p:nvSpPr>
        <p:spPr/>
        <p:txBody>
          <a:bodyPr/>
          <a:lstStyle>
            <a:lvl1pPr>
              <a:defRPr/>
            </a:lvl1pPr>
          </a:lstStyle>
          <a:p>
            <a:fld id="{50273B03-0F8F-45A8-8C1F-9A3577118603}" type="slidenum">
              <a:rPr lang="da-DK"/>
              <a:pPr/>
              <a:t>‹nr.›</a:t>
            </a:fld>
            <a:endParaRPr lang="da-DK"/>
          </a:p>
        </p:txBody>
      </p:sp>
      <p:sp>
        <p:nvSpPr>
          <p:cNvPr id="6" name="Footer Placeholder 10"/>
          <p:cNvSpPr>
            <a:spLocks noGrp="1"/>
          </p:cNvSpPr>
          <p:nvPr>
            <p:ph type="ftr" sz="quarter" idx="11"/>
          </p:nvPr>
        </p:nvSpPr>
        <p:spPr/>
        <p:txBody>
          <a:bodyPr/>
          <a:lstStyle>
            <a:lvl1pPr>
              <a:defRPr/>
            </a:lvl1pPr>
          </a:lstStyle>
          <a:p>
            <a:r>
              <a:rPr lang="da-DK"/>
              <a:t>Diskussionsoplæg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 tekstbokse horisontal">
    <p:spTree>
      <p:nvGrpSpPr>
        <p:cNvPr id="1" name=""/>
        <p:cNvGrpSpPr/>
        <p:nvPr/>
      </p:nvGrpSpPr>
      <p:grpSpPr>
        <a:xfrm>
          <a:off x="0" y="0"/>
          <a:ext cx="0" cy="0"/>
          <a:chOff x="0" y="0"/>
          <a:chExt cx="0" cy="0"/>
        </a:xfrm>
      </p:grpSpPr>
      <p:sp>
        <p:nvSpPr>
          <p:cNvPr id="5" name="Text Placeholder 2"/>
          <p:cNvSpPr>
            <a:spLocks noGrp="1"/>
          </p:cNvSpPr>
          <p:nvPr>
            <p:ph idx="1"/>
          </p:nvPr>
        </p:nvSpPr>
        <p:spPr bwMode="auto">
          <a:xfrm>
            <a:off x="450000" y="1350000"/>
            <a:ext cx="9124399" cy="23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7" name="Text Placeholder 2"/>
          <p:cNvSpPr>
            <a:spLocks noGrp="1"/>
          </p:cNvSpPr>
          <p:nvPr>
            <p:ph idx="12"/>
          </p:nvPr>
        </p:nvSpPr>
        <p:spPr bwMode="auto">
          <a:xfrm>
            <a:off x="450000" y="3960000"/>
            <a:ext cx="9124399" cy="23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10" name="Title Placeholder 1"/>
          <p:cNvSpPr>
            <a:spLocks noGrp="1"/>
          </p:cNvSpPr>
          <p:nvPr>
            <p:ph type="title"/>
          </p:nvPr>
        </p:nvSpPr>
        <p:spPr bwMode="auto">
          <a:xfrm>
            <a:off x="450001" y="403200"/>
            <a:ext cx="9124559" cy="712800"/>
          </a:xfrm>
          <a:prstGeom prst="rect">
            <a:avLst/>
          </a:prstGeom>
          <a:noFill/>
          <a:ln w="9525">
            <a:noFill/>
            <a:miter lim="800000"/>
            <a:headEnd/>
            <a:tailEnd/>
          </a:ln>
        </p:spPr>
        <p:txBody>
          <a:bodyPr/>
          <a:lstStyle>
            <a:lvl1pPr>
              <a:defRPr sz="2000"/>
            </a:lvl1pPr>
          </a:lstStyle>
          <a:p>
            <a:pPr lvl="0"/>
            <a:r>
              <a:rPr lang="en-US" smtClean="0"/>
              <a:t>Click to edit Master title style</a:t>
            </a:r>
            <a:endParaRPr lang="en-US" dirty="0" smtClean="0"/>
          </a:p>
        </p:txBody>
      </p:sp>
      <p:sp>
        <p:nvSpPr>
          <p:cNvPr id="6" name="Slide Number Placeholder 9"/>
          <p:cNvSpPr>
            <a:spLocks noGrp="1"/>
          </p:cNvSpPr>
          <p:nvPr>
            <p:ph type="sldNum" sz="quarter" idx="13"/>
          </p:nvPr>
        </p:nvSpPr>
        <p:spPr/>
        <p:txBody>
          <a:bodyPr/>
          <a:lstStyle>
            <a:lvl1pPr>
              <a:defRPr/>
            </a:lvl1pPr>
          </a:lstStyle>
          <a:p>
            <a:fld id="{DAA8C07A-D372-483A-907F-4EE5FE9B69AD}" type="slidenum">
              <a:rPr lang="da-DK"/>
              <a:pPr/>
              <a:t>‹nr.›</a:t>
            </a:fld>
            <a:endParaRPr lang="da-DK"/>
          </a:p>
        </p:txBody>
      </p:sp>
      <p:sp>
        <p:nvSpPr>
          <p:cNvPr id="8" name="Footer Placeholder 10"/>
          <p:cNvSpPr>
            <a:spLocks noGrp="1"/>
          </p:cNvSpPr>
          <p:nvPr>
            <p:ph type="ftr" sz="quarter" idx="14"/>
          </p:nvPr>
        </p:nvSpPr>
        <p:spPr/>
        <p:txBody>
          <a:bodyPr/>
          <a:lstStyle>
            <a:lvl1pPr>
              <a:defRPr/>
            </a:lvl1pPr>
          </a:lstStyle>
          <a:p>
            <a:r>
              <a:rPr lang="da-DK"/>
              <a:t>Diskussionsoplæg</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 tekstbokse vertikal">
    <p:spTree>
      <p:nvGrpSpPr>
        <p:cNvPr id="1" name=""/>
        <p:cNvGrpSpPr/>
        <p:nvPr/>
      </p:nvGrpSpPr>
      <p:grpSpPr>
        <a:xfrm>
          <a:off x="0" y="0"/>
          <a:ext cx="0" cy="0"/>
          <a:chOff x="0" y="0"/>
          <a:chExt cx="0" cy="0"/>
        </a:xfrm>
      </p:grpSpPr>
      <p:sp>
        <p:nvSpPr>
          <p:cNvPr id="5" name="Text Placeholder 2"/>
          <p:cNvSpPr>
            <a:spLocks noGrp="1"/>
          </p:cNvSpPr>
          <p:nvPr>
            <p:ph idx="1"/>
          </p:nvPr>
        </p:nvSpPr>
        <p:spPr bwMode="auto">
          <a:xfrm>
            <a:off x="450001" y="1350000"/>
            <a:ext cx="4248000" cy="50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7" name="Text Placeholder 2"/>
          <p:cNvSpPr>
            <a:spLocks noGrp="1"/>
          </p:cNvSpPr>
          <p:nvPr>
            <p:ph idx="12"/>
          </p:nvPr>
        </p:nvSpPr>
        <p:spPr bwMode="auto">
          <a:xfrm>
            <a:off x="5310000" y="1350000"/>
            <a:ext cx="4248000" cy="50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10" name="Title Placeholder 1"/>
          <p:cNvSpPr>
            <a:spLocks noGrp="1"/>
          </p:cNvSpPr>
          <p:nvPr>
            <p:ph type="title"/>
          </p:nvPr>
        </p:nvSpPr>
        <p:spPr bwMode="auto">
          <a:xfrm>
            <a:off x="450001" y="403200"/>
            <a:ext cx="9124559" cy="712800"/>
          </a:xfrm>
          <a:prstGeom prst="rect">
            <a:avLst/>
          </a:prstGeom>
          <a:noFill/>
          <a:ln w="9525">
            <a:noFill/>
            <a:miter lim="800000"/>
            <a:headEnd/>
            <a:tailEnd/>
          </a:ln>
        </p:spPr>
        <p:txBody>
          <a:bodyPr/>
          <a:lstStyle>
            <a:lvl1pPr>
              <a:defRPr sz="2000"/>
            </a:lvl1pPr>
          </a:lstStyle>
          <a:p>
            <a:pPr lvl="0"/>
            <a:r>
              <a:rPr lang="en-US" smtClean="0"/>
              <a:t>Click to edit Master title style</a:t>
            </a:r>
            <a:endParaRPr lang="en-US" dirty="0" smtClean="0"/>
          </a:p>
        </p:txBody>
      </p:sp>
      <p:sp>
        <p:nvSpPr>
          <p:cNvPr id="6" name="Slide Number Placeholder 9"/>
          <p:cNvSpPr>
            <a:spLocks noGrp="1"/>
          </p:cNvSpPr>
          <p:nvPr>
            <p:ph type="sldNum" sz="quarter" idx="13"/>
          </p:nvPr>
        </p:nvSpPr>
        <p:spPr/>
        <p:txBody>
          <a:bodyPr/>
          <a:lstStyle>
            <a:lvl1pPr>
              <a:defRPr/>
            </a:lvl1pPr>
          </a:lstStyle>
          <a:p>
            <a:fld id="{B60C724C-F13F-485A-AFA8-6F3F23D83BEE}" type="slidenum">
              <a:rPr lang="da-DK"/>
              <a:pPr/>
              <a:t>‹nr.›</a:t>
            </a:fld>
            <a:endParaRPr lang="da-DK"/>
          </a:p>
        </p:txBody>
      </p:sp>
      <p:sp>
        <p:nvSpPr>
          <p:cNvPr id="8" name="Footer Placeholder 10"/>
          <p:cNvSpPr>
            <a:spLocks noGrp="1"/>
          </p:cNvSpPr>
          <p:nvPr>
            <p:ph type="ftr" sz="quarter" idx="14"/>
          </p:nvPr>
        </p:nvSpPr>
        <p:spPr/>
        <p:txBody>
          <a:bodyPr/>
          <a:lstStyle>
            <a:lvl1pPr>
              <a:defRPr/>
            </a:lvl1pPr>
          </a:lstStyle>
          <a:p>
            <a:r>
              <a:rPr lang="da-DK"/>
              <a:t>Diskussionsoplæg</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 tekstbokse">
    <p:spTree>
      <p:nvGrpSpPr>
        <p:cNvPr id="1" name=""/>
        <p:cNvGrpSpPr/>
        <p:nvPr/>
      </p:nvGrpSpPr>
      <p:grpSpPr>
        <a:xfrm>
          <a:off x="0" y="0"/>
          <a:ext cx="0" cy="0"/>
          <a:chOff x="0" y="0"/>
          <a:chExt cx="0" cy="0"/>
        </a:xfrm>
      </p:grpSpPr>
      <p:sp>
        <p:nvSpPr>
          <p:cNvPr id="5" name="Text Placeholder 2"/>
          <p:cNvSpPr>
            <a:spLocks noGrp="1"/>
          </p:cNvSpPr>
          <p:nvPr>
            <p:ph idx="1"/>
          </p:nvPr>
        </p:nvSpPr>
        <p:spPr bwMode="auto">
          <a:xfrm>
            <a:off x="450000" y="1350000"/>
            <a:ext cx="4248000" cy="23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7" name="Text Placeholder 2"/>
          <p:cNvSpPr>
            <a:spLocks noGrp="1"/>
          </p:cNvSpPr>
          <p:nvPr>
            <p:ph idx="12"/>
          </p:nvPr>
        </p:nvSpPr>
        <p:spPr bwMode="auto">
          <a:xfrm>
            <a:off x="5317345" y="1350000"/>
            <a:ext cx="4248000" cy="23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9" name="Text Placeholder 2"/>
          <p:cNvSpPr>
            <a:spLocks noGrp="1"/>
          </p:cNvSpPr>
          <p:nvPr>
            <p:ph idx="13"/>
          </p:nvPr>
        </p:nvSpPr>
        <p:spPr bwMode="auto">
          <a:xfrm>
            <a:off x="450000" y="3960000"/>
            <a:ext cx="4248000" cy="23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10" name="Text Placeholder 2"/>
          <p:cNvSpPr>
            <a:spLocks noGrp="1"/>
          </p:cNvSpPr>
          <p:nvPr>
            <p:ph idx="14"/>
          </p:nvPr>
        </p:nvSpPr>
        <p:spPr bwMode="auto">
          <a:xfrm>
            <a:off x="5317345" y="3960000"/>
            <a:ext cx="4248000" cy="2340000"/>
          </a:xfrm>
          <a:prstGeom prst="rect">
            <a:avLst/>
          </a:prstGeom>
          <a:noFill/>
          <a:ln w="9525">
            <a:noFill/>
            <a:miter lim="800000"/>
            <a:headEnd/>
            <a:tailEnd/>
          </a:ln>
        </p:spPr>
        <p:txBody>
          <a:bodyPr/>
          <a:lstStyle>
            <a:lvl1pPr marL="0" marR="0" indent="0" algn="l" defTabSz="914258" rtl="0" eaLnBrk="1" fontAlgn="base" latinLnBrk="0" hangingPunct="1">
              <a:lnSpc>
                <a:spcPct val="100000"/>
              </a:lnSpc>
              <a:spcBef>
                <a:spcPct val="0"/>
              </a:spcBef>
              <a:spcAft>
                <a:spcPts val="300"/>
              </a:spcAft>
              <a:buClrTx/>
              <a:buSzTx/>
              <a:buFont typeface="Arial" charset="0"/>
              <a:buNone/>
              <a:tabLst/>
              <a:defRPr sz="1100" b="0">
                <a:latin typeface="+mn-lt"/>
              </a:defRPr>
            </a:lvl1pPr>
            <a:lvl2pPr marL="182281" marR="0" indent="-182281"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2pPr>
            <a:lvl3pPr marL="357444" marR="0" indent="-175162" algn="l" defTabSz="914258" rtl="0" eaLnBrk="1" fontAlgn="base" latinLnBrk="0" hangingPunct="1">
              <a:lnSpc>
                <a:spcPct val="100000"/>
              </a:lnSpc>
              <a:spcBef>
                <a:spcPct val="0"/>
              </a:spcBef>
              <a:spcAft>
                <a:spcPts val="300"/>
              </a:spcAft>
              <a:buClrTx/>
              <a:buSzTx/>
              <a:buFont typeface="Arial" charset="0"/>
              <a:buChar char="‒"/>
              <a:tabLst/>
              <a:defRPr sz="1100" b="0">
                <a:latin typeface="+mn-lt"/>
              </a:defRPr>
            </a:lvl3pPr>
            <a:lvl4pPr marL="539725" marR="0" indent="-182281"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4pPr>
            <a:lvl5pPr marL="712039" marR="0" indent="-172314" algn="l" defTabSz="914258" rtl="0" eaLnBrk="1" fontAlgn="base" latinLnBrk="0" hangingPunct="1">
              <a:lnSpc>
                <a:spcPct val="100000"/>
              </a:lnSpc>
              <a:spcBef>
                <a:spcPct val="0"/>
              </a:spcBef>
              <a:spcAft>
                <a:spcPts val="300"/>
              </a:spcAft>
              <a:buClrTx/>
              <a:buSzTx/>
              <a:buFont typeface="Arial" charset="0"/>
              <a:buChar char="‒"/>
              <a:tabLst/>
              <a:defRPr sz="1000" b="0">
                <a:latin typeface="+mn-lt"/>
              </a:defRPr>
            </a:lvl5pPr>
          </a:lstStyle>
          <a:p>
            <a:pPr lvl="0"/>
            <a:r>
              <a:rPr lang="en-US" dirty="0" smtClean="0"/>
              <a:t>Klik for at redigere typografi i masteren</a:t>
            </a:r>
          </a:p>
          <a:p>
            <a:pPr lvl="1"/>
            <a:r>
              <a:rPr lang="en-US" dirty="0" smtClean="0"/>
              <a:t>Andet niveau</a:t>
            </a:r>
          </a:p>
          <a:p>
            <a:pPr lvl="2"/>
            <a:r>
              <a:rPr lang="en-US" dirty="0" smtClean="0"/>
              <a:t>Tredje niveau</a:t>
            </a:r>
          </a:p>
          <a:p>
            <a:pPr lvl="3"/>
            <a:r>
              <a:rPr lang="en-US" dirty="0" smtClean="0"/>
              <a:t>Fjerde niveau</a:t>
            </a:r>
          </a:p>
          <a:p>
            <a:pPr lvl="4"/>
            <a:r>
              <a:rPr lang="en-US" dirty="0" smtClean="0"/>
              <a:t>Femte niveau</a:t>
            </a:r>
          </a:p>
        </p:txBody>
      </p:sp>
      <p:sp>
        <p:nvSpPr>
          <p:cNvPr id="12" name="Title Placeholder 1"/>
          <p:cNvSpPr>
            <a:spLocks noGrp="1"/>
          </p:cNvSpPr>
          <p:nvPr>
            <p:ph type="title"/>
          </p:nvPr>
        </p:nvSpPr>
        <p:spPr bwMode="auto">
          <a:xfrm>
            <a:off x="450001" y="403200"/>
            <a:ext cx="9124559" cy="712800"/>
          </a:xfrm>
          <a:prstGeom prst="rect">
            <a:avLst/>
          </a:prstGeom>
          <a:noFill/>
          <a:ln w="9525">
            <a:noFill/>
            <a:miter lim="800000"/>
            <a:headEnd/>
            <a:tailEnd/>
          </a:ln>
        </p:spPr>
        <p:txBody>
          <a:bodyPr/>
          <a:lstStyle>
            <a:lvl1pPr>
              <a:defRPr sz="2000"/>
            </a:lvl1pPr>
          </a:lstStyle>
          <a:p>
            <a:pPr lvl="0"/>
            <a:r>
              <a:rPr lang="en-US" smtClean="0"/>
              <a:t>Click to edit Master title style</a:t>
            </a:r>
            <a:endParaRPr lang="en-US" dirty="0" smtClean="0"/>
          </a:p>
        </p:txBody>
      </p:sp>
      <p:sp>
        <p:nvSpPr>
          <p:cNvPr id="8" name="Slide Number Placeholder 9"/>
          <p:cNvSpPr>
            <a:spLocks noGrp="1"/>
          </p:cNvSpPr>
          <p:nvPr>
            <p:ph type="sldNum" sz="quarter" idx="15"/>
          </p:nvPr>
        </p:nvSpPr>
        <p:spPr/>
        <p:txBody>
          <a:bodyPr/>
          <a:lstStyle>
            <a:lvl1pPr>
              <a:defRPr/>
            </a:lvl1pPr>
          </a:lstStyle>
          <a:p>
            <a:fld id="{E24307C4-6958-4D60-9E6B-0B622C8EB4EC}" type="slidenum">
              <a:rPr lang="da-DK"/>
              <a:pPr/>
              <a:t>‹nr.›</a:t>
            </a:fld>
            <a:endParaRPr lang="da-DK"/>
          </a:p>
        </p:txBody>
      </p:sp>
      <p:sp>
        <p:nvSpPr>
          <p:cNvPr id="11" name="Footer Placeholder 10"/>
          <p:cNvSpPr>
            <a:spLocks noGrp="1"/>
          </p:cNvSpPr>
          <p:nvPr>
            <p:ph type="ftr" sz="quarter" idx="16"/>
          </p:nvPr>
        </p:nvSpPr>
        <p:spPr/>
        <p:txBody>
          <a:bodyPr/>
          <a:lstStyle>
            <a:lvl1pPr>
              <a:defRPr/>
            </a:lvl1pPr>
          </a:lstStyle>
          <a:p>
            <a:r>
              <a:rPr lang="da-DK"/>
              <a:t>Diskussionsoplæg</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49263" y="403225"/>
            <a:ext cx="9126537" cy="7127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49263" y="1349375"/>
            <a:ext cx="9126537" cy="50403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First level</a:t>
            </a:r>
          </a:p>
          <a:p>
            <a:pPr lvl="2"/>
            <a:r>
              <a:rPr lang="en-US" smtClean="0"/>
              <a:t>Second level</a:t>
            </a:r>
          </a:p>
          <a:p>
            <a:pPr lvl="3"/>
            <a:r>
              <a:rPr lang="en-US" smtClean="0"/>
              <a:t>Third level</a:t>
            </a:r>
          </a:p>
          <a:p>
            <a:pPr lvl="4"/>
            <a:r>
              <a:rPr lang="en-US" smtClean="0"/>
              <a:t>Fourth level</a:t>
            </a:r>
          </a:p>
          <a:p>
            <a:pPr lvl="1"/>
            <a:endParaRPr lang="en-US" smtClean="0"/>
          </a:p>
        </p:txBody>
      </p:sp>
      <p:sp>
        <p:nvSpPr>
          <p:cNvPr id="7" name="Slide Number Placeholder 9"/>
          <p:cNvSpPr>
            <a:spLocks noGrp="1"/>
          </p:cNvSpPr>
          <p:nvPr>
            <p:ph type="sldNum" sz="quarter" idx="4"/>
          </p:nvPr>
        </p:nvSpPr>
        <p:spPr>
          <a:xfrm>
            <a:off x="442913" y="6554788"/>
            <a:ext cx="306387" cy="142875"/>
          </a:xfrm>
          <a:prstGeom prst="rect">
            <a:avLst/>
          </a:prstGeom>
        </p:spPr>
        <p:txBody>
          <a:bodyPr vert="horz" wrap="square" lIns="0" tIns="0" rIns="0" bIns="0" numCol="1" anchor="t" anchorCtr="0" compatLnSpc="1">
            <a:prstTxWarp prst="textNoShape">
              <a:avLst/>
            </a:prstTxWarp>
            <a:noAutofit/>
          </a:bodyPr>
          <a:lstStyle>
            <a:lvl1pPr>
              <a:lnSpc>
                <a:spcPts val="1075"/>
              </a:lnSpc>
              <a:defRPr sz="900" b="1"/>
            </a:lvl1pPr>
          </a:lstStyle>
          <a:p>
            <a:fld id="{C0C70719-9EB0-4E34-8DD9-7F6F3FFE1631}" type="slidenum">
              <a:rPr lang="da-DK"/>
              <a:pPr/>
              <a:t>‹nr.›</a:t>
            </a:fld>
            <a:endParaRPr lang="da-DK"/>
          </a:p>
        </p:txBody>
      </p:sp>
      <p:sp>
        <p:nvSpPr>
          <p:cNvPr id="10" name="Footer Placeholder 10"/>
          <p:cNvSpPr>
            <a:spLocks noGrp="1"/>
          </p:cNvSpPr>
          <p:nvPr>
            <p:ph type="ftr" sz="quarter" idx="3"/>
          </p:nvPr>
        </p:nvSpPr>
        <p:spPr>
          <a:xfrm>
            <a:off x="850900" y="6554788"/>
            <a:ext cx="6162675" cy="142875"/>
          </a:xfrm>
          <a:prstGeom prst="rect">
            <a:avLst/>
          </a:prstGeom>
        </p:spPr>
        <p:txBody>
          <a:bodyPr vert="horz" wrap="square" lIns="0" tIns="0" rIns="0" bIns="0" numCol="1" anchor="t" anchorCtr="0" compatLnSpc="1">
            <a:prstTxWarp prst="textNoShape">
              <a:avLst/>
            </a:prstTxWarp>
            <a:noAutofit/>
          </a:bodyPr>
          <a:lstStyle>
            <a:lvl1pPr>
              <a:lnSpc>
                <a:spcPts val="1075"/>
              </a:lnSpc>
              <a:defRPr sz="700"/>
            </a:lvl1pPr>
          </a:lstStyle>
          <a:p>
            <a:r>
              <a:rPr lang="da-DK"/>
              <a:t>Diskussionsoplæg</a:t>
            </a:r>
          </a:p>
        </p:txBody>
      </p:sp>
    </p:spTree>
  </p:cSld>
  <p:clrMap bg1="lt1" tx1="dk1" bg2="lt2" tx2="dk2" accent1="accent1" accent2="accent2" accent3="accent3" accent4="accent4" accent5="accent5" accent6="accent6" hlink="hlink" folHlink="folHlink"/>
  <p:sldLayoutIdLst>
    <p:sldLayoutId id="2147483738" r:id="rId1"/>
    <p:sldLayoutId id="2147483737" r:id="rId2"/>
    <p:sldLayoutId id="2147483736" r:id="rId3"/>
    <p:sldLayoutId id="2147483735" r:id="rId4"/>
    <p:sldLayoutId id="2147483734" r:id="rId5"/>
  </p:sldLayoutIdLst>
  <p:hf hdr="0" ftr="0" dt="0"/>
  <p:txStyles>
    <p:titleStyle>
      <a:lvl1pPr algn="l" defTabSz="912813" rtl="0" fontAlgn="base">
        <a:spcBef>
          <a:spcPct val="0"/>
        </a:spcBef>
        <a:spcAft>
          <a:spcPct val="0"/>
        </a:spcAft>
        <a:defRPr sz="2000" b="1" kern="1200">
          <a:solidFill>
            <a:schemeClr val="tx1"/>
          </a:solidFill>
          <a:latin typeface="+mj-lt"/>
          <a:ea typeface="+mj-ea"/>
          <a:cs typeface="+mj-cs"/>
        </a:defRPr>
      </a:lvl1pPr>
      <a:lvl2pPr algn="l" defTabSz="912813" rtl="0" fontAlgn="base">
        <a:spcBef>
          <a:spcPct val="0"/>
        </a:spcBef>
        <a:spcAft>
          <a:spcPct val="0"/>
        </a:spcAft>
        <a:defRPr sz="2000" b="1">
          <a:solidFill>
            <a:schemeClr val="tx1"/>
          </a:solidFill>
          <a:latin typeface="Arial" charset="0"/>
        </a:defRPr>
      </a:lvl2pPr>
      <a:lvl3pPr algn="l" defTabSz="912813" rtl="0" fontAlgn="base">
        <a:spcBef>
          <a:spcPct val="0"/>
        </a:spcBef>
        <a:spcAft>
          <a:spcPct val="0"/>
        </a:spcAft>
        <a:defRPr sz="2000" b="1">
          <a:solidFill>
            <a:schemeClr val="tx1"/>
          </a:solidFill>
          <a:latin typeface="Arial" charset="0"/>
        </a:defRPr>
      </a:lvl3pPr>
      <a:lvl4pPr algn="l" defTabSz="912813" rtl="0" fontAlgn="base">
        <a:spcBef>
          <a:spcPct val="0"/>
        </a:spcBef>
        <a:spcAft>
          <a:spcPct val="0"/>
        </a:spcAft>
        <a:defRPr sz="2000" b="1">
          <a:solidFill>
            <a:schemeClr val="tx1"/>
          </a:solidFill>
          <a:latin typeface="Arial" charset="0"/>
        </a:defRPr>
      </a:lvl4pPr>
      <a:lvl5pPr algn="l" defTabSz="912813" rtl="0" fontAlgn="base">
        <a:spcBef>
          <a:spcPct val="0"/>
        </a:spcBef>
        <a:spcAft>
          <a:spcPct val="0"/>
        </a:spcAft>
        <a:defRPr sz="2000" b="1">
          <a:solidFill>
            <a:schemeClr val="tx1"/>
          </a:solidFill>
          <a:latin typeface="Arial" charset="0"/>
        </a:defRPr>
      </a:lvl5pPr>
      <a:lvl6pPr marL="410134" algn="l" rtl="0" eaLnBrk="1" fontAlgn="base" hangingPunct="1">
        <a:spcBef>
          <a:spcPct val="0"/>
        </a:spcBef>
        <a:spcAft>
          <a:spcPct val="0"/>
        </a:spcAft>
        <a:defRPr sz="2200" b="1">
          <a:solidFill>
            <a:schemeClr val="accent1"/>
          </a:solidFill>
          <a:latin typeface="Arial" charset="0"/>
        </a:defRPr>
      </a:lvl6pPr>
      <a:lvl7pPr marL="820269" algn="l" rtl="0" eaLnBrk="1" fontAlgn="base" hangingPunct="1">
        <a:spcBef>
          <a:spcPct val="0"/>
        </a:spcBef>
        <a:spcAft>
          <a:spcPct val="0"/>
        </a:spcAft>
        <a:defRPr sz="2200" b="1">
          <a:solidFill>
            <a:schemeClr val="accent1"/>
          </a:solidFill>
          <a:latin typeface="Arial" charset="0"/>
        </a:defRPr>
      </a:lvl7pPr>
      <a:lvl8pPr marL="1230403" algn="l" rtl="0" eaLnBrk="1" fontAlgn="base" hangingPunct="1">
        <a:spcBef>
          <a:spcPct val="0"/>
        </a:spcBef>
        <a:spcAft>
          <a:spcPct val="0"/>
        </a:spcAft>
        <a:defRPr sz="2200" b="1">
          <a:solidFill>
            <a:schemeClr val="accent1"/>
          </a:solidFill>
          <a:latin typeface="Arial" charset="0"/>
        </a:defRPr>
      </a:lvl8pPr>
      <a:lvl9pPr marL="1640536" algn="l" rtl="0" eaLnBrk="1" fontAlgn="base" hangingPunct="1">
        <a:spcBef>
          <a:spcPct val="0"/>
        </a:spcBef>
        <a:spcAft>
          <a:spcPct val="0"/>
        </a:spcAft>
        <a:defRPr sz="2200" b="1">
          <a:solidFill>
            <a:schemeClr val="accent1"/>
          </a:solidFill>
          <a:latin typeface="Arial" charset="0"/>
        </a:defRPr>
      </a:lvl9pPr>
    </p:titleStyle>
    <p:bodyStyle>
      <a:lvl1pPr algn="l" defTabSz="912813" rtl="0" fontAlgn="base">
        <a:spcBef>
          <a:spcPct val="0"/>
        </a:spcBef>
        <a:spcAft>
          <a:spcPts val="300"/>
        </a:spcAft>
        <a:buFont typeface="Arial" charset="0"/>
        <a:buChar char="•"/>
        <a:defRPr lang="en-US" sz="1100" kern="1200" dirty="0">
          <a:solidFill>
            <a:schemeClr val="tx1"/>
          </a:solidFill>
          <a:latin typeface="+mn-lt"/>
          <a:ea typeface="+mn-ea"/>
          <a:cs typeface="+mn-cs"/>
        </a:defRPr>
      </a:lvl1pPr>
      <a:lvl2pPr marL="180975" indent="-180975" algn="l" defTabSz="912813" rtl="0" fontAlgn="base">
        <a:spcBef>
          <a:spcPct val="0"/>
        </a:spcBef>
        <a:spcAft>
          <a:spcPts val="300"/>
        </a:spcAft>
        <a:buFont typeface="Arial" charset="0"/>
        <a:buChar char="•"/>
        <a:defRPr lang="en-US" sz="1100" kern="1200" dirty="0">
          <a:solidFill>
            <a:schemeClr val="tx1"/>
          </a:solidFill>
          <a:latin typeface="+mn-lt"/>
          <a:ea typeface="+mj-ea"/>
          <a:cs typeface="+mj-cs"/>
        </a:defRPr>
      </a:lvl2pPr>
      <a:lvl3pPr marL="357188" indent="-174625" algn="l" defTabSz="912813" rtl="0" fontAlgn="base">
        <a:spcBef>
          <a:spcPct val="0"/>
        </a:spcBef>
        <a:spcAft>
          <a:spcPts val="300"/>
        </a:spcAft>
        <a:buFont typeface="Arial" charset="0"/>
        <a:buChar char="‒"/>
        <a:defRPr lang="en-US" sz="1100" kern="1200" dirty="0">
          <a:solidFill>
            <a:schemeClr val="tx1"/>
          </a:solidFill>
          <a:latin typeface="+mn-lt"/>
          <a:ea typeface="+mj-ea"/>
          <a:cs typeface="+mj-cs"/>
        </a:defRPr>
      </a:lvl3pPr>
      <a:lvl4pPr marL="538163" indent="-180975" algn="l" defTabSz="912813" rtl="0" fontAlgn="base">
        <a:spcBef>
          <a:spcPct val="0"/>
        </a:spcBef>
        <a:spcAft>
          <a:spcPts val="300"/>
        </a:spcAft>
        <a:buFont typeface="Arial" charset="0"/>
        <a:buChar char="•"/>
        <a:defRPr lang="en-US" sz="1000" kern="1200" dirty="0">
          <a:solidFill>
            <a:schemeClr val="tx1"/>
          </a:solidFill>
          <a:latin typeface="+mn-lt"/>
          <a:ea typeface="+mj-ea"/>
          <a:cs typeface="+mj-cs"/>
        </a:defRPr>
      </a:lvl4pPr>
      <a:lvl5pPr marL="711200" indent="-171450" algn="l" defTabSz="912813" rtl="0" fontAlgn="base">
        <a:spcBef>
          <a:spcPct val="0"/>
        </a:spcBef>
        <a:spcAft>
          <a:spcPts val="300"/>
        </a:spcAft>
        <a:buFont typeface="Arial" charset="0"/>
        <a:buChar char="‒"/>
        <a:defRPr lang="en-GB" sz="1000" kern="1200" dirty="0">
          <a:solidFill>
            <a:schemeClr val="tx1"/>
          </a:solidFill>
          <a:latin typeface="+mn-lt"/>
          <a:ea typeface="+mj-ea"/>
          <a:cs typeface="+mj-cs"/>
        </a:defRPr>
      </a:lvl5pPr>
      <a:lvl6pPr marL="803179" indent="-163770" algn="l" defTabSz="820269" rtl="0" eaLnBrk="1" latinLnBrk="0" hangingPunct="1">
        <a:spcBef>
          <a:spcPts val="0"/>
        </a:spcBef>
        <a:spcAft>
          <a:spcPts val="269"/>
        </a:spcAft>
        <a:buFont typeface="Arial" pitchFamily="34" charset="0"/>
        <a:buChar char="•"/>
        <a:defRPr sz="1400" kern="1200" baseline="0">
          <a:solidFill>
            <a:schemeClr val="accent1"/>
          </a:solidFill>
          <a:latin typeface="+mn-lt"/>
          <a:ea typeface="+mn-ea"/>
          <a:cs typeface="+mn-cs"/>
        </a:defRPr>
      </a:lvl6pPr>
      <a:lvl7pPr marL="968371" indent="-165192" algn="l" defTabSz="820269" rtl="0" eaLnBrk="1" latinLnBrk="0" hangingPunct="1">
        <a:spcBef>
          <a:spcPts val="0"/>
        </a:spcBef>
        <a:spcAft>
          <a:spcPts val="269"/>
        </a:spcAft>
        <a:buFont typeface="Arial" pitchFamily="34" charset="0"/>
        <a:buChar char="‒"/>
        <a:defRPr sz="1300" kern="1200">
          <a:solidFill>
            <a:schemeClr val="accent1"/>
          </a:solidFill>
          <a:latin typeface="+mn-lt"/>
          <a:ea typeface="+mn-ea"/>
          <a:cs typeface="+mn-cs"/>
        </a:defRPr>
      </a:lvl7pPr>
      <a:lvl8pPr marL="1123597" indent="-155225" algn="l" defTabSz="820269" rtl="0" eaLnBrk="1" latinLnBrk="0" hangingPunct="1">
        <a:spcBef>
          <a:spcPts val="0"/>
        </a:spcBef>
        <a:spcAft>
          <a:spcPts val="269"/>
        </a:spcAft>
        <a:buFont typeface="Arial" pitchFamily="34" charset="0"/>
        <a:buChar char="•"/>
        <a:defRPr sz="1300" kern="1200">
          <a:solidFill>
            <a:schemeClr val="accent1"/>
          </a:solidFill>
          <a:latin typeface="+mn-lt"/>
          <a:ea typeface="+mn-ea"/>
          <a:cs typeface="+mn-cs"/>
        </a:defRPr>
      </a:lvl8pPr>
      <a:lvl9pPr marL="1287365" indent="-163770" algn="l" defTabSz="820269" rtl="0" eaLnBrk="1" latinLnBrk="0" hangingPunct="1">
        <a:spcBef>
          <a:spcPts val="0"/>
        </a:spcBef>
        <a:spcAft>
          <a:spcPts val="269"/>
        </a:spcAft>
        <a:buFont typeface="Arial" pitchFamily="34" charset="0"/>
        <a:buChar char="‒"/>
        <a:defRPr sz="1300" kern="1200">
          <a:solidFill>
            <a:schemeClr val="accent1"/>
          </a:solidFill>
          <a:latin typeface="+mn-lt"/>
          <a:ea typeface="+mn-ea"/>
          <a:cs typeface="+mn-cs"/>
        </a:defRPr>
      </a:lvl9pPr>
    </p:bodyStyle>
    <p:otherStyle>
      <a:defPPr>
        <a:defRPr lang="en-US"/>
      </a:defPPr>
      <a:lvl1pPr marL="0" algn="l" defTabSz="820269" rtl="0" eaLnBrk="1" latinLnBrk="0" hangingPunct="1">
        <a:defRPr sz="1600" kern="1200">
          <a:solidFill>
            <a:schemeClr val="tx1"/>
          </a:solidFill>
          <a:latin typeface="+mn-lt"/>
          <a:ea typeface="+mn-ea"/>
          <a:cs typeface="+mn-cs"/>
        </a:defRPr>
      </a:lvl1pPr>
      <a:lvl2pPr marL="410134" algn="l" defTabSz="820269" rtl="0" eaLnBrk="1" latinLnBrk="0" hangingPunct="1">
        <a:defRPr sz="1600" kern="1200">
          <a:solidFill>
            <a:schemeClr val="tx1"/>
          </a:solidFill>
          <a:latin typeface="+mn-lt"/>
          <a:ea typeface="+mn-ea"/>
          <a:cs typeface="+mn-cs"/>
        </a:defRPr>
      </a:lvl2pPr>
      <a:lvl3pPr marL="820269" algn="l" defTabSz="820269" rtl="0" eaLnBrk="1" latinLnBrk="0" hangingPunct="1">
        <a:defRPr sz="1600" kern="1200">
          <a:solidFill>
            <a:schemeClr val="tx1"/>
          </a:solidFill>
          <a:latin typeface="+mn-lt"/>
          <a:ea typeface="+mn-ea"/>
          <a:cs typeface="+mn-cs"/>
        </a:defRPr>
      </a:lvl3pPr>
      <a:lvl4pPr marL="1230403" algn="l" defTabSz="820269" rtl="0" eaLnBrk="1" latinLnBrk="0" hangingPunct="1">
        <a:defRPr sz="1600" kern="1200">
          <a:solidFill>
            <a:schemeClr val="tx1"/>
          </a:solidFill>
          <a:latin typeface="+mn-lt"/>
          <a:ea typeface="+mn-ea"/>
          <a:cs typeface="+mn-cs"/>
        </a:defRPr>
      </a:lvl4pPr>
      <a:lvl5pPr marL="1640536" algn="l" defTabSz="820269" rtl="0" eaLnBrk="1" latinLnBrk="0" hangingPunct="1">
        <a:defRPr sz="1600" kern="1200">
          <a:solidFill>
            <a:schemeClr val="tx1"/>
          </a:solidFill>
          <a:latin typeface="+mn-lt"/>
          <a:ea typeface="+mn-ea"/>
          <a:cs typeface="+mn-cs"/>
        </a:defRPr>
      </a:lvl5pPr>
      <a:lvl6pPr marL="2050670" algn="l" defTabSz="820269" rtl="0" eaLnBrk="1" latinLnBrk="0" hangingPunct="1">
        <a:defRPr sz="1600" kern="1200">
          <a:solidFill>
            <a:schemeClr val="tx1"/>
          </a:solidFill>
          <a:latin typeface="+mn-lt"/>
          <a:ea typeface="+mn-ea"/>
          <a:cs typeface="+mn-cs"/>
        </a:defRPr>
      </a:lvl6pPr>
      <a:lvl7pPr marL="2460804" algn="l" defTabSz="820269" rtl="0" eaLnBrk="1" latinLnBrk="0" hangingPunct="1">
        <a:defRPr sz="1600" kern="1200">
          <a:solidFill>
            <a:schemeClr val="tx1"/>
          </a:solidFill>
          <a:latin typeface="+mn-lt"/>
          <a:ea typeface="+mn-ea"/>
          <a:cs typeface="+mn-cs"/>
        </a:defRPr>
      </a:lvl7pPr>
      <a:lvl8pPr marL="2870939" algn="l" defTabSz="820269" rtl="0" eaLnBrk="1" latinLnBrk="0" hangingPunct="1">
        <a:defRPr sz="1600" kern="1200">
          <a:solidFill>
            <a:schemeClr val="tx1"/>
          </a:solidFill>
          <a:latin typeface="+mn-lt"/>
          <a:ea typeface="+mn-ea"/>
          <a:cs typeface="+mn-cs"/>
        </a:defRPr>
      </a:lvl8pPr>
      <a:lvl9pPr marL="3281073" algn="l" defTabSz="820269"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ctrTitle"/>
          </p:nvPr>
        </p:nvSpPr>
        <p:spPr>
          <a:xfrm>
            <a:off x="449263" y="2879725"/>
            <a:ext cx="5649912" cy="328613"/>
          </a:xfrm>
        </p:spPr>
        <p:txBody>
          <a:bodyPr/>
          <a:lstStyle/>
          <a:p>
            <a:r>
              <a:rPr lang="da-DK">
                <a:cs typeface="Times New Roman" pitchFamily="18" charset="0"/>
              </a:rPr>
              <a:t/>
            </a:r>
            <a:br>
              <a:rPr lang="da-DK">
                <a:cs typeface="Times New Roman" pitchFamily="18" charset="0"/>
              </a:rPr>
            </a:br>
            <a:r>
              <a:rPr lang="da-DK">
                <a:cs typeface="Times New Roman" pitchFamily="18" charset="0"/>
              </a:rPr>
              <a:t>Risikospørgsmål i forbindelse med finansiering af ejendomme</a:t>
            </a:r>
            <a:br>
              <a:rPr lang="da-DK">
                <a:cs typeface="Times New Roman" pitchFamily="18" charset="0"/>
              </a:rPr>
            </a:br>
            <a:r>
              <a:rPr lang="da-DK">
                <a:cs typeface="Times New Roman" pitchFamily="18" charset="0"/>
              </a:rPr>
              <a:t/>
            </a:r>
            <a:br>
              <a:rPr lang="da-DK">
                <a:cs typeface="Times New Roman" pitchFamily="18" charset="0"/>
              </a:rPr>
            </a:br>
            <a:r>
              <a:rPr lang="da-DK">
                <a:cs typeface="Times New Roman" pitchFamily="18" charset="0"/>
              </a:rPr>
              <a:t>Undervisningsministeriet</a:t>
            </a:r>
          </a:p>
        </p:txBody>
      </p:sp>
      <p:sp>
        <p:nvSpPr>
          <p:cNvPr id="8194" name="Subtitle 11"/>
          <p:cNvSpPr>
            <a:spLocks noGrp="1"/>
          </p:cNvSpPr>
          <p:nvPr>
            <p:ph type="subTitle" idx="1"/>
          </p:nvPr>
        </p:nvSpPr>
        <p:spPr>
          <a:xfrm>
            <a:off x="449263" y="6029325"/>
            <a:ext cx="5135562" cy="303213"/>
          </a:xfrm>
        </p:spPr>
        <p:txBody>
          <a:bodyPr/>
          <a:lstStyle/>
          <a:p>
            <a:pPr>
              <a:lnSpc>
                <a:spcPts val="2000"/>
              </a:lnSpc>
              <a:buFont typeface="Arial" charset="0"/>
              <a:buNone/>
            </a:pPr>
            <a:endParaRPr lang="da-DK"/>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Number Placeholder 9"/>
          <p:cNvSpPr>
            <a:spLocks noGrp="1"/>
          </p:cNvSpPr>
          <p:nvPr>
            <p:ph type="sldNum" sz="quarter" idx="13"/>
          </p:nvPr>
        </p:nvSpPr>
        <p:spPr bwMode="auto">
          <a:noFill/>
          <a:ln>
            <a:miter lim="800000"/>
            <a:headEnd/>
            <a:tailEnd/>
          </a:ln>
        </p:spPr>
        <p:txBody>
          <a:bodyPr/>
          <a:lstStyle/>
          <a:p>
            <a:pPr defTabSz="912813"/>
            <a:fld id="{970F61E5-1B4D-425F-8048-8178AFA3E864}" type="slidenum">
              <a:rPr lang="da-DK"/>
              <a:pPr defTabSz="912813"/>
              <a:t>2</a:t>
            </a:fld>
            <a:endParaRPr lang="da-DK"/>
          </a:p>
        </p:txBody>
      </p:sp>
      <p:sp>
        <p:nvSpPr>
          <p:cNvPr id="9218" name="Rectangle 5"/>
          <p:cNvSpPr>
            <a:spLocks noGrp="1"/>
          </p:cNvSpPr>
          <p:nvPr>
            <p:ph idx="1"/>
          </p:nvPr>
        </p:nvSpPr>
        <p:spPr>
          <a:xfrm>
            <a:off x="449263" y="1349375"/>
            <a:ext cx="4248150" cy="5103813"/>
          </a:xfrm>
        </p:spPr>
        <p:txBody>
          <a:bodyPr/>
          <a:lstStyle/>
          <a:p>
            <a:pPr marL="0" lvl="1" indent="0" defTabSz="912813">
              <a:buFont typeface="Arial" charset="0"/>
              <a:buNone/>
            </a:pPr>
            <a:r>
              <a:rPr lang="da-DK" smtClean="0"/>
              <a:t>Når skolens ledelse skal tilrettelægge finansiering af skolens ejendomme, vil der være flere faktorer, man skal tage hensyn til. Undervisningsministeriet vil anbefale, at skolens ledelse vurderer alle relevante forhold inden risikostyringsstrategien vedtages, herunder:</a:t>
            </a:r>
          </a:p>
          <a:p>
            <a:pPr marL="0" lvl="1" indent="0" defTabSz="912813">
              <a:buFont typeface="Arial" charset="0"/>
              <a:buNone/>
            </a:pPr>
            <a:endParaRPr lang="da-DK" smtClean="0"/>
          </a:p>
          <a:p>
            <a:pPr marL="361950" lvl="2" indent="-187325" defTabSz="912813"/>
            <a:r>
              <a:rPr lang="da-DK" smtClean="0"/>
              <a:t>Ejendommens værdi</a:t>
            </a:r>
          </a:p>
          <a:p>
            <a:pPr marL="361950" lvl="2" indent="-187325" defTabSz="912813"/>
            <a:r>
              <a:rPr lang="da-DK" smtClean="0"/>
              <a:t>Skolens økonomi</a:t>
            </a:r>
          </a:p>
          <a:p>
            <a:pPr marL="361950" lvl="2" indent="-187325" defTabSz="912813"/>
            <a:r>
              <a:rPr lang="da-DK" smtClean="0"/>
              <a:t>Skoleledelsens kompetencer og ressourcer i forhold til finansiel risikostyring</a:t>
            </a:r>
          </a:p>
          <a:p>
            <a:pPr marL="361950" lvl="2" indent="-187325" defTabSz="912813"/>
            <a:r>
              <a:rPr lang="da-DK" smtClean="0"/>
              <a:t>Den valgte strategi og styringsform</a:t>
            </a:r>
          </a:p>
          <a:p>
            <a:pPr defTabSz="912813"/>
            <a:endParaRPr lang="da-DK" b="1" smtClean="0"/>
          </a:p>
          <a:p>
            <a:pPr defTabSz="912813"/>
            <a:r>
              <a:rPr lang="da-DK" smtClean="0"/>
              <a:t>Undervisningsministeriet har udarbejdet en række spørgsmål, som kan være til hjælp i denne proces, og som forhåbentligt perspektiverer eventuelle risici og faldgruber for skolens ledelse.</a:t>
            </a:r>
          </a:p>
          <a:p>
            <a:pPr defTabSz="912813"/>
            <a:endParaRPr lang="da-DK" smtClean="0"/>
          </a:p>
          <a:p>
            <a:pPr defTabSz="912813"/>
            <a:r>
              <a:rPr lang="da-DK" smtClean="0"/>
              <a:t>Der vil ofte ikke være entydige konklusioner. Hvad der virker som en fornuftig finansiel strategi i én situation, vil være uhensigtsmæssig under andre forhold. Undervisningsministeriet vil anbefale, at skolens ledelse løbende vurderer skolens forhold i relation til risikostyringsstrategien.</a:t>
            </a:r>
          </a:p>
          <a:p>
            <a:pPr defTabSz="912813"/>
            <a:endParaRPr lang="da-DK" b="1" smtClean="0"/>
          </a:p>
          <a:p>
            <a:pPr defTabSz="912813"/>
            <a:endParaRPr lang="da-DK" b="1" smtClean="0"/>
          </a:p>
          <a:p>
            <a:pPr defTabSz="912813"/>
            <a:endParaRPr lang="da-DK" b="1" smtClean="0"/>
          </a:p>
          <a:p>
            <a:pPr defTabSz="912813"/>
            <a:endParaRPr lang="da-DK" b="1"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42340" name="Rectangle 4"/>
          <p:cNvSpPr>
            <a:spLocks noGrp="1"/>
          </p:cNvSpPr>
          <p:nvPr>
            <p:ph type="title"/>
          </p:nvPr>
        </p:nvSpPr>
        <p:spPr>
          <a:xfrm>
            <a:off x="463550" y="403225"/>
            <a:ext cx="9110663" cy="712788"/>
          </a:xfrm>
        </p:spPr>
        <p:txBody>
          <a:bodyPr>
            <a:normAutofit fontScale="90000"/>
          </a:bodyPr>
          <a:lstStyle/>
          <a:p>
            <a:pPr defTabSz="914258">
              <a:defRPr/>
            </a:pPr>
            <a:r>
              <a:rPr lang="da-DK" sz="2200" dirty="0" smtClean="0"/>
              <a:t>Risikospørgsmål</a:t>
            </a:r>
            <a:br>
              <a:rPr lang="da-DK" sz="2200" dirty="0" smtClean="0"/>
            </a:br>
            <a:r>
              <a:rPr lang="da-DK" sz="1800" b="0" dirty="0" smtClean="0"/>
              <a:t>Et sæt spørgsmål, der skal perspektivere risici og faldgruber for skolens daglige ledelse og bestyrelse ved valg af finansieringsform </a:t>
            </a:r>
          </a:p>
        </p:txBody>
      </p:sp>
      <p:grpSp>
        <p:nvGrpSpPr>
          <p:cNvPr id="9220" name="Group 11"/>
          <p:cNvGrpSpPr>
            <a:grpSpLocks/>
          </p:cNvGrpSpPr>
          <p:nvPr/>
        </p:nvGrpSpPr>
        <p:grpSpPr bwMode="auto">
          <a:xfrm>
            <a:off x="5405438" y="2390775"/>
            <a:ext cx="4140200" cy="2174875"/>
            <a:chOff x="1162050" y="1914525"/>
            <a:chExt cx="4331700" cy="2175375"/>
          </a:xfrm>
        </p:grpSpPr>
        <p:sp>
          <p:nvSpPr>
            <p:cNvPr id="9221" name="TextBox 7"/>
            <p:cNvSpPr txBox="1">
              <a:spLocks noChangeArrowheads="1"/>
            </p:cNvSpPr>
            <p:nvPr/>
          </p:nvSpPr>
          <p:spPr bwMode="auto">
            <a:xfrm>
              <a:off x="1162050" y="1914525"/>
              <a:ext cx="2160000" cy="1080000"/>
            </a:xfrm>
            <a:prstGeom prst="rect">
              <a:avLst/>
            </a:prstGeom>
            <a:solidFill>
              <a:srgbClr val="002776"/>
            </a:solidFill>
            <a:ln w="9525">
              <a:noFill/>
              <a:miter lim="800000"/>
              <a:headEnd/>
              <a:tailEnd/>
            </a:ln>
          </p:spPr>
          <p:txBody>
            <a:bodyPr lIns="72000" tIns="72000" rIns="72000" bIns="72000" anchor="ctr" anchorCtr="1"/>
            <a:lstStyle/>
            <a:p>
              <a:pPr algn="ctr"/>
              <a:r>
                <a:rPr lang="da-DK" sz="900" b="1">
                  <a:solidFill>
                    <a:schemeClr val="bg1"/>
                  </a:solidFill>
                </a:rPr>
                <a:t>Ejendommens værdi</a:t>
              </a:r>
            </a:p>
          </p:txBody>
        </p:sp>
        <p:sp>
          <p:nvSpPr>
            <p:cNvPr id="9" name="TextBox 8"/>
            <p:cNvSpPr txBox="1"/>
            <p:nvPr/>
          </p:nvSpPr>
          <p:spPr bwMode="auto">
            <a:xfrm>
              <a:off x="3334544" y="1914525"/>
              <a:ext cx="2159206" cy="1079748"/>
            </a:xfrm>
            <a:prstGeom prst="rect">
              <a:avLst/>
            </a:prstGeom>
            <a:solidFill>
              <a:schemeClr val="tx2">
                <a:lumMod val="60000"/>
                <a:lumOff val="40000"/>
              </a:schemeClr>
            </a:solidFill>
            <a:ln w="9525">
              <a:noFill/>
              <a:miter lim="800000"/>
              <a:headEnd/>
              <a:tailEnd/>
            </a:ln>
            <a:effectLst/>
          </p:spPr>
          <p:txBody>
            <a:bodyPr lIns="72000" tIns="72000" rIns="72000" bIns="72000" anchor="ctr" anchorCtr="1"/>
            <a:lstStyle/>
            <a:p>
              <a:pPr algn="ctr" fontAlgn="auto">
                <a:spcAft>
                  <a:spcPts val="0"/>
                </a:spcAft>
                <a:defRPr/>
              </a:pPr>
              <a:r>
                <a:rPr lang="da-DK" sz="900" b="1" dirty="0">
                  <a:solidFill>
                    <a:schemeClr val="bg1"/>
                  </a:solidFill>
                  <a:latin typeface="+mn-lt"/>
                </a:rPr>
                <a:t>Skolens økonomi</a:t>
              </a:r>
            </a:p>
          </p:txBody>
        </p:sp>
        <p:sp>
          <p:nvSpPr>
            <p:cNvPr id="10" name="TextBox 9"/>
            <p:cNvSpPr txBox="1"/>
            <p:nvPr/>
          </p:nvSpPr>
          <p:spPr bwMode="auto">
            <a:xfrm>
              <a:off x="1162050" y="3010152"/>
              <a:ext cx="2159206" cy="1079748"/>
            </a:xfrm>
            <a:prstGeom prst="rect">
              <a:avLst/>
            </a:prstGeom>
            <a:solidFill>
              <a:schemeClr val="accent3">
                <a:lumMod val="60000"/>
                <a:lumOff val="40000"/>
              </a:schemeClr>
            </a:solidFill>
            <a:ln w="9525">
              <a:noFill/>
              <a:miter lim="800000"/>
              <a:headEnd/>
              <a:tailEnd/>
            </a:ln>
            <a:effectLst/>
          </p:spPr>
          <p:txBody>
            <a:bodyPr lIns="72000" tIns="72000" rIns="72000" bIns="72000" anchor="ctr" anchorCtr="1"/>
            <a:lstStyle/>
            <a:p>
              <a:pPr algn="ctr" fontAlgn="auto">
                <a:spcAft>
                  <a:spcPts val="0"/>
                </a:spcAft>
                <a:defRPr/>
              </a:pPr>
              <a:r>
                <a:rPr lang="da-DK" sz="900" b="1" dirty="0">
                  <a:solidFill>
                    <a:schemeClr val="bg1"/>
                  </a:solidFill>
                  <a:latin typeface="+mn-lt"/>
                </a:rPr>
                <a:t>Strategi og styringsform</a:t>
              </a:r>
            </a:p>
          </p:txBody>
        </p:sp>
        <p:sp>
          <p:nvSpPr>
            <p:cNvPr id="11" name="TextBox 10"/>
            <p:cNvSpPr txBox="1"/>
            <p:nvPr/>
          </p:nvSpPr>
          <p:spPr bwMode="auto">
            <a:xfrm>
              <a:off x="3334544" y="3010152"/>
              <a:ext cx="2159206" cy="1079748"/>
            </a:xfrm>
            <a:prstGeom prst="rect">
              <a:avLst/>
            </a:prstGeom>
            <a:solidFill>
              <a:schemeClr val="accent4">
                <a:lumMod val="60000"/>
                <a:lumOff val="40000"/>
              </a:schemeClr>
            </a:solidFill>
            <a:ln w="9525">
              <a:noFill/>
              <a:miter lim="800000"/>
              <a:headEnd/>
              <a:tailEnd/>
            </a:ln>
            <a:effectLst/>
          </p:spPr>
          <p:txBody>
            <a:bodyPr lIns="72000" tIns="72000" rIns="72000" bIns="72000" anchor="ctr" anchorCtr="1"/>
            <a:lstStyle/>
            <a:p>
              <a:pPr algn="ctr" fontAlgn="auto">
                <a:spcAft>
                  <a:spcPts val="0"/>
                </a:spcAft>
                <a:defRPr/>
              </a:pPr>
              <a:r>
                <a:rPr lang="da-DK" sz="900" b="1" dirty="0">
                  <a:solidFill>
                    <a:schemeClr val="bg1"/>
                  </a:solidFill>
                  <a:latin typeface="+mn-lt"/>
                </a:rPr>
                <a:t>Kompetencer og ressourcer</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Number Placeholder 9"/>
          <p:cNvSpPr>
            <a:spLocks noGrp="1"/>
          </p:cNvSpPr>
          <p:nvPr>
            <p:ph type="sldNum" sz="quarter" idx="10"/>
          </p:nvPr>
        </p:nvSpPr>
        <p:spPr bwMode="auto">
          <a:noFill/>
          <a:ln>
            <a:miter lim="800000"/>
            <a:headEnd/>
            <a:tailEnd/>
          </a:ln>
        </p:spPr>
        <p:txBody>
          <a:bodyPr/>
          <a:lstStyle/>
          <a:p>
            <a:pPr defTabSz="912813"/>
            <a:fld id="{E4AE5563-72EA-403D-9219-8C62B8537E6B}" type="slidenum">
              <a:rPr lang="da-DK"/>
              <a:pPr defTabSz="912813"/>
              <a:t>3</a:t>
            </a:fld>
            <a:endParaRPr lang="da-DK"/>
          </a:p>
        </p:txBody>
      </p:sp>
      <p:sp>
        <p:nvSpPr>
          <p:cNvPr id="10242" name="Rectangle 5"/>
          <p:cNvSpPr>
            <a:spLocks noGrp="1"/>
          </p:cNvSpPr>
          <p:nvPr>
            <p:ph idx="1"/>
          </p:nvPr>
        </p:nvSpPr>
        <p:spPr>
          <a:xfrm>
            <a:off x="449263" y="1349375"/>
            <a:ext cx="9124950" cy="5040313"/>
          </a:xfrm>
        </p:spPr>
        <p:txBody>
          <a:bodyPr/>
          <a:lstStyle/>
          <a:p>
            <a:pPr defTabSz="912813"/>
            <a:r>
              <a:rPr lang="da-DK" b="1" smtClean="0"/>
              <a:t>Ejendommenes tilstand</a:t>
            </a:r>
          </a:p>
          <a:p>
            <a:pPr defTabSz="912813">
              <a:buFont typeface="Wingdings" pitchFamily="2" charset="2"/>
              <a:buChar char="q"/>
            </a:pPr>
            <a:r>
              <a:rPr lang="da-DK" smtClean="0"/>
              <a:t> Er vores ejendomme relativt nyopførte/nyrenoverede, eller er de i en sådan stand, at vi ikke forventer uforudsete udgifter til udvendig vedligehold af nævneværdig karakter?</a:t>
            </a:r>
          </a:p>
          <a:p>
            <a:pPr defTabSz="912813"/>
            <a:endParaRPr lang="da-DK" smtClean="0"/>
          </a:p>
          <a:p>
            <a:pPr defTabSz="912813"/>
            <a:r>
              <a:rPr lang="da-DK" i="1" smtClean="0"/>
              <a:t>Nye ejendomme eller nyrenoverede ejendomme vil som regel være mindre kapitaltunge ved overtagelsen. Skolens ledelse kan undlade at budgettere med en så stor likviditetsbuffer som ved overtagelse af gamle og utilsvarende bygninger.</a:t>
            </a:r>
          </a:p>
          <a:p>
            <a:pPr defTabSz="912813"/>
            <a:endParaRPr lang="da-DK" i="1" smtClean="0"/>
          </a:p>
          <a:p>
            <a:pPr defTabSz="912813"/>
            <a:r>
              <a:rPr lang="da-DK" b="1" smtClean="0"/>
              <a:t>Beliggenhed</a:t>
            </a:r>
          </a:p>
          <a:p>
            <a:pPr defTabSz="912813">
              <a:buFont typeface="Wingdings" pitchFamily="2" charset="2"/>
              <a:buChar char="q"/>
            </a:pPr>
            <a:r>
              <a:rPr lang="da-DK" smtClean="0"/>
              <a:t> Er vores skole placeret i et meget attraktivt område, som giver et stort elevgrundlag?</a:t>
            </a:r>
          </a:p>
          <a:p>
            <a:pPr defTabSz="912813"/>
            <a:endParaRPr lang="da-DK" smtClean="0"/>
          </a:p>
          <a:p>
            <a:pPr defTabSz="912813"/>
            <a:r>
              <a:rPr lang="da-DK" i="1" smtClean="0"/>
              <a:t>Jo mere attraktiv beliggenhed, jo højere markedsværdi ved långivers værdiansættelse. Skoler med en god placering vil kunne opnå en bedre belåning.</a:t>
            </a:r>
          </a:p>
          <a:p>
            <a:pPr defTabSz="912813"/>
            <a:endParaRPr lang="da-DK" i="1" smtClean="0"/>
          </a:p>
          <a:p>
            <a:pPr defTabSz="912813"/>
            <a:r>
              <a:rPr lang="da-DK" b="1" smtClean="0"/>
              <a:t>Friværdi</a:t>
            </a:r>
          </a:p>
          <a:p>
            <a:pPr defTabSz="912813">
              <a:buFont typeface="Wingdings" pitchFamily="2" charset="2"/>
              <a:buChar char="q"/>
            </a:pPr>
            <a:r>
              <a:rPr lang="da-DK" smtClean="0"/>
              <a:t> Er der en betydelig friværdi i de ejendomme, som vores institution ejer?</a:t>
            </a:r>
          </a:p>
          <a:p>
            <a:pPr defTabSz="912813"/>
            <a:endParaRPr lang="da-DK" i="1" smtClean="0"/>
          </a:p>
          <a:p>
            <a:pPr defTabSz="912813"/>
            <a:r>
              <a:rPr lang="da-DK" i="1" smtClean="0"/>
              <a:t>Bygninger er et vigtigt aktiv for skolen. Hvis der er en god friværdi i disse bygninger, vil det øge skolens fleksibilitet og kreditværdighed. Friværdi kan medvirke til en mere fleksibel likviditetsstyring, da skolen kan tilvejebringe likviditet ved optagelse af kortfristet gæld med sikkerhed i bygningerne.</a:t>
            </a:r>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0243" name="Rectangle 4"/>
          <p:cNvSpPr>
            <a:spLocks noGrp="1"/>
          </p:cNvSpPr>
          <p:nvPr>
            <p:ph type="title"/>
          </p:nvPr>
        </p:nvSpPr>
        <p:spPr>
          <a:xfrm>
            <a:off x="449263" y="403225"/>
            <a:ext cx="9124950" cy="712788"/>
          </a:xfrm>
        </p:spPr>
        <p:txBody>
          <a:bodyPr/>
          <a:lstStyle/>
          <a:p>
            <a:r>
              <a:rPr lang="da-DK" smtClean="0"/>
              <a:t>Risikospørgsmål</a:t>
            </a:r>
            <a:r>
              <a:rPr lang="da-DK" sz="2200" smtClean="0"/>
              <a:t/>
            </a:r>
            <a:br>
              <a:rPr lang="da-DK" sz="2200" smtClean="0"/>
            </a:br>
            <a:r>
              <a:rPr lang="da-DK" sz="1600" b="0" smtClean="0"/>
              <a:t>Ejendommens værdi</a:t>
            </a:r>
          </a:p>
        </p:txBody>
      </p:sp>
      <p:sp>
        <p:nvSpPr>
          <p:cNvPr id="10244" name="TextBox 5"/>
          <p:cNvSpPr txBox="1">
            <a:spLocks noChangeArrowheads="1"/>
          </p:cNvSpPr>
          <p:nvPr/>
        </p:nvSpPr>
        <p:spPr bwMode="auto">
          <a:xfrm>
            <a:off x="952500" y="6022975"/>
            <a:ext cx="7921625" cy="338138"/>
          </a:xfrm>
          <a:prstGeom prst="rect">
            <a:avLst/>
          </a:prstGeom>
          <a:noFill/>
          <a:ln w="9525">
            <a:noFill/>
            <a:miter lim="800000"/>
            <a:headEnd/>
            <a:tailEnd/>
          </a:ln>
        </p:spPr>
        <p:txBody>
          <a:bodyPr lIns="0" tIns="0" rIns="0" bIns="0">
            <a:spAutoFit/>
          </a:bodyPr>
          <a:lstStyle/>
          <a:p>
            <a:r>
              <a:rPr lang="da-DK" sz="1100" b="1"/>
              <a:t>Jo bedre bygningstilstand og jo bedre beliggenhed, jo bedre ”økonomisk bund” i form af højere ejendomsværdi. En stor friværdi vil også betyde, at skolen får en større fleksibilitet i likviditetsstyringen.</a:t>
            </a:r>
          </a:p>
        </p:txBody>
      </p:sp>
      <p:sp>
        <p:nvSpPr>
          <p:cNvPr id="7" name="Right Arrow 6"/>
          <p:cNvSpPr/>
          <p:nvPr/>
        </p:nvSpPr>
        <p:spPr>
          <a:xfrm>
            <a:off x="449263" y="6140450"/>
            <a:ext cx="357187" cy="142875"/>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Number Placeholder 9"/>
          <p:cNvSpPr>
            <a:spLocks noGrp="1"/>
          </p:cNvSpPr>
          <p:nvPr>
            <p:ph type="sldNum" sz="quarter" idx="10"/>
          </p:nvPr>
        </p:nvSpPr>
        <p:spPr bwMode="auto">
          <a:noFill/>
          <a:ln>
            <a:miter lim="800000"/>
            <a:headEnd/>
            <a:tailEnd/>
          </a:ln>
        </p:spPr>
        <p:txBody>
          <a:bodyPr/>
          <a:lstStyle/>
          <a:p>
            <a:pPr defTabSz="912813"/>
            <a:fld id="{6599C9CF-5528-4547-A09D-A7727195C4BD}" type="slidenum">
              <a:rPr lang="da-DK"/>
              <a:pPr defTabSz="912813"/>
              <a:t>4</a:t>
            </a:fld>
            <a:endParaRPr lang="da-DK"/>
          </a:p>
        </p:txBody>
      </p:sp>
      <p:sp>
        <p:nvSpPr>
          <p:cNvPr id="11266" name="Rectangle 5"/>
          <p:cNvSpPr>
            <a:spLocks noGrp="1"/>
          </p:cNvSpPr>
          <p:nvPr>
            <p:ph idx="1"/>
          </p:nvPr>
        </p:nvSpPr>
        <p:spPr>
          <a:xfrm>
            <a:off x="449263" y="1349375"/>
            <a:ext cx="9124950" cy="5040313"/>
          </a:xfrm>
        </p:spPr>
        <p:txBody>
          <a:bodyPr/>
          <a:lstStyle/>
          <a:p>
            <a:pPr defTabSz="912813"/>
            <a:r>
              <a:rPr lang="da-DK" b="1" smtClean="0"/>
              <a:t>Elevgrundlaget</a:t>
            </a:r>
          </a:p>
          <a:p>
            <a:pPr defTabSz="912813">
              <a:buFont typeface="Wingdings" pitchFamily="2" charset="2"/>
              <a:buChar char="q"/>
            </a:pPr>
            <a:r>
              <a:rPr lang="da-DK" smtClean="0"/>
              <a:t> Hvordan har elevgrundlaget udviklet sig, og hvordan prognosticeres fremtidens elevtal?</a:t>
            </a:r>
          </a:p>
          <a:p>
            <a:pPr defTabSz="912813"/>
            <a:endParaRPr lang="da-DK" i="1" smtClean="0"/>
          </a:p>
          <a:p>
            <a:pPr defTabSz="912813"/>
            <a:r>
              <a:rPr lang="da-DK" i="1" smtClean="0"/>
              <a:t>Et stabilt elevantal sikrer et stabilt taxametertilskud og dermed stabilt indtægtsgrundlag. Skolen vil dermed have et stabilt grundlag for at kunne betale renter og afdrag på den eksternt optagne gæld.</a:t>
            </a:r>
          </a:p>
          <a:p>
            <a:pPr defTabSz="912813"/>
            <a:r>
              <a:rPr lang="da-DK" i="1" smtClean="0"/>
              <a:t>Forventer man modsat et fald i elevantallet, presses indtægtsgrundlaget, og dermed bringes skolens mulighed for at servicere sin gæld i fare.</a:t>
            </a:r>
          </a:p>
          <a:p>
            <a:pPr defTabSz="912813"/>
            <a:r>
              <a:rPr lang="da-DK" i="1" smtClean="0"/>
              <a:t>Jo større budgetrum, jo større finansiel risiko kan skolen som hovedregel påtage sig.</a:t>
            </a:r>
          </a:p>
          <a:p>
            <a:pPr defTabSz="912813"/>
            <a:endParaRPr lang="da-DK" i="1" smtClean="0"/>
          </a:p>
          <a:p>
            <a:pPr defTabSz="912813"/>
            <a:r>
              <a:rPr lang="da-DK" b="1" smtClean="0"/>
              <a:t>Kapital og likviditet</a:t>
            </a:r>
          </a:p>
          <a:p>
            <a:pPr defTabSz="912813">
              <a:buFont typeface="Wingdings" pitchFamily="2" charset="2"/>
              <a:buChar char="q"/>
            </a:pPr>
            <a:r>
              <a:rPr lang="da-DK" smtClean="0"/>
              <a:t> Er skolens soliditetsgrad (defineret som egenkapital i forhold til den samlede balancesum) forholdsvis høj (20% eller derover)?</a:t>
            </a:r>
          </a:p>
          <a:p>
            <a:pPr defTabSz="912813">
              <a:buFont typeface="Wingdings" pitchFamily="2" charset="2"/>
              <a:buChar char="q"/>
            </a:pPr>
            <a:r>
              <a:rPr lang="da-DK" smtClean="0"/>
              <a:t> Er skolens likviditetsgrad (defineret som omsætningsaktiver i forhold til kortfristede forpligtelser) høj (100% eller derover)?</a:t>
            </a:r>
          </a:p>
          <a:p>
            <a:pPr defTabSz="912813"/>
            <a:endParaRPr lang="da-DK" i="1" smtClean="0"/>
          </a:p>
          <a:p>
            <a:pPr defTabSz="912813"/>
            <a:r>
              <a:rPr lang="da-DK" i="1" smtClean="0"/>
              <a:t>Jo større egenkapital, jo sundere er skolens økonomi. Skolens økonomi er ikke i så høj grad præget af høje finansielle omkostninger i form af renter og afdrag, når gælden udgør en mindre del af den samlede balancesum.</a:t>
            </a:r>
          </a:p>
          <a:p>
            <a:pPr defTabSz="912813"/>
            <a:r>
              <a:rPr lang="da-DK" i="1" smtClean="0"/>
              <a:t>Jo større egenkapital og jo større økonomisk råderum, jo flere finansielle muligheder har skolen sædvanligvis.</a:t>
            </a:r>
          </a:p>
          <a:p>
            <a:pPr defTabSz="912813"/>
            <a:endParaRPr lang="da-DK" smtClean="0"/>
          </a:p>
          <a:p>
            <a:pPr defTabSz="912813"/>
            <a:r>
              <a:rPr lang="da-DK" b="1" smtClean="0"/>
              <a:t>Fremtidsperspektiver</a:t>
            </a:r>
          </a:p>
          <a:p>
            <a:pPr defTabSz="912813">
              <a:buFont typeface="Wingdings" pitchFamily="2" charset="2"/>
              <a:buChar char="q"/>
            </a:pPr>
            <a:r>
              <a:rPr lang="da-DK" i="1" smtClean="0"/>
              <a:t> </a:t>
            </a:r>
            <a:r>
              <a:rPr lang="da-DK" smtClean="0"/>
              <a:t>Kan det komme på tale at fusionere med en anden institution, hvorved behov for salg af lokalerne må forudses?</a:t>
            </a:r>
          </a:p>
          <a:p>
            <a:pPr defTabSz="912813"/>
            <a:endParaRPr lang="da-DK" i="1" smtClean="0"/>
          </a:p>
          <a:p>
            <a:pPr defTabSz="912813"/>
            <a:r>
              <a:rPr lang="da-DK" i="1" smtClean="0"/>
              <a:t>Ved sammenlægning med anden institution kan det være nødvendigt at sælge lokalerne. Der kan være risiko for, at et længere låneengagement ikke kan dækkes ved salg. Skolen bør således overveje en eventuel fremtidig fusion er nært forestående, når finansieringsstrategien overvejes.</a:t>
            </a:r>
          </a:p>
          <a:p>
            <a:pPr defTabSz="912813"/>
            <a:endParaRPr lang="da-DK" smtClean="0"/>
          </a:p>
          <a:p>
            <a:pPr defTabSz="912813"/>
            <a:r>
              <a:rPr lang="da-DK" i="1" smtClean="0"/>
              <a:t>.</a:t>
            </a:r>
          </a:p>
          <a:p>
            <a:pPr defTabSz="912813"/>
            <a:endParaRPr lang="da-DK" smtClean="0"/>
          </a:p>
          <a:p>
            <a:pPr defTabSz="912813"/>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1267" name="Rectangle 4"/>
          <p:cNvSpPr>
            <a:spLocks noGrp="1"/>
          </p:cNvSpPr>
          <p:nvPr>
            <p:ph type="title"/>
          </p:nvPr>
        </p:nvSpPr>
        <p:spPr>
          <a:xfrm>
            <a:off x="449263" y="403225"/>
            <a:ext cx="9124950" cy="712788"/>
          </a:xfrm>
        </p:spPr>
        <p:txBody>
          <a:bodyPr/>
          <a:lstStyle/>
          <a:p>
            <a:r>
              <a:rPr lang="da-DK" smtClean="0"/>
              <a:t>Risikospørgsmål</a:t>
            </a:r>
            <a:r>
              <a:rPr lang="da-DK" sz="2200" smtClean="0"/>
              <a:t/>
            </a:r>
            <a:br>
              <a:rPr lang="da-DK" sz="2200" smtClean="0"/>
            </a:br>
            <a:r>
              <a:rPr lang="da-DK" sz="1600" b="0" smtClean="0"/>
              <a:t>Skolens økonomi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Number Placeholder 9"/>
          <p:cNvSpPr>
            <a:spLocks noGrp="1"/>
          </p:cNvSpPr>
          <p:nvPr>
            <p:ph type="sldNum" sz="quarter" idx="10"/>
          </p:nvPr>
        </p:nvSpPr>
        <p:spPr bwMode="auto">
          <a:noFill/>
          <a:ln>
            <a:miter lim="800000"/>
            <a:headEnd/>
            <a:tailEnd/>
          </a:ln>
        </p:spPr>
        <p:txBody>
          <a:bodyPr/>
          <a:lstStyle/>
          <a:p>
            <a:pPr defTabSz="912813"/>
            <a:fld id="{808E92B4-933A-4D89-B22E-D3C467602E70}" type="slidenum">
              <a:rPr lang="da-DK"/>
              <a:pPr defTabSz="912813"/>
              <a:t>5</a:t>
            </a:fld>
            <a:endParaRPr lang="da-DK"/>
          </a:p>
        </p:txBody>
      </p:sp>
      <p:sp>
        <p:nvSpPr>
          <p:cNvPr id="12290" name="Rectangle 5"/>
          <p:cNvSpPr>
            <a:spLocks noGrp="1"/>
          </p:cNvSpPr>
          <p:nvPr>
            <p:ph idx="1"/>
          </p:nvPr>
        </p:nvSpPr>
        <p:spPr>
          <a:xfrm>
            <a:off x="449263" y="1349375"/>
            <a:ext cx="9124950" cy="5040313"/>
          </a:xfrm>
        </p:spPr>
        <p:txBody>
          <a:bodyPr/>
          <a:lstStyle/>
          <a:p>
            <a:pPr defTabSz="912813"/>
            <a:r>
              <a:rPr lang="da-DK" b="1" smtClean="0"/>
              <a:t>Budgetsikkerhed</a:t>
            </a:r>
          </a:p>
          <a:p>
            <a:pPr defTabSz="912813">
              <a:buFont typeface="Wingdings" pitchFamily="2" charset="2"/>
              <a:buChar char="q"/>
            </a:pPr>
            <a:r>
              <a:rPr lang="da-DK" smtClean="0"/>
              <a:t> Er det vigtigt for vores skoles økonomi, at vi kender de fremtidige omkostninger i forbindelse med ejendomsfinansieringen?</a:t>
            </a:r>
          </a:p>
          <a:p>
            <a:pPr defTabSz="912813"/>
            <a:endParaRPr lang="da-DK" i="1" smtClean="0"/>
          </a:p>
          <a:p>
            <a:pPr defTabSz="912813"/>
            <a:r>
              <a:rPr lang="da-DK" i="1" smtClean="0"/>
              <a:t>Ved at optage et langfristet fastforrentet lån opnås højeste grad af sikkerhed med hensyn til de fremtidige betalinger. De årlige rentebetalinger og afdrag kendes på forhånd, da ydelsesrækken for hele lånets løbetid specificeres i lånedokumentationen.</a:t>
            </a:r>
          </a:p>
          <a:p>
            <a:pPr defTabSz="912813"/>
            <a:r>
              <a:rPr lang="da-DK" i="1" smtClean="0"/>
              <a:t>Ved at optage et fast forrentet langt lån kender skolen de fremtidige udgifter med sikkerhed og vil ikke opleve udsving i renten. Til gengæld betales der oftest en merpris i form af højere rente, da den lange rente som regel er højere end den korte rente. </a:t>
            </a:r>
          </a:p>
          <a:p>
            <a:pPr defTabSz="912813"/>
            <a:endParaRPr lang="da-DK" i="1" smtClean="0"/>
          </a:p>
          <a:p>
            <a:pPr defTabSz="912813"/>
            <a:r>
              <a:rPr lang="da-DK" i="1" smtClean="0"/>
              <a:t>En traditionel finansieringsform er et fastforrentet, konverterbart 20- eller 30-årigt lån. De årlige rentebetalinger og afdrag kendes på forhånd, da ydelsesrækken specificeres i lånedokumentationen. Hvis markedsrenten falder vil kursen på de underliggende obligationer stige, og lånets restgæld stiger. Skolens ledelse og bestyrelse skal være opmærksom, at der er en risiko for, at restgælden ændres. Vælges et konverterbart lån, er det muligt at indfri lånet til kurs 100 og optage et nyt lån med lavere rente. Restgælden vil dog være højere på dette nye lån.</a:t>
            </a:r>
          </a:p>
          <a:p>
            <a:pPr defTabSz="912813"/>
            <a:endParaRPr lang="da-DK" i="1" smtClean="0"/>
          </a:p>
          <a:p>
            <a:pPr defTabSz="912813"/>
            <a:endParaRPr lang="da-DK" smtClean="0"/>
          </a:p>
          <a:p>
            <a:pPr defTabSz="912813"/>
            <a:endParaRPr lang="da-DK" i="1" smtClean="0"/>
          </a:p>
          <a:p>
            <a:pPr defTabSz="912813"/>
            <a:endParaRPr lang="da-DK" i="1" smtClean="0"/>
          </a:p>
          <a:p>
            <a:pPr defTabSz="912813"/>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2291" name="Rectangle 4"/>
          <p:cNvSpPr>
            <a:spLocks noGrp="1"/>
          </p:cNvSpPr>
          <p:nvPr>
            <p:ph type="title"/>
          </p:nvPr>
        </p:nvSpPr>
        <p:spPr>
          <a:xfrm>
            <a:off x="449263" y="403225"/>
            <a:ext cx="9124950" cy="712788"/>
          </a:xfrm>
        </p:spPr>
        <p:txBody>
          <a:bodyPr/>
          <a:lstStyle/>
          <a:p>
            <a:r>
              <a:rPr lang="da-DK" smtClean="0"/>
              <a:t>Risikospørgsmål</a:t>
            </a:r>
            <a:r>
              <a:rPr lang="da-DK" sz="2200" smtClean="0"/>
              <a:t/>
            </a:r>
            <a:br>
              <a:rPr lang="da-DK" sz="2200" smtClean="0"/>
            </a:br>
            <a:r>
              <a:rPr lang="da-DK" sz="1600" b="0" smtClean="0"/>
              <a:t>Strategi og styringsform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Number Placeholder 9"/>
          <p:cNvSpPr>
            <a:spLocks noGrp="1"/>
          </p:cNvSpPr>
          <p:nvPr>
            <p:ph type="sldNum" sz="quarter" idx="10"/>
          </p:nvPr>
        </p:nvSpPr>
        <p:spPr bwMode="auto">
          <a:noFill/>
          <a:ln>
            <a:miter lim="800000"/>
            <a:headEnd/>
            <a:tailEnd/>
          </a:ln>
        </p:spPr>
        <p:txBody>
          <a:bodyPr/>
          <a:lstStyle/>
          <a:p>
            <a:pPr defTabSz="912813"/>
            <a:fld id="{A7E9A8BB-346B-4AA3-9430-78625FE8E5C2}" type="slidenum">
              <a:rPr lang="da-DK"/>
              <a:pPr defTabSz="912813"/>
              <a:t>6</a:t>
            </a:fld>
            <a:endParaRPr lang="da-DK"/>
          </a:p>
        </p:txBody>
      </p:sp>
      <p:sp>
        <p:nvSpPr>
          <p:cNvPr id="13314" name="Rectangle 5"/>
          <p:cNvSpPr>
            <a:spLocks noGrp="1"/>
          </p:cNvSpPr>
          <p:nvPr>
            <p:ph idx="1"/>
          </p:nvPr>
        </p:nvSpPr>
        <p:spPr>
          <a:xfrm>
            <a:off x="449263" y="1349375"/>
            <a:ext cx="9124950" cy="5040313"/>
          </a:xfrm>
        </p:spPr>
        <p:txBody>
          <a:bodyPr/>
          <a:lstStyle/>
          <a:p>
            <a:pPr defTabSz="912813"/>
            <a:r>
              <a:rPr lang="da-DK" b="1" smtClean="0"/>
              <a:t>Omkostningsminimering</a:t>
            </a:r>
          </a:p>
          <a:p>
            <a:pPr defTabSz="912813">
              <a:buFont typeface="Wingdings" pitchFamily="2" charset="2"/>
              <a:buChar char="q"/>
            </a:pPr>
            <a:r>
              <a:rPr lang="da-DK" smtClean="0"/>
              <a:t> Er vi meget fokuseret på, at skolens finansieringsomkostninger er så lave som muligt?</a:t>
            </a:r>
          </a:p>
          <a:p>
            <a:pPr defTabSz="912813"/>
            <a:endParaRPr lang="da-DK" smtClean="0"/>
          </a:p>
          <a:p>
            <a:pPr defTabSz="912813"/>
            <a:r>
              <a:rPr lang="da-DK" i="1" smtClean="0"/>
              <a:t>I tider hvor renten på lån med kort løbetid er lavere end renten på fastforrentede lån, vil skolen kunne reducere sine renteudgifter ved at optage et variabelt forrentet lån og/eller anvende afledte finansielle instrumenter. Denne strategi indebærer imidlertid, at skolen ikke kender de fremtidige renteudgifter med sikkerhed. </a:t>
            </a:r>
          </a:p>
          <a:p>
            <a:pPr defTabSz="912813"/>
            <a:r>
              <a:rPr lang="da-DK" i="1" smtClean="0"/>
              <a:t>Optages et variabelt forrentet lån, skal skolens ledelse være opmærksom på, at skolen herved påtager sig en risiko for, at renten stiger. </a:t>
            </a:r>
          </a:p>
          <a:p>
            <a:pPr defTabSz="912813"/>
            <a:r>
              <a:rPr lang="da-DK" i="1" smtClean="0"/>
              <a:t>Anvendes finansielle instrumenter, skal skolens ledelse være opmærksom på, om de finansielle instrumenter virker hensigtsmæssige.</a:t>
            </a:r>
          </a:p>
          <a:p>
            <a:pPr defTabSz="912813"/>
            <a:endParaRPr lang="da-DK" i="1" smtClean="0"/>
          </a:p>
          <a:p>
            <a:pPr defTabSz="912813"/>
            <a:r>
              <a:rPr lang="da-DK" i="1" smtClean="0"/>
              <a:t>Finansieringsformen kræver aktiv styring, og skolens ledelse skal i højere grad overvåge de finansielle markeder og have forståelse for de anvendte instrumenters virkemåde.</a:t>
            </a:r>
          </a:p>
          <a:p>
            <a:pPr defTabSz="912813"/>
            <a:endParaRPr lang="da-DK" smtClean="0"/>
          </a:p>
          <a:p>
            <a:pPr defTabSz="912813"/>
            <a:endParaRPr lang="da-DK" smtClean="0"/>
          </a:p>
          <a:p>
            <a:pPr defTabSz="912813"/>
            <a:endParaRPr lang="da-DK" smtClean="0"/>
          </a:p>
          <a:p>
            <a:pPr defTabSz="912813"/>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3315" name="Rectangle 4"/>
          <p:cNvSpPr>
            <a:spLocks noGrp="1"/>
          </p:cNvSpPr>
          <p:nvPr>
            <p:ph type="title"/>
          </p:nvPr>
        </p:nvSpPr>
        <p:spPr>
          <a:xfrm>
            <a:off x="449263" y="403225"/>
            <a:ext cx="9124950" cy="712788"/>
          </a:xfrm>
        </p:spPr>
        <p:txBody>
          <a:bodyPr/>
          <a:lstStyle/>
          <a:p>
            <a:r>
              <a:rPr lang="da-DK" smtClean="0"/>
              <a:t>Risikospørgsmål</a:t>
            </a:r>
            <a:r>
              <a:rPr lang="da-DK" sz="2200" smtClean="0"/>
              <a:t/>
            </a:r>
            <a:br>
              <a:rPr lang="da-DK" sz="2200" smtClean="0"/>
            </a:br>
            <a:r>
              <a:rPr lang="da-DK" sz="1600" b="0" smtClean="0"/>
              <a:t>Strategi og styringsform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Number Placeholder 9"/>
          <p:cNvSpPr>
            <a:spLocks noGrp="1"/>
          </p:cNvSpPr>
          <p:nvPr>
            <p:ph type="sldNum" sz="quarter" idx="10"/>
          </p:nvPr>
        </p:nvSpPr>
        <p:spPr bwMode="auto">
          <a:noFill/>
          <a:ln>
            <a:miter lim="800000"/>
            <a:headEnd/>
            <a:tailEnd/>
          </a:ln>
        </p:spPr>
        <p:txBody>
          <a:bodyPr/>
          <a:lstStyle/>
          <a:p>
            <a:pPr defTabSz="912813"/>
            <a:fld id="{52DBE006-C217-4470-AE8B-A14DA624BFF7}" type="slidenum">
              <a:rPr lang="da-DK"/>
              <a:pPr defTabSz="912813"/>
              <a:t>7</a:t>
            </a:fld>
            <a:endParaRPr lang="da-DK"/>
          </a:p>
        </p:txBody>
      </p:sp>
      <p:sp>
        <p:nvSpPr>
          <p:cNvPr id="14338" name="Rectangle 5"/>
          <p:cNvSpPr>
            <a:spLocks noGrp="1"/>
          </p:cNvSpPr>
          <p:nvPr>
            <p:ph idx="1"/>
          </p:nvPr>
        </p:nvSpPr>
        <p:spPr>
          <a:xfrm>
            <a:off x="449263" y="1349375"/>
            <a:ext cx="9124950" cy="5040313"/>
          </a:xfrm>
        </p:spPr>
        <p:txBody>
          <a:bodyPr/>
          <a:lstStyle/>
          <a:p>
            <a:pPr defTabSz="912813"/>
            <a:r>
              <a:rPr lang="da-DK" b="1" smtClean="0"/>
              <a:t>Kompetencer til finansiel risikostyring</a:t>
            </a:r>
          </a:p>
          <a:p>
            <a:pPr defTabSz="912813">
              <a:buFont typeface="Wingdings" pitchFamily="2" charset="2"/>
              <a:buChar char="q"/>
            </a:pPr>
            <a:r>
              <a:rPr lang="da-DK" smtClean="0"/>
              <a:t> Har skolens ledelse de fornødne kompetencer til at forstå og vurdere forskellige finansielle instrumenters hensigtsmæssighed og forstå de risikomæssige fordele og ulemper ved at anvende afledte finansielle instrumenter?</a:t>
            </a:r>
          </a:p>
          <a:p>
            <a:pPr defTabSz="912813"/>
            <a:endParaRPr lang="da-DK" smtClean="0"/>
          </a:p>
          <a:p>
            <a:pPr defTabSz="912813"/>
            <a:r>
              <a:rPr lang="da-DK" i="1" smtClean="0"/>
              <a:t>Når afledte finansielle instrumenter anvendes i forbindelse med finansiering af skolens ejendomme, skal skolens ledelse være ekstra opmærksom på, hvordan disse finansielle instrumenter fungerer.</a:t>
            </a:r>
          </a:p>
          <a:p>
            <a:pPr defTabSz="912813"/>
            <a:r>
              <a:rPr lang="da-DK" i="1" smtClean="0"/>
              <a:t>Skolens ledelse skal have kompetence til:</a:t>
            </a:r>
          </a:p>
          <a:p>
            <a:pPr marL="180975" lvl="1" indent="-180975" defTabSz="912813"/>
            <a:r>
              <a:rPr lang="da-DK" i="1" smtClean="0"/>
              <a:t>At kunne forstå og vurdere hvilke finansielle instrumenter, der hensigtsmæssigt kan anvendes.</a:t>
            </a:r>
          </a:p>
          <a:p>
            <a:pPr marL="180975" lvl="1" indent="-180975" defTabSz="912813"/>
            <a:r>
              <a:rPr lang="da-DK" i="1" smtClean="0"/>
              <a:t>At forstå hvorledes finansielle instrumenter værdiansættes, og hvorledes ændringer i forskellige markedsparametre vil påvirke værdierne.</a:t>
            </a:r>
          </a:p>
          <a:p>
            <a:pPr marL="180975" lvl="1" indent="-180975" defTabSz="912813"/>
            <a:r>
              <a:rPr lang="da-DK" i="1" smtClean="0"/>
              <a:t>Aktivt at tage stilling til strategi og ændringer heri.</a:t>
            </a:r>
          </a:p>
          <a:p>
            <a:pPr marL="180975" lvl="2" indent="1588" defTabSz="912813">
              <a:buFont typeface="Arial" charset="0"/>
              <a:buNone/>
            </a:pPr>
            <a:r>
              <a:rPr lang="da-DK" i="1" smtClean="0"/>
              <a:t>Der bør således være mindst én person i skolens bestyrelse, som har god forståelse for og erfaring med afledte finansielle instrumenter enten fra uddannelse eller daglig erhvervsvirksomhed. Da der hele tiden udvikles nye former for finansielle instrumenter, er det vigtigt, at viden herom er opdateret.</a:t>
            </a:r>
          </a:p>
          <a:p>
            <a:pPr defTabSz="912813"/>
            <a:endParaRPr lang="da-DK" b="1" smtClean="0"/>
          </a:p>
          <a:p>
            <a:pPr defTabSz="912813"/>
            <a:r>
              <a:rPr lang="da-DK" b="1" smtClean="0"/>
              <a:t>Ressourcer til finansiel risikostyring</a:t>
            </a:r>
          </a:p>
          <a:p>
            <a:pPr defTabSz="912813">
              <a:buFont typeface="Wingdings" pitchFamily="2" charset="2"/>
              <a:buChar char="q"/>
            </a:pPr>
            <a:r>
              <a:rPr lang="da-DK" smtClean="0"/>
              <a:t> Har skolens ledelse de fornødne ressourcer til at følge med i de finansielle markeder og aktivt tage stilling til strategi og ændringer heri?</a:t>
            </a:r>
          </a:p>
          <a:p>
            <a:pPr defTabSz="912813"/>
            <a:endParaRPr lang="da-DK" smtClean="0"/>
          </a:p>
          <a:p>
            <a:pPr defTabSz="912813"/>
            <a:r>
              <a:rPr lang="da-DK" i="1" smtClean="0"/>
              <a:t>Når afledte finansielle instrumenter anvendes i forbindelse med finansiering af skolens ejendomme, skal skolens ledelse være ekstra opmærksom på, hvordan disse finansielle instrumenter fungerer, og hvorledes værdien udvikler sig.</a:t>
            </a:r>
          </a:p>
          <a:p>
            <a:pPr defTabSz="912813"/>
            <a:r>
              <a:rPr lang="da-DK" i="1" smtClean="0"/>
              <a:t>Skolens ledelse skal have ressourcer til at følge med i de finansielle markeder på jævnlig basis – ikke mindst i tider med store udsving på de finansielle markeder. </a:t>
            </a:r>
          </a:p>
          <a:p>
            <a:pPr defTabSz="912813"/>
            <a:r>
              <a:rPr lang="da-DK" i="1" smtClean="0"/>
              <a:t>Ligeledes skal skolens ledelse have tilstrækkelig tid til kontinuerligt at vurdere den valgte strategi og aktivt tage stilling hertil.</a:t>
            </a:r>
            <a:endParaRPr lang="da-DK" smtClean="0"/>
          </a:p>
          <a:p>
            <a:pPr defTabSz="912813"/>
            <a:endParaRPr lang="da-DK" smtClean="0"/>
          </a:p>
          <a:p>
            <a:pPr defTabSz="912813"/>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4339" name="Rectangle 4"/>
          <p:cNvSpPr>
            <a:spLocks noGrp="1"/>
          </p:cNvSpPr>
          <p:nvPr>
            <p:ph type="title"/>
          </p:nvPr>
        </p:nvSpPr>
        <p:spPr>
          <a:xfrm>
            <a:off x="449263" y="403225"/>
            <a:ext cx="9124950" cy="712788"/>
          </a:xfrm>
        </p:spPr>
        <p:txBody>
          <a:bodyPr/>
          <a:lstStyle/>
          <a:p>
            <a:r>
              <a:rPr lang="da-DK" smtClean="0"/>
              <a:t>Risikospørgsmål</a:t>
            </a:r>
            <a:r>
              <a:rPr lang="da-DK" sz="2200" smtClean="0"/>
              <a:t/>
            </a:r>
            <a:br>
              <a:rPr lang="da-DK" sz="2200" smtClean="0"/>
            </a:br>
            <a:r>
              <a:rPr lang="da-DK" sz="1600" b="0" smtClean="0"/>
              <a:t>Ressourcer, kompetencer og rammer</a:t>
            </a:r>
          </a:p>
        </p:txBody>
      </p:sp>
      <p:sp>
        <p:nvSpPr>
          <p:cNvPr id="14340" name="TextBox 5"/>
          <p:cNvSpPr txBox="1">
            <a:spLocks noChangeArrowheads="1"/>
          </p:cNvSpPr>
          <p:nvPr/>
        </p:nvSpPr>
        <p:spPr bwMode="auto">
          <a:xfrm>
            <a:off x="952500" y="6051550"/>
            <a:ext cx="7921625" cy="338138"/>
          </a:xfrm>
          <a:prstGeom prst="rect">
            <a:avLst/>
          </a:prstGeom>
          <a:noFill/>
          <a:ln w="9525">
            <a:noFill/>
            <a:miter lim="800000"/>
            <a:headEnd/>
            <a:tailEnd/>
          </a:ln>
        </p:spPr>
        <p:txBody>
          <a:bodyPr lIns="0" tIns="0" rIns="0" bIns="0">
            <a:spAutoFit/>
          </a:bodyPr>
          <a:lstStyle/>
          <a:p>
            <a:r>
              <a:rPr lang="da-DK" sz="1100" b="1"/>
              <a:t>Jo højere grad af forståelse for finansielle instrumenters virkemåde og værdiansættelse, og jo bedre ressourcer til aktiv risikostyring, jo højere finansiel risiko kan skolen påtage sig.</a:t>
            </a:r>
          </a:p>
        </p:txBody>
      </p:sp>
      <p:sp>
        <p:nvSpPr>
          <p:cNvPr id="7" name="Right Arrow 6"/>
          <p:cNvSpPr/>
          <p:nvPr/>
        </p:nvSpPr>
        <p:spPr>
          <a:xfrm>
            <a:off x="449263" y="6140450"/>
            <a:ext cx="357187" cy="142875"/>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9"/>
          <p:cNvSpPr>
            <a:spLocks noGrp="1"/>
          </p:cNvSpPr>
          <p:nvPr>
            <p:ph type="sldNum" sz="quarter" idx="10"/>
          </p:nvPr>
        </p:nvSpPr>
        <p:spPr bwMode="auto">
          <a:noFill/>
          <a:ln>
            <a:miter lim="800000"/>
            <a:headEnd/>
            <a:tailEnd/>
          </a:ln>
        </p:spPr>
        <p:txBody>
          <a:bodyPr/>
          <a:lstStyle/>
          <a:p>
            <a:pPr defTabSz="912813"/>
            <a:fld id="{2606F66E-D092-4253-9830-91039BC4ADF7}" type="slidenum">
              <a:rPr lang="da-DK"/>
              <a:pPr defTabSz="912813"/>
              <a:t>8</a:t>
            </a:fld>
            <a:endParaRPr lang="da-DK"/>
          </a:p>
        </p:txBody>
      </p:sp>
      <p:sp>
        <p:nvSpPr>
          <p:cNvPr id="15362" name="Rectangle 5"/>
          <p:cNvSpPr>
            <a:spLocks noGrp="1"/>
          </p:cNvSpPr>
          <p:nvPr>
            <p:ph idx="1"/>
          </p:nvPr>
        </p:nvSpPr>
        <p:spPr>
          <a:xfrm>
            <a:off x="449263" y="1349375"/>
            <a:ext cx="9124950" cy="5040313"/>
          </a:xfrm>
        </p:spPr>
        <p:txBody>
          <a:bodyPr/>
          <a:lstStyle/>
          <a:p>
            <a:pPr defTabSz="912813"/>
            <a:r>
              <a:rPr lang="da-DK" b="1" smtClean="0"/>
              <a:t>Rammer for finansiel styring</a:t>
            </a:r>
          </a:p>
          <a:p>
            <a:pPr defTabSz="912813">
              <a:buFont typeface="Wingdings" pitchFamily="2" charset="2"/>
              <a:buChar char="q"/>
            </a:pPr>
            <a:r>
              <a:rPr lang="da-DK" smtClean="0"/>
              <a:t> Er skolens strategi for finansiel risikostyring fastlagt i skriftlige rammer? Har skolens ledelse fastlagt, hvilken renterisiko der accepteres, og hvilke lånetyper/finansielle instrumenter der kan anvendes? Er der rammer for, om finansiering kan finde sted i fremmed valuta, enten direkte via lån i fremmed valuta eller via afledte finansielle instrumenter. Er beslutningsprocessen ved låneoptagelse dokumenteret?</a:t>
            </a:r>
          </a:p>
          <a:p>
            <a:pPr defTabSz="912813"/>
            <a:endParaRPr lang="da-DK" smtClean="0"/>
          </a:p>
          <a:p>
            <a:pPr defTabSz="912813"/>
            <a:r>
              <a:rPr lang="da-DK" i="1" smtClean="0"/>
              <a:t>Når den finansielle strategi er beskrevet og godkendt af skolens bestyrelse, er der et fælles rammeværk, som skolens daglige ledelse kan handle ud fra i henhold til de beføjelser, der er givet af bestyrelsen. Ligeledes danner et sådant rammeværk udgangspunkt for beslutninger på bestyrelsesniveau ved optagelse af nye lån eller anvendelse af nye finansielle instrumenter.</a:t>
            </a:r>
          </a:p>
          <a:p>
            <a:pPr defTabSz="912813"/>
            <a:endParaRPr lang="da-DK" i="1" smtClean="0"/>
          </a:p>
          <a:p>
            <a:pPr defTabSz="912813">
              <a:buFont typeface="Wingdings" pitchFamily="2" charset="2"/>
              <a:buChar char="q"/>
            </a:pPr>
            <a:r>
              <a:rPr lang="da-DK" smtClean="0"/>
              <a:t> Er der i skolens finansielle strategi fastlagt procedurer for nedlukning eller re-design af strategi, hvis noget går galt?</a:t>
            </a:r>
          </a:p>
          <a:p>
            <a:pPr defTabSz="912813"/>
            <a:endParaRPr lang="da-DK" smtClean="0"/>
          </a:p>
          <a:p>
            <a:pPr defTabSz="912813"/>
            <a:r>
              <a:rPr lang="da-DK" i="1" smtClean="0"/>
              <a:t>Den finansielle strategi bør også indeholde procedurer for nedlukning af finansielle instrumenter eller omlægning af lån, hvis strategien viser sig ikke at være hensigtsmæssig.</a:t>
            </a:r>
          </a:p>
          <a:p>
            <a:pPr defTabSz="912813">
              <a:buFont typeface="Wingdings" pitchFamily="2" charset="2"/>
              <a:buChar char="q"/>
            </a:pPr>
            <a:endParaRPr lang="da-DK" smtClean="0"/>
          </a:p>
          <a:p>
            <a:pPr defTabSz="912813">
              <a:buFont typeface="Wingdings" pitchFamily="2" charset="2"/>
              <a:buChar char="q"/>
            </a:pPr>
            <a:r>
              <a:rPr lang="da-DK" smtClean="0"/>
              <a:t> Orienteres skolens bestyrelse jævnligt om den aktuelle risiko?</a:t>
            </a:r>
          </a:p>
          <a:p>
            <a:pPr defTabSz="912813"/>
            <a:endParaRPr lang="da-DK" i="1" smtClean="0"/>
          </a:p>
          <a:p>
            <a:pPr defTabSz="912813"/>
            <a:r>
              <a:rPr lang="da-DK" i="1" smtClean="0"/>
              <a:t>Skolens bestyrelse bør jævnligt orienteres om den aktuelle risiko. Frekvens afhænger af risikoposition. Jo større risiko, jo oftere bør bestyrelsen orienteres om risikoen.</a:t>
            </a:r>
          </a:p>
          <a:p>
            <a:pPr defTabSz="912813"/>
            <a:endParaRPr lang="da-DK" smtClean="0"/>
          </a:p>
          <a:p>
            <a:pPr defTabSz="912813"/>
            <a:endParaRPr lang="da-DK" smtClean="0"/>
          </a:p>
          <a:p>
            <a:pPr defTabSz="912813"/>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a:p>
            <a:pPr defTabSz="912813">
              <a:buFont typeface="Wingdings" pitchFamily="2" charset="2"/>
              <a:buChar char="q"/>
            </a:pPr>
            <a:endParaRPr lang="da-DK" smtClean="0"/>
          </a:p>
        </p:txBody>
      </p:sp>
      <p:sp>
        <p:nvSpPr>
          <p:cNvPr id="15363" name="Rectangle 4"/>
          <p:cNvSpPr>
            <a:spLocks noGrp="1"/>
          </p:cNvSpPr>
          <p:nvPr>
            <p:ph type="title"/>
          </p:nvPr>
        </p:nvSpPr>
        <p:spPr>
          <a:xfrm>
            <a:off x="449263" y="403225"/>
            <a:ext cx="9124950" cy="712788"/>
          </a:xfrm>
        </p:spPr>
        <p:txBody>
          <a:bodyPr/>
          <a:lstStyle/>
          <a:p>
            <a:r>
              <a:rPr lang="da-DK" smtClean="0"/>
              <a:t>Risikospørgsmål</a:t>
            </a:r>
            <a:r>
              <a:rPr lang="da-DK" sz="2200" smtClean="0"/>
              <a:t/>
            </a:r>
            <a:br>
              <a:rPr lang="da-DK" sz="2200" smtClean="0"/>
            </a:br>
            <a:r>
              <a:rPr lang="da-DK" sz="1600" b="0" smtClean="0"/>
              <a:t>Ressourcer, kompetencer og rammer</a:t>
            </a:r>
          </a:p>
        </p:txBody>
      </p:sp>
      <p:sp>
        <p:nvSpPr>
          <p:cNvPr id="15364" name="TextBox 5"/>
          <p:cNvSpPr txBox="1">
            <a:spLocks noChangeArrowheads="1"/>
          </p:cNvSpPr>
          <p:nvPr/>
        </p:nvSpPr>
        <p:spPr bwMode="auto">
          <a:xfrm>
            <a:off x="952500" y="6127750"/>
            <a:ext cx="7921625" cy="168275"/>
          </a:xfrm>
          <a:prstGeom prst="rect">
            <a:avLst/>
          </a:prstGeom>
          <a:noFill/>
          <a:ln w="9525">
            <a:noFill/>
            <a:miter lim="800000"/>
            <a:headEnd/>
            <a:tailEnd/>
          </a:ln>
        </p:spPr>
        <p:txBody>
          <a:bodyPr lIns="0" tIns="0" rIns="0" bIns="0">
            <a:spAutoFit/>
          </a:bodyPr>
          <a:lstStyle/>
          <a:p>
            <a:r>
              <a:rPr lang="da-DK" sz="1100" b="1"/>
              <a:t>En veldokumenteret finansiel strategi giver sikkerhed for den rette udførelse af den finansielle strategi</a:t>
            </a:r>
          </a:p>
        </p:txBody>
      </p:sp>
      <p:sp>
        <p:nvSpPr>
          <p:cNvPr id="7" name="Right Arrow 6"/>
          <p:cNvSpPr/>
          <p:nvPr/>
        </p:nvSpPr>
        <p:spPr>
          <a:xfrm>
            <a:off x="449263" y="6140450"/>
            <a:ext cx="357187" cy="142875"/>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S template for PPP dk_Nye Visuelle Standarder">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noFill/>
          <a:miter lim="800000"/>
          <a:headEnd/>
          <a:tailEnd/>
        </a:ln>
        <a:effectLst/>
      </a:spPr>
      <a:bodyPr lIns="0" tIns="0" rIns="0" bIns="0" rtlCol="0" anchor="ctr"/>
      <a:lstStyle>
        <a:defPPr algn="ctr" defTabSz="966788" eaLnBrk="1" hangingPunct="1">
          <a:spcBef>
            <a:spcPct val="0"/>
          </a:spcBef>
          <a:buClrTx/>
          <a:buFontTx/>
          <a:buNone/>
          <a:defRPr sz="900" b="1" dirty="0" err="1" smtClean="0">
            <a:solidFill>
              <a:schemeClr val="bg1"/>
            </a:solidFill>
          </a:defRPr>
        </a:defPPr>
      </a:lst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bwMode="auto">
        <a:solidFill>
          <a:srgbClr val="002776"/>
        </a:solidFill>
        <a:ln w="9525">
          <a:noFill/>
          <a:miter lim="800000"/>
          <a:headEnd/>
          <a:tailEnd/>
        </a:ln>
        <a:effectLst/>
      </a:spPr>
      <a:bodyPr wrap="square" lIns="72000" tIns="72000" rIns="72000" bIns="72000" rtlCol="0" anchor="ctr" anchorCtr="1">
        <a:spAutoFit/>
      </a:bodyPr>
      <a:lstStyle>
        <a:defPPr algn="ctr">
          <a:spcBef>
            <a:spcPct val="0"/>
          </a:spcBef>
          <a:defRPr sz="900" b="1"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FAS template for PPP dk_Nye Visuelle Standarder</Template>
  <TotalTime>2628</TotalTime>
  <Words>1362</Words>
  <Application>Microsoft Office PowerPoint</Application>
  <PresentationFormat>A4 (210 x 297 mm)</PresentationFormat>
  <Paragraphs>199</Paragraphs>
  <Slides>8</Slides>
  <Notes>0</Notes>
  <HiddenSlides>0</HiddenSlides>
  <MMClips>0</MMClips>
  <ScaleCrop>false</ScaleCrop>
  <HeadingPairs>
    <vt:vector size="6" baseType="variant">
      <vt:variant>
        <vt:lpstr>Benyttede skrifttyper</vt:lpstr>
      </vt:variant>
      <vt:variant>
        <vt:i4>4</vt:i4>
      </vt:variant>
      <vt:variant>
        <vt:lpstr>Designskabeloner</vt:lpstr>
      </vt:variant>
      <vt:variant>
        <vt:i4>2</vt:i4>
      </vt:variant>
      <vt:variant>
        <vt:lpstr>Diastitler</vt:lpstr>
      </vt:variant>
      <vt:variant>
        <vt:i4>8</vt:i4>
      </vt:variant>
    </vt:vector>
  </HeadingPairs>
  <TitlesOfParts>
    <vt:vector size="14" baseType="lpstr">
      <vt:lpstr>Arial</vt:lpstr>
      <vt:lpstr>Calibri</vt:lpstr>
      <vt:lpstr>Times New Roman</vt:lpstr>
      <vt:lpstr>Wingdings</vt:lpstr>
      <vt:lpstr>FAS template for PPP dk_Nye Visuelle Standarder</vt:lpstr>
      <vt:lpstr>FAS template for PPP dk_Nye Visuelle Standarder</vt:lpstr>
      <vt:lpstr> Risikospørgsmål i forbindelse med finansiering af ejendomme  Undervisningsministeriet</vt:lpstr>
      <vt:lpstr>Risikospørgsmål Et sæt spørgsmål, der skal perspektivere risici og faldgruber for skolens daglige ledelse og bestyrelse ved valg af finansieringsform </vt:lpstr>
      <vt:lpstr>Risikospørgsmål Ejendommens værdi</vt:lpstr>
      <vt:lpstr>Risikospørgsmål Skolens økonomi</vt:lpstr>
      <vt:lpstr>Risikospørgsmål Strategi og styringsform</vt:lpstr>
      <vt:lpstr>Risikospørgsmål Strategi og styringsform</vt:lpstr>
      <vt:lpstr>Risikospørgsmål Ressourcer, kompetencer og rammer</vt:lpstr>
      <vt:lpstr>Risikospørgsmål Ressourcer, kompetencer og rammer</vt:lpstr>
    </vt:vector>
  </TitlesOfParts>
  <Company>Deloitte Touche Tohmatsu Services,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Diskussionsoplæg  Præambel og håndbog Undervisningsministeriet</dc:title>
  <dc:creator>sskov</dc:creator>
  <cp:lastModifiedBy>Undervisningsministeriet</cp:lastModifiedBy>
  <cp:revision>216</cp:revision>
  <dcterms:created xsi:type="dcterms:W3CDTF">2010-01-08T08:59:23Z</dcterms:created>
  <dcterms:modified xsi:type="dcterms:W3CDTF">2010-09-30T13:28:15Z</dcterms:modified>
</cp:coreProperties>
</file>